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72" r:id="rId4"/>
    <p:sldId id="257" r:id="rId5"/>
    <p:sldId id="258" r:id="rId6"/>
    <p:sldId id="259" r:id="rId7"/>
    <p:sldId id="260" r:id="rId8"/>
    <p:sldId id="262" r:id="rId9"/>
    <p:sldId id="263" r:id="rId10"/>
    <p:sldId id="264" r:id="rId11"/>
    <p:sldId id="265" r:id="rId12"/>
    <p:sldId id="267" r:id="rId13"/>
    <p:sldId id="266" r:id="rId14"/>
    <p:sldId id="269" r:id="rId15"/>
    <p:sldId id="271" r:id="rId16"/>
    <p:sldId id="268" r:id="rId17"/>
    <p:sldId id="261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3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CD8EE-5EB9-4C77-B840-DD2D345A5A3D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26.06.2014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5FB91-A0E9-48D7-9013-680316F7A0A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433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DADC1-A653-4204-89A6-8C6851E1D72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26.06.2014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C6697-A05A-4F38-A8A4-51F05C5AA03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082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36550-FC8A-40D7-9B0A-04738A64358B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26.06.2014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675A5-70EE-4DF9-AD5B-F30309BF16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696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873BA5-1A2F-49A4-8612-8B3B7D1F06AD}" type="datetimeFigureOut">
              <a:rPr lang="ru-RU" smtClean="0"/>
              <a:t>26.06.2014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D41FE3-3552-4118-BF25-24C42A8EC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873BA5-1A2F-49A4-8612-8B3B7D1F06AD}" type="datetimeFigureOut">
              <a:rPr lang="ru-RU" smtClean="0"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D41FE3-3552-4118-BF25-24C42A8EC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873BA5-1A2F-49A4-8612-8B3B7D1F06AD}" type="datetimeFigureOut">
              <a:rPr lang="ru-RU" smtClean="0"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D41FE3-3552-4118-BF25-24C42A8EC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873BA5-1A2F-49A4-8612-8B3B7D1F06AD}" type="datetimeFigureOut">
              <a:rPr lang="ru-RU" smtClean="0"/>
              <a:t>26.06.2014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D41FE3-3552-4118-BF25-24C42A8EC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873BA5-1A2F-49A4-8612-8B3B7D1F06AD}" type="datetimeFigureOut">
              <a:rPr lang="ru-RU" smtClean="0"/>
              <a:t>26.06.2014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D41FE3-3552-4118-BF25-24C42A8EC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873BA5-1A2F-49A4-8612-8B3B7D1F06AD}" type="datetimeFigureOut">
              <a:rPr lang="ru-RU" smtClean="0"/>
              <a:t>26.06.2014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D41FE3-3552-4118-BF25-24C42A8EC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873BA5-1A2F-49A4-8612-8B3B7D1F06AD}" type="datetimeFigureOut">
              <a:rPr lang="ru-RU" smtClean="0"/>
              <a:t>26.06.2014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D41FE3-3552-4118-BF25-24C42A8EC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873BA5-1A2F-49A4-8612-8B3B7D1F06AD}" type="datetimeFigureOut">
              <a:rPr lang="ru-RU" smtClean="0"/>
              <a:t>26.06.2014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D41FE3-3552-4118-BF25-24C42A8EC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2F5F1-7B1C-44A7-B8B0-60392C8B59B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26.06.2014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2D967-E73B-423E-90E9-D5647B099A5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17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873BA5-1A2F-49A4-8612-8B3B7D1F06AD}" type="datetimeFigureOut">
              <a:rPr lang="ru-RU" smtClean="0"/>
              <a:t>26.06.2014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D41FE3-3552-4118-BF25-24C42A8EC43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873BA5-1A2F-49A4-8612-8B3B7D1F06AD}" type="datetimeFigureOut">
              <a:rPr lang="ru-RU" smtClean="0"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D41FE3-3552-4118-BF25-24C42A8EC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873BA5-1A2F-49A4-8612-8B3B7D1F06AD}" type="datetimeFigureOut">
              <a:rPr lang="ru-RU" smtClean="0"/>
              <a:t>26.06.2014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D41FE3-3552-4118-BF25-24C42A8EC43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DC6E9-27FC-4425-BBA8-6C3BFE6AE9D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26.06.2014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3B811-7C9B-483E-AFCB-500698ED70D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551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93B8A-7783-40E0-9777-1BA8BDD1C7A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26.06.2014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BB52A-8902-46E7-BADB-B9600672C4B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107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63D7D-A3DD-42BF-BE93-ED834F33F5A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26.06.2014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55663-C431-4597-A023-1588559618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094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07C8F-4A28-42B9-A33C-EFD86C6AAC49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26.06.2014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6E28C-34B8-4577-A59C-9081EB165E9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067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07B76-8717-4FA4-8074-932ACD1B46C0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26.06.2014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2FC7F-8483-4DBC-BA24-515FAAE5E70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864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9CE79-1287-4F38-B274-5F88CCB17B5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26.06.2014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5B874-6CB7-4F95-BBAA-71B8E3B9E60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678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98E18-46D9-489D-9128-26B48D74CE4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26.06.2014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55055-78EF-4279-9DDC-5DC855D5061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490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DA92F0C-A5C3-48CF-88C8-D14FAD3A0F73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26.06.2014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DAF7BA4-FA5B-4349-A39A-23A0FE733EE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068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9873BA5-1A2F-49A4-8612-8B3B7D1F06AD}" type="datetimeFigureOut">
              <a:rPr lang="ru-RU" smtClean="0"/>
              <a:t>26.06.2014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8D41FE3-3552-4118-BF25-24C42A8EC43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://hvatalkin.ru/zagadka/607" TargetMode="Externa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606942"/>
            <a:ext cx="6336704" cy="2101978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/>
                <a:latin typeface="Bookman Old Style"/>
                <a:ea typeface="Times New Roman"/>
                <a:cs typeface="Times New Roman"/>
              </a:rPr>
              <a:t>«Знатоки против сказочных героев»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3789040"/>
            <a:ext cx="4210808" cy="2160240"/>
          </a:xfrm>
        </p:spPr>
        <p:txBody>
          <a:bodyPr>
            <a:normAutofit fontScale="47500" lnSpcReduction="20000"/>
          </a:bodyPr>
          <a:lstStyle/>
          <a:p>
            <a:pPr marL="0" lvl="0" algn="ctr">
              <a:spcBef>
                <a:spcPct val="20000"/>
              </a:spcBef>
              <a:buClrTx/>
              <a:buSzTx/>
              <a:defRPr/>
            </a:pPr>
            <a:r>
              <a:rPr lang="ru-RU" sz="5000" dirty="0">
                <a:solidFill>
                  <a:prstClr val="black"/>
                </a:solidFill>
                <a:latin typeface="Calibri"/>
                <a:ea typeface="MS Gothic"/>
              </a:rPr>
              <a:t>Учитель начальных классов</a:t>
            </a:r>
          </a:p>
          <a:p>
            <a:pPr marL="0" lvl="0" algn="ctr">
              <a:spcBef>
                <a:spcPct val="20000"/>
              </a:spcBef>
              <a:buClrTx/>
              <a:buSzTx/>
              <a:defRPr/>
            </a:pPr>
            <a:r>
              <a:rPr lang="ru-RU" sz="5000" dirty="0">
                <a:solidFill>
                  <a:prstClr val="black"/>
                </a:solidFill>
                <a:latin typeface="Calibri"/>
                <a:ea typeface="MS Gothic"/>
              </a:rPr>
              <a:t>МБОУ СОШ №14 </a:t>
            </a:r>
            <a:endParaRPr lang="ru-RU" sz="5000" dirty="0" smtClean="0">
              <a:solidFill>
                <a:prstClr val="black"/>
              </a:solidFill>
              <a:latin typeface="Calibri"/>
              <a:ea typeface="MS Gothic"/>
            </a:endParaRPr>
          </a:p>
          <a:p>
            <a:pPr marL="0" lvl="0" algn="ctr">
              <a:spcBef>
                <a:spcPct val="20000"/>
              </a:spcBef>
              <a:buClrTx/>
              <a:buSzTx/>
              <a:defRPr/>
            </a:pPr>
            <a:r>
              <a:rPr lang="ru-RU" sz="5000" dirty="0" err="1" smtClean="0">
                <a:solidFill>
                  <a:prstClr val="black"/>
                </a:solidFill>
                <a:latin typeface="Calibri"/>
                <a:ea typeface="MS Gothic"/>
              </a:rPr>
              <a:t>г.Балей</a:t>
            </a:r>
            <a:endParaRPr lang="ru-RU" sz="5000" dirty="0">
              <a:solidFill>
                <a:prstClr val="black"/>
              </a:solidFill>
              <a:latin typeface="Calibri"/>
              <a:ea typeface="MS Gothic"/>
            </a:endParaRPr>
          </a:p>
          <a:p>
            <a:pPr marL="0" lvl="0" algn="ctr">
              <a:spcBef>
                <a:spcPct val="20000"/>
              </a:spcBef>
              <a:buClrTx/>
              <a:buSzTx/>
              <a:defRPr/>
            </a:pPr>
            <a:r>
              <a:rPr lang="ru-RU" sz="5000" dirty="0">
                <a:solidFill>
                  <a:prstClr val="black"/>
                </a:solidFill>
                <a:latin typeface="Calibri"/>
                <a:ea typeface="MS Gothic"/>
              </a:rPr>
              <a:t>Забайкальский край</a:t>
            </a:r>
          </a:p>
          <a:p>
            <a:pPr marL="0" lvl="0" algn="ctr">
              <a:spcBef>
                <a:spcPct val="20000"/>
              </a:spcBef>
              <a:buClrTx/>
              <a:buSzTx/>
              <a:defRPr/>
            </a:pPr>
            <a:r>
              <a:rPr lang="ru-RU" sz="5000" dirty="0">
                <a:solidFill>
                  <a:prstClr val="black"/>
                </a:solidFill>
                <a:latin typeface="Calibri"/>
                <a:ea typeface="MS Gothic"/>
              </a:rPr>
              <a:t>Чередниченко Валентина Ивановна</a:t>
            </a:r>
          </a:p>
          <a:p>
            <a:pPr marL="342900" lvl="0" indent="-342900" algn="l">
              <a:spcBef>
                <a:spcPct val="20000"/>
              </a:spcBef>
              <a:buClrTx/>
              <a:buSzTx/>
              <a:buFont typeface="Arial" pitchFamily="34" charset="0"/>
              <a:buChar char="•"/>
              <a:defRPr/>
            </a:pPr>
            <a:endParaRPr lang="ru-RU" altLang="ru-RU" sz="2700" b="1" kern="0" dirty="0">
              <a:solidFill>
                <a:srgbClr val="000000"/>
              </a:solidFill>
              <a:latin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141763"/>
            <a:ext cx="2909912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40"/>
            <a:ext cx="2520280" cy="2065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845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116632"/>
            <a:ext cx="56166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Против знатоков играют ….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44008" y="639852"/>
            <a:ext cx="43924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Между некоторыми цифрами 1 2 3 4 5 поставь знаки действий и скобки так, чтобы получилось 1.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37667" y="3317508"/>
            <a:ext cx="3888432" cy="6794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  <a:spcAft>
                <a:spcPts val="0"/>
              </a:spcAft>
            </a:pPr>
            <a:r>
              <a:rPr lang="ru-RU" b="1" i="1" dirty="0">
                <a:solidFill>
                  <a:srgbClr val="FF0000"/>
                </a:solidFill>
                <a:latin typeface="Verdana"/>
                <a:ea typeface="Times New Roman"/>
                <a:cs typeface="Times New Roman"/>
              </a:rPr>
              <a:t>Ответ: (1 + 23) : 4 – 5 = </a:t>
            </a:r>
            <a:r>
              <a:rPr lang="ru-RU" b="1" i="1" dirty="0" smtClean="0">
                <a:solidFill>
                  <a:srgbClr val="FF0000"/>
                </a:solidFill>
                <a:latin typeface="Verdana"/>
                <a:ea typeface="Times New Roman"/>
                <a:cs typeface="Times New Roman"/>
              </a:rPr>
              <a:t>1</a:t>
            </a:r>
          </a:p>
          <a:p>
            <a:pPr algn="just">
              <a:lnSpc>
                <a:spcPts val="1500"/>
              </a:lnSpc>
              <a:spcAft>
                <a:spcPts val="0"/>
              </a:spcAft>
            </a:pPr>
            <a:endParaRPr lang="ru-RU" sz="2400" b="1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algn="just">
              <a:lnSpc>
                <a:spcPts val="1500"/>
              </a:lnSpc>
              <a:spcAft>
                <a:spcPts val="0"/>
              </a:spcAft>
            </a:pPr>
            <a:r>
              <a:rPr lang="ru-RU" b="1" i="1" dirty="0">
                <a:solidFill>
                  <a:srgbClr val="FF0000"/>
                </a:solidFill>
                <a:latin typeface="Verdana"/>
                <a:ea typeface="Times New Roman"/>
                <a:cs typeface="Times New Roman"/>
              </a:rPr>
              <a:t>(12 – 3) : (4 + 5) = 1</a:t>
            </a:r>
            <a:endParaRPr lang="ru-RU" sz="2400" b="1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4581129"/>
            <a:ext cx="6912768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Как с помощью </a:t>
            </a:r>
            <a:r>
              <a:rPr lang="ru-RU" sz="2400" b="1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пяти</a:t>
            </a:r>
          </a:p>
          <a:p>
            <a:pPr algn="just">
              <a:lnSpc>
                <a:spcPts val="1500"/>
              </a:lnSpc>
              <a:spcAft>
                <a:spcPts val="0"/>
              </a:spcAft>
            </a:pPr>
            <a:endParaRPr lang="ru-RU" sz="2400" b="1" dirty="0" smtClean="0">
              <a:solidFill>
                <a:srgbClr val="000000"/>
              </a:solidFill>
              <a:latin typeface="Verdana"/>
              <a:ea typeface="Times New Roman"/>
              <a:cs typeface="Times New Roman"/>
            </a:endParaRPr>
          </a:p>
          <a:p>
            <a:pPr algn="just">
              <a:lnSpc>
                <a:spcPts val="15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цифр 5 и </a:t>
            </a:r>
            <a:r>
              <a:rPr lang="ru-RU" sz="2400" b="1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знаков</a:t>
            </a:r>
          </a:p>
          <a:p>
            <a:pPr algn="just">
              <a:lnSpc>
                <a:spcPts val="1500"/>
              </a:lnSpc>
              <a:spcAft>
                <a:spcPts val="0"/>
              </a:spcAft>
            </a:pPr>
            <a:endParaRPr lang="ru-RU" sz="2400" b="1" dirty="0" smtClean="0">
              <a:solidFill>
                <a:srgbClr val="000000"/>
              </a:solidFill>
              <a:latin typeface="Verdana"/>
              <a:ea typeface="Times New Roman"/>
              <a:cs typeface="Times New Roman"/>
            </a:endParaRPr>
          </a:p>
          <a:p>
            <a:pPr algn="just">
              <a:lnSpc>
                <a:spcPts val="15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действий </a:t>
            </a:r>
            <a:r>
              <a:rPr lang="ru-RU" sz="2400" b="1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записать</a:t>
            </a:r>
          </a:p>
          <a:p>
            <a:pPr algn="just">
              <a:lnSpc>
                <a:spcPts val="1500"/>
              </a:lnSpc>
              <a:spcAft>
                <a:spcPts val="0"/>
              </a:spcAft>
            </a:pPr>
            <a:endParaRPr lang="ru-RU" sz="2400" b="1" dirty="0" smtClean="0">
              <a:solidFill>
                <a:srgbClr val="000000"/>
              </a:solidFill>
              <a:latin typeface="Verdana"/>
              <a:ea typeface="Times New Roman"/>
              <a:cs typeface="Times New Roman"/>
            </a:endParaRPr>
          </a:p>
          <a:p>
            <a:pPr algn="just">
              <a:lnSpc>
                <a:spcPts val="15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число 100.</a:t>
            </a:r>
            <a:endParaRPr lang="ru-RU" sz="2400" b="1" dirty="0"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8112" y="6019984"/>
            <a:ext cx="7524328" cy="698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5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Verdana"/>
                <a:ea typeface="Times New Roman"/>
                <a:cs typeface="Times New Roman"/>
              </a:rPr>
              <a:t>Ответ: (5 + 5 + 5 + 5) * 5 = </a:t>
            </a:r>
            <a:r>
              <a:rPr lang="ru-RU" sz="2000" b="1" i="1" dirty="0" smtClean="0">
                <a:solidFill>
                  <a:srgbClr val="FF0000"/>
                </a:solidFill>
                <a:latin typeface="Verdana"/>
                <a:ea typeface="Times New Roman"/>
                <a:cs typeface="Times New Roman"/>
              </a:rPr>
              <a:t>100</a:t>
            </a:r>
          </a:p>
          <a:p>
            <a:pPr algn="just">
              <a:lnSpc>
                <a:spcPts val="1500"/>
              </a:lnSpc>
              <a:spcAft>
                <a:spcPts val="0"/>
              </a:spcAft>
            </a:pPr>
            <a:endParaRPr lang="ru-RU" sz="2000" b="1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algn="just">
              <a:lnSpc>
                <a:spcPts val="15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Verdana"/>
                <a:ea typeface="Times New Roman"/>
                <a:cs typeface="Times New Roman"/>
              </a:rPr>
              <a:t>5*5*5 – 5*5 = 100</a:t>
            </a:r>
            <a:endParaRPr lang="ru-RU" sz="2000" b="1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1164" y="639852"/>
            <a:ext cx="453650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444444"/>
                </a:solidFill>
                <a:latin typeface="PT Sans"/>
              </a:rPr>
              <a:t> </a:t>
            </a:r>
            <a:r>
              <a:rPr lang="ru-RU" sz="2400" b="1" dirty="0" smtClean="0">
                <a:solidFill>
                  <a:srgbClr val="444444"/>
                </a:solidFill>
                <a:latin typeface="PT Sans"/>
              </a:rPr>
              <a:t>Сказка</a:t>
            </a:r>
            <a:r>
              <a:rPr lang="ru-RU" sz="2400" b="1" dirty="0">
                <a:solidFill>
                  <a:srgbClr val="444444"/>
                </a:solidFill>
                <a:latin typeface="PT Sans"/>
              </a:rPr>
              <a:t>, по сюжету которой Иван Царевич женится на лягушке, так как в неё попадает стрела, выпущенная им по велению отца. Лягушка оказывается Василисой Премудрой, которая выполняет все задания царя</a:t>
            </a:r>
            <a:endParaRPr lang="ru-RU" sz="2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39852"/>
            <a:ext cx="1774825" cy="316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0" y="1931220"/>
            <a:ext cx="2316163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9492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332656"/>
            <a:ext cx="4806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Против знатоков играют ….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7356" y="4149080"/>
            <a:ext cx="866913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Карлсону</a:t>
            </a:r>
            <a:r>
              <a:rPr lang="ru-RU" sz="2400" b="1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подарили в день рождения бочонок с мёдом массой 7 кг. Когда </a:t>
            </a:r>
            <a:r>
              <a:rPr lang="ru-RU" sz="2400" b="1" dirty="0" err="1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Карлсон</a:t>
            </a:r>
            <a:r>
              <a:rPr lang="ru-RU" sz="2400" b="1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 </a:t>
            </a:r>
            <a:r>
              <a:rPr lang="ru-RU" sz="2400" b="1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съел половину мёда, то бочонок с оставшимся мёдом стал иметь массу 4 кг. Сколько килограмм мёда было первоначально в бочонке?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12474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Arial"/>
              </a:rPr>
              <a:t> 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855876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122100"/>
                </a:solidFill>
                <a:latin typeface="Times New Roman"/>
              </a:rPr>
              <a:t>Все девчонки и мальчишки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>
                <a:solidFill>
                  <a:srgbClr val="122100"/>
                </a:solidFill>
                <a:latin typeface="Times New Roman"/>
              </a:rPr>
              <a:t>Полюбить его успели.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>
                <a:solidFill>
                  <a:srgbClr val="122100"/>
                </a:solidFill>
                <a:latin typeface="Times New Roman"/>
              </a:rPr>
              <a:t>Он - герой веселой книжки,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>
                <a:solidFill>
                  <a:srgbClr val="122100"/>
                </a:solidFill>
                <a:latin typeface="Times New Roman"/>
              </a:rPr>
              <a:t>За спиной его - пропеллер.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>
                <a:solidFill>
                  <a:srgbClr val="122100"/>
                </a:solidFill>
                <a:latin typeface="Times New Roman"/>
              </a:rPr>
              <a:t>Над Стокгольмом он взлетает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>
                <a:solidFill>
                  <a:srgbClr val="122100"/>
                </a:solidFill>
                <a:latin typeface="Times New Roman"/>
              </a:rPr>
              <a:t>Высоко, но не до Марса.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>
                <a:solidFill>
                  <a:srgbClr val="122100"/>
                </a:solidFill>
                <a:latin typeface="Times New Roman"/>
              </a:rPr>
              <a:t>И малыш его узнает.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>
                <a:solidFill>
                  <a:srgbClr val="122100"/>
                </a:solidFill>
                <a:latin typeface="Times New Roman"/>
              </a:rPr>
              <a:t>Кто же это? </a:t>
            </a:r>
            <a:endParaRPr lang="ru-RU" sz="24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685" y="855876"/>
            <a:ext cx="3737992" cy="3413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6561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8519"/>
            <a:ext cx="2921605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188640"/>
            <a:ext cx="59584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Против знатоков </a:t>
            </a: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играет 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….</a:t>
            </a:r>
            <a:endParaRPr lang="ru-RU" sz="2800" dirty="0">
              <a:solidFill>
                <a:prstClr val="black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4221"/>
            <a:ext cx="5778388" cy="4795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17441" y="1052736"/>
            <a:ext cx="4176464" cy="1122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2400" b="1" dirty="0">
                <a:solidFill>
                  <a:srgbClr val="FF0000"/>
                </a:solidFill>
                <a:latin typeface="Arial" charset="0"/>
              </a:rPr>
              <a:t>Придумать  математические слова с буквой «У»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3781313"/>
            <a:ext cx="7812360" cy="2439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altLang="ru-RU" sz="2000" b="1" dirty="0">
              <a:solidFill>
                <a:srgbClr val="FFFFFF"/>
              </a:solidFill>
              <a:latin typeface="Arial" charset="0"/>
            </a:endParaRPr>
          </a:p>
          <a:p>
            <a:pPr lvl="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2000" b="1" dirty="0">
                <a:solidFill>
                  <a:srgbClr val="000000"/>
                </a:solidFill>
                <a:latin typeface="Arial" charset="0"/>
              </a:rPr>
              <a:t>                                                         1.угол</a:t>
            </a:r>
          </a:p>
          <a:p>
            <a:pPr lvl="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2000" b="1" dirty="0">
                <a:solidFill>
                  <a:srgbClr val="000000"/>
                </a:solidFill>
                <a:latin typeface="Arial" charset="0"/>
              </a:rPr>
              <a:t>                                                         2.сумма</a:t>
            </a:r>
          </a:p>
          <a:p>
            <a:pPr lvl="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2000" b="1" dirty="0">
                <a:solidFill>
                  <a:srgbClr val="000000"/>
                </a:solidFill>
                <a:latin typeface="Arial" charset="0"/>
              </a:rPr>
              <a:t>                                                         3.нуль</a:t>
            </a:r>
          </a:p>
          <a:p>
            <a:pPr lvl="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2000" b="1" dirty="0">
                <a:solidFill>
                  <a:srgbClr val="000000"/>
                </a:solidFill>
                <a:latin typeface="Arial" charset="0"/>
              </a:rPr>
              <a:t>                                                         4.куб</a:t>
            </a:r>
          </a:p>
          <a:p>
            <a:pPr lvl="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2000" b="1" dirty="0">
                <a:solidFill>
                  <a:srgbClr val="000000"/>
                </a:solidFill>
                <a:latin typeface="Arial" charset="0"/>
              </a:rPr>
              <a:t>                                                         5.луч</a:t>
            </a:r>
          </a:p>
          <a:p>
            <a:pPr lvl="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2000" b="1" dirty="0">
                <a:solidFill>
                  <a:srgbClr val="000000"/>
                </a:solidFill>
                <a:latin typeface="Arial" charset="0"/>
              </a:rPr>
              <a:t>                                                         6.круг</a:t>
            </a:r>
          </a:p>
          <a:p>
            <a:pPr lvl="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2000" b="1" dirty="0">
                <a:solidFill>
                  <a:srgbClr val="000000"/>
                </a:solidFill>
                <a:latin typeface="Arial" charset="0"/>
              </a:rPr>
              <a:t>                                                         7.радиус</a:t>
            </a:r>
          </a:p>
        </p:txBody>
      </p:sp>
    </p:spTree>
    <p:extLst>
      <p:ext uri="{BB962C8B-B14F-4D97-AF65-F5344CB8AC3E}">
        <p14:creationId xmlns:p14="http://schemas.microsoft.com/office/powerpoint/2010/main" val="3916340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404664"/>
            <a:ext cx="61926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Против знатоков </a:t>
            </a: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играет 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….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1667" y="119675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333333"/>
                </a:solidFill>
                <a:latin typeface="arial"/>
              </a:rPr>
              <a:t>Крошечная девочка, 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>
                <a:solidFill>
                  <a:srgbClr val="333333"/>
                </a:solidFill>
                <a:latin typeface="arial"/>
              </a:rPr>
              <a:t>Я сошла с цветка. 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>
                <a:solidFill>
                  <a:srgbClr val="333333"/>
                </a:solidFill>
                <a:latin typeface="arial"/>
              </a:rPr>
              <a:t>Жизнь казалась дивною 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>
                <a:solidFill>
                  <a:srgbClr val="333333"/>
                </a:solidFill>
                <a:latin typeface="arial"/>
              </a:rPr>
              <a:t>В алых лепестках.</a:t>
            </a:r>
            <a:endParaRPr lang="ru-RU" sz="24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268760"/>
            <a:ext cx="5847572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855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1600200"/>
            <a:ext cx="4471990" cy="4525963"/>
          </a:xfrm>
        </p:spPr>
        <p:txBody>
          <a:bodyPr/>
          <a:lstStyle/>
          <a:p>
            <a:r>
              <a:rPr lang="ru-RU" sz="2800" dirty="0" smtClean="0"/>
              <a:t>Расставь числа от 1 до 9 в клетках этого квадрата, чтобы суммы чисел по всем горизонталям, вертикалям и диагоналям равнялись между собой. </a:t>
            </a:r>
          </a:p>
          <a:p>
            <a:r>
              <a:rPr lang="ru-RU" sz="2800" dirty="0" smtClean="0"/>
              <a:t>Почему число 3 не может стоять в угловой клетке?</a:t>
            </a:r>
            <a:endParaRPr lang="ru-RU" sz="28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92F5F1-7B1C-44A7-B8B0-60392C8B59B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26.06.2014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92D967-E73B-423E-90E9-D5647B099A5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00166" y="1857364"/>
          <a:ext cx="2357455" cy="2143141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785017"/>
                <a:gridCol w="786219"/>
                <a:gridCol w="786219"/>
              </a:tblGrid>
              <a:tr h="6909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60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60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42910" y="4643446"/>
            <a:ext cx="44114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2</a:t>
            </a:r>
            <a:endParaRPr lang="ru-RU" sz="3600" b="1" dirty="0">
              <a:ln w="1905"/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4643446"/>
            <a:ext cx="44114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1</a:t>
            </a:r>
            <a:endParaRPr lang="ru-RU" sz="3600" b="1" dirty="0">
              <a:ln w="1905"/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42976" y="4643446"/>
            <a:ext cx="44114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3</a:t>
            </a:r>
            <a:endParaRPr lang="ru-RU" sz="3600" b="1" dirty="0">
              <a:ln w="1905"/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43042" y="4643446"/>
            <a:ext cx="44114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4</a:t>
            </a:r>
            <a:endParaRPr lang="ru-RU" sz="3600" b="1" dirty="0">
              <a:ln w="1905"/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71670" y="4643446"/>
            <a:ext cx="44114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5</a:t>
            </a:r>
            <a:endParaRPr lang="ru-RU" sz="3600" b="1" dirty="0">
              <a:ln w="1905"/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71736" y="4643446"/>
            <a:ext cx="44114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6</a:t>
            </a:r>
            <a:endParaRPr lang="ru-RU" sz="3600" b="1" dirty="0">
              <a:ln w="1905"/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71802" y="4643446"/>
            <a:ext cx="44114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7</a:t>
            </a:r>
            <a:endParaRPr lang="ru-RU" sz="3600" b="1" dirty="0">
              <a:ln w="1905"/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71868" y="4643446"/>
            <a:ext cx="44114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8</a:t>
            </a:r>
            <a:endParaRPr lang="ru-RU" sz="3600" b="1" dirty="0">
              <a:ln w="1905"/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071934" y="4643446"/>
            <a:ext cx="44114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9</a:t>
            </a:r>
            <a:endParaRPr lang="ru-RU" sz="3600" b="1" dirty="0">
              <a:ln w="1905"/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34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2AC6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22222E-6 L 0.03316 -0.3067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-1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7.40741E-7 L -0.25746 -0.3071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00" y="-154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7.40741E-7 L 0.33768 -0.3071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00" y="-15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7.40741E-7 L -0.03732 -0.1916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00" y="-9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7.40741E-7 L 0.11754 -0.4122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0" y="-20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7.40741E-7 L -0.06146 -0.4122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00" y="-20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7.40741E-7 L 0.14167 -0.1916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00" y="-9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7.40741E-7 L 0.07205 -0.41227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00" y="-20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7.40741E-7 L 0.00816 -0.1916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" y="-9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2" grpId="0"/>
      <p:bldP spid="13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16632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Против знатоков </a:t>
            </a: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играет 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….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1" y="1124744"/>
            <a:ext cx="3816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ru-RU" sz="2400" u="sng" dirty="0">
                <a:solidFill>
                  <a:srgbClr val="00A1C9"/>
                </a:solidFill>
                <a:latin typeface="Arial"/>
                <a:hlinkClick r:id="rId2"/>
              </a:rPr>
              <a:t>Уплетая калачи едет парень на печи</a:t>
            </a:r>
            <a:endParaRPr lang="ru-RU" sz="2400" b="0" i="0" u="sng" dirty="0">
              <a:solidFill>
                <a:srgbClr val="000000"/>
              </a:solidFill>
              <a:effectLst/>
              <a:latin typeface="Arial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37656"/>
            <a:ext cx="3170237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3275112"/>
            <a:ext cx="83529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333333"/>
                </a:solidFill>
                <a:latin typeface="Helvetica Neue"/>
              </a:rPr>
              <a:t>В одной </a:t>
            </a:r>
            <a:r>
              <a:rPr lang="ru-RU" sz="2000" b="1" dirty="0">
                <a:solidFill>
                  <a:srgbClr val="333333"/>
                </a:solidFill>
                <a:latin typeface="Helvetica Neue"/>
              </a:rPr>
              <a:t>семье у каждого из трех братьев есть сестра. Сколько детей в семье? </a:t>
            </a:r>
            <a:endParaRPr lang="ru-RU" sz="2000" b="1" dirty="0" smtClean="0">
              <a:solidFill>
                <a:srgbClr val="333333"/>
              </a:solidFill>
              <a:latin typeface="Helvetica Neue"/>
            </a:endParaRPr>
          </a:p>
          <a:p>
            <a:endParaRPr lang="ru-RU" sz="2000" b="1" dirty="0">
              <a:solidFill>
                <a:srgbClr val="333333"/>
              </a:solidFill>
              <a:latin typeface="Helvetica Neue"/>
            </a:endParaRPr>
          </a:p>
          <a:p>
            <a:r>
              <a:rPr lang="ru-RU" sz="2000" b="1" dirty="0" smtClean="0">
                <a:solidFill>
                  <a:srgbClr val="333333"/>
                </a:solidFill>
                <a:latin typeface="Helvetica Neue"/>
              </a:rPr>
              <a:t>Есть </a:t>
            </a:r>
            <a:r>
              <a:rPr lang="ru-RU" sz="2000" b="1" dirty="0">
                <a:solidFill>
                  <a:srgbClr val="333333"/>
                </a:solidFill>
                <a:latin typeface="Helvetica Neue"/>
              </a:rPr>
              <a:t>две сковородки. На каждой помещается один блин. Надо пожарить три блина с двух сторон.</a:t>
            </a:r>
            <a:br>
              <a:rPr lang="ru-RU" sz="2000" b="1" dirty="0">
                <a:solidFill>
                  <a:srgbClr val="333333"/>
                </a:solidFill>
                <a:latin typeface="Helvetica Neue"/>
              </a:rPr>
            </a:br>
            <a:r>
              <a:rPr lang="ru-RU" sz="2000" b="1" dirty="0">
                <a:solidFill>
                  <a:srgbClr val="333333"/>
                </a:solidFill>
                <a:latin typeface="Helvetica Neue"/>
              </a:rPr>
              <a:t>Каждая сторона блина жарится 1 минуту. За какое наименьшее время можно это сделать? </a:t>
            </a:r>
            <a:endParaRPr lang="ru-RU" sz="2000" b="1" i="0" dirty="0">
              <a:solidFill>
                <a:srgbClr val="333333"/>
              </a:solidFill>
              <a:effectLst/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22617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690336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</a:rPr>
              <a:t>Математику, друзья, не любить никак нельзя. </a:t>
            </a:r>
            <a:br>
              <a:rPr lang="ru-RU" sz="3200" b="1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</a:rPr>
            </a:br>
            <a:r>
              <a:rPr lang="ru-RU" sz="3200" b="1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</a:rPr>
              <a:t>Очень строгая наука, </a:t>
            </a:r>
            <a:br>
              <a:rPr lang="ru-RU" sz="3200" b="1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</a:rPr>
            </a:br>
            <a:r>
              <a:rPr lang="ru-RU" sz="3200" b="1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</a:rPr>
              <a:t>Очень точная наука, </a:t>
            </a:r>
            <a:br>
              <a:rPr lang="ru-RU" sz="3200" b="1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</a:rPr>
            </a:br>
            <a:r>
              <a:rPr lang="ru-RU" sz="3200" b="1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</a:rPr>
              <a:t>Интересная наука – это математика.</a:t>
            </a:r>
            <a:endParaRPr lang="ru-RU" sz="3200" b="1" dirty="0">
              <a:solidFill>
                <a:srgbClr val="0070C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332656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Математика - Царица всех наук.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052736"/>
            <a:ext cx="6523739" cy="4892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5014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36912"/>
            <a:ext cx="2857500" cy="3810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88640"/>
            <a:ext cx="5785645" cy="229724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996952"/>
            <a:ext cx="1659620" cy="2011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52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08720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http://yandex.ru/yandsearch?text=%D0%BA%D0%B0%D1%80%D1%82%D0%B8%D0%BD%D0%BA%D0%B8%20%20%D0%BA%20%D0%B8%D0%B3%D1%80%D0%B5%20%D1%87%D1%82%D0%BE%20%D0%B3%D0%B4%D0%B5%20%D0%BA%D0%BE%D0%B3%D0%B4%D0%B0&amp;lr=68&amp;rnd=52826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690336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http://mp3keks.com/listen/%D0%97%D0%B0%D1%81%D1%82%D0%B0%D0%B2%D0%BA%D0%B0%20%D1%87%D1%82%D0%BE%20%D0%B3%D0%B4%D0%B5%20%D0%BA%D0%BE%D0%B3%D0%B4%D0%B0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4005064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http://yandex.ru/images/search?text=%D0%BA%D0%B0%D1%80%D1%82%D0%B8%D0%BD%D0%BA%D0%B0%20%D0%B2%D0%BE%D0%BB%D0%BA%20%D0%B8%20%D0%B7%D0%B0%D1%8F%D1%86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308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6782"/>
            <a:ext cx="5048172" cy="330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3501008"/>
            <a:ext cx="69127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Helvetica Neue"/>
              </a:rPr>
              <a:t>Чтобы спорилось нужное дело,</a:t>
            </a: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  <a:latin typeface="Helvetica Neue"/>
              </a:rPr>
              <a:t>Чтобы в жизни не знать неудач,</a:t>
            </a: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  <a:latin typeface="Helvetica Neue"/>
              </a:rPr>
              <a:t>Мы в поход отправляемся смело</a:t>
            </a: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  <a:latin typeface="Helvetica Neue"/>
              </a:rPr>
              <a:t>В мир загадок и сложных задач.</a:t>
            </a: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  <a:latin typeface="Helvetica Neue"/>
              </a:rPr>
              <a:t>Не беда, что идти далеко,</a:t>
            </a: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  <a:latin typeface="Helvetica Neue"/>
              </a:rPr>
              <a:t>Не боимся , что путь будет труден.</a:t>
            </a: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  <a:latin typeface="Helvetica Neue"/>
              </a:rPr>
              <a:t>Достижения крупные людям</a:t>
            </a: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  <a:latin typeface="Helvetica Neue"/>
              </a:rPr>
              <a:t>Никогда не давались легко.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3" name="Chto-Gde-Kogda-Zastavka-v-nachale(mp3keks.co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380312" y="148478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446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41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332656"/>
            <a:ext cx="698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effectLst/>
                <a:latin typeface="Times New Roman"/>
                <a:ea typeface="Times New Roman"/>
              </a:rPr>
              <a:t>Против знатоков играет…… 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47359" y="985151"/>
            <a:ext cx="47880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Деревянный мальчуган</a:t>
            </a:r>
          </a:p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Попадает вместо школы </a:t>
            </a:r>
          </a:p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В полотняный балаган.</a:t>
            </a:r>
            <a:endParaRPr lang="ru-RU" sz="2400" b="1" dirty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88" y="773601"/>
            <a:ext cx="2480889" cy="3552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19872" y="2364963"/>
            <a:ext cx="5689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/>
                <a:ea typeface="Times New Roman"/>
              </a:rPr>
              <a:t>1. Что легче-1 кг ваты или 1 кг железа?</a:t>
            </a:r>
            <a:endParaRPr lang="ru-RU" sz="2400" b="1" dirty="0">
              <a:effectLst/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19872" y="2967335"/>
            <a:ext cx="55446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/>
                <a:ea typeface="Times New Roman"/>
              </a:rPr>
              <a:t>2. Тройка лошадей пробежала 15 км. Сколько километров  пробежала каждая лошадь?</a:t>
            </a:r>
            <a:endParaRPr lang="ru-RU" sz="2400" b="1" dirty="0">
              <a:effectLst/>
              <a:latin typeface="Times New Roman"/>
              <a:ea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4167664"/>
            <a:ext cx="87129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>
                <a:latin typeface="Times New Roman"/>
                <a:ea typeface="Times New Roman"/>
              </a:rPr>
              <a:t>3</a:t>
            </a:r>
            <a:r>
              <a:rPr lang="ru-RU" sz="2400" b="1" dirty="0" smtClean="0">
                <a:effectLst/>
                <a:latin typeface="Times New Roman"/>
                <a:ea typeface="Times New Roman"/>
              </a:rPr>
              <a:t>. Если цапля стоит на 1 ноге, то весит 15 кг. Сколько она будет весить, если встанет на 2 ноги?</a:t>
            </a:r>
            <a:endParaRPr lang="ru-RU" sz="2400" b="1" dirty="0">
              <a:effectLst/>
              <a:latin typeface="Times New Roman"/>
              <a:ea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9928" y="4869161"/>
            <a:ext cx="86645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>
                <a:latin typeface="Times New Roman"/>
                <a:ea typeface="Times New Roman"/>
              </a:rPr>
              <a:t>4</a:t>
            </a:r>
            <a:r>
              <a:rPr lang="ru-RU" sz="2400" b="1" dirty="0" smtClean="0">
                <a:effectLst/>
                <a:latin typeface="Times New Roman"/>
                <a:ea typeface="Times New Roman"/>
              </a:rPr>
              <a:t>.Яйцо всмятку вариться 3 минуты. Сколько времени потребуется, чтобы сварить 2 </a:t>
            </a:r>
            <a:r>
              <a:rPr lang="ru-RU" sz="2400" b="1" dirty="0" err="1" smtClean="0">
                <a:effectLst/>
                <a:latin typeface="Times New Roman"/>
                <a:ea typeface="Times New Roman"/>
              </a:rPr>
              <a:t>яица</a:t>
            </a:r>
            <a:r>
              <a:rPr lang="ru-RU" sz="2400" b="1" dirty="0" smtClean="0">
                <a:effectLst/>
                <a:latin typeface="Times New Roman"/>
                <a:ea typeface="Times New Roman"/>
              </a:rPr>
              <a:t>?</a:t>
            </a:r>
            <a:endParaRPr lang="ru-RU" sz="2400" b="1" dirty="0">
              <a:effectLst/>
              <a:latin typeface="Times New Roman"/>
              <a:ea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5724" y="5700158"/>
            <a:ext cx="86645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>
                <a:latin typeface="Times New Roman"/>
                <a:ea typeface="Times New Roman"/>
              </a:rPr>
              <a:t>5</a:t>
            </a:r>
            <a:r>
              <a:rPr lang="ru-RU" sz="2400" b="1" dirty="0" smtClean="0">
                <a:effectLst/>
                <a:latin typeface="Times New Roman"/>
                <a:ea typeface="Times New Roman"/>
              </a:rPr>
              <a:t>. Что случится с вороном,  когда ему исполнится 2 года? 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64561" y="6069490"/>
            <a:ext cx="232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  <a:latin typeface="Times New Roman"/>
                <a:ea typeface="Times New Roman"/>
              </a:rPr>
              <a:t>(Пойдет третий)</a:t>
            </a:r>
            <a:endParaRPr lang="ru-RU" sz="16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26514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3334" y="260648"/>
            <a:ext cx="45684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effectLst/>
                <a:latin typeface="Times New Roman"/>
                <a:ea typeface="Times New Roman"/>
              </a:rPr>
              <a:t>Против знатоков играет …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14450" y="908720"/>
            <a:ext cx="63177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i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- Ребята, кто из сказочных героев побывал на луне?</a:t>
            </a:r>
            <a:endParaRPr lang="ru-RU" sz="2400" b="1" dirty="0">
              <a:solidFill>
                <a:srgbClr val="FF0000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05357" y="1638884"/>
            <a:ext cx="18726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effectLst/>
                <a:latin typeface="Times New Roman"/>
                <a:ea typeface="Times New Roman"/>
              </a:rPr>
              <a:t>И 100 </a:t>
            </a:r>
            <a:r>
              <a:rPr lang="ru-RU" sz="2800" b="1" dirty="0" err="1" smtClean="0">
                <a:effectLst/>
                <a:latin typeface="Times New Roman"/>
                <a:ea typeface="Times New Roman"/>
              </a:rPr>
              <a:t>рия</a:t>
            </a:r>
            <a:r>
              <a:rPr lang="ru-RU" sz="2800" b="1" dirty="0" smtClean="0">
                <a:effectLst/>
                <a:latin typeface="Times New Roman"/>
                <a:ea typeface="Times New Roman"/>
              </a:rPr>
              <a:t> 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97228" y="2196546"/>
            <a:ext cx="10891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effectLst/>
                <a:latin typeface="Times New Roman"/>
                <a:ea typeface="Times New Roman"/>
              </a:rPr>
              <a:t>Р1а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54207"/>
            <a:ext cx="1800200" cy="3461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697228" y="2805835"/>
            <a:ext cx="15272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effectLst/>
                <a:latin typeface="Times New Roman"/>
                <a:ea typeface="Times New Roman"/>
              </a:rPr>
              <a:t>100 </a:t>
            </a:r>
            <a:r>
              <a:rPr lang="ru-RU" sz="2800" b="1" dirty="0" err="1" smtClean="0">
                <a:effectLst/>
                <a:latin typeface="Times New Roman"/>
                <a:ea typeface="Times New Roman"/>
              </a:rPr>
              <a:t>ляр</a:t>
            </a:r>
            <a:r>
              <a:rPr lang="ru-RU" sz="2800" b="1" dirty="0" smtClean="0">
                <a:effectLst/>
                <a:latin typeface="Times New Roman"/>
                <a:ea typeface="Times New Roman"/>
              </a:rPr>
              <a:t> 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756653" y="3284072"/>
            <a:ext cx="17700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effectLst/>
                <a:latin typeface="Times New Roman"/>
                <a:ea typeface="Times New Roman"/>
              </a:rPr>
              <a:t>Сви100 к 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68772" y="3777462"/>
            <a:ext cx="22351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effectLst/>
                <a:latin typeface="Times New Roman"/>
                <a:ea typeface="Times New Roman"/>
              </a:rPr>
              <a:t>Ко 100 </a:t>
            </a:r>
            <a:r>
              <a:rPr lang="ru-RU" sz="2800" b="1" dirty="0" err="1" smtClean="0">
                <a:effectLst/>
                <a:latin typeface="Times New Roman"/>
                <a:ea typeface="Times New Roman"/>
              </a:rPr>
              <a:t>чка</a:t>
            </a:r>
            <a:r>
              <a:rPr lang="ru-RU" sz="2800" b="1" dirty="0" smtClean="0">
                <a:effectLst/>
                <a:latin typeface="Times New Roman"/>
                <a:ea typeface="Times New Roman"/>
              </a:rPr>
              <a:t> </a:t>
            </a:r>
            <a:endParaRPr lang="ru-RU" sz="2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756652" y="4204253"/>
            <a:ext cx="18213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effectLst/>
                <a:latin typeface="Times New Roman"/>
                <a:ea typeface="Times New Roman"/>
              </a:rPr>
              <a:t>3 буна </a:t>
            </a:r>
            <a:endParaRPr lang="ru-RU" sz="2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719140" y="4552987"/>
            <a:ext cx="15392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 smtClean="0">
                <a:effectLst/>
                <a:latin typeface="Times New Roman"/>
                <a:ea typeface="Times New Roman"/>
              </a:rPr>
              <a:t>Дми</a:t>
            </a:r>
            <a:r>
              <a:rPr lang="ru-RU" sz="2800" b="1" dirty="0" smtClean="0">
                <a:effectLst/>
                <a:latin typeface="Times New Roman"/>
                <a:ea typeface="Times New Roman"/>
              </a:rPr>
              <a:t> 3 й </a:t>
            </a:r>
            <a:endParaRPr lang="ru-RU" sz="2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719140" y="5098024"/>
            <a:ext cx="14654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effectLst/>
                <a:latin typeface="Times New Roman"/>
                <a:ea typeface="Times New Roman"/>
              </a:rPr>
              <a:t>Ви 3 на </a:t>
            </a:r>
            <a:endParaRPr lang="ru-RU" sz="2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444169"/>
            <a:ext cx="2108845" cy="13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734" y="3067445"/>
            <a:ext cx="4122644" cy="1404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7548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48587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effectLst/>
                <a:latin typeface="Times New Roman"/>
                <a:ea typeface="Times New Roman"/>
              </a:rPr>
              <a:t> Против знатоков играют ….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268760"/>
            <a:ext cx="5886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Ребята, назовите героев мультфильма, где один герой постоянно гоняется и грозится поймать другого.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23928" y="2852937"/>
            <a:ext cx="48965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/>
                <a:ea typeface="Times New Roman"/>
              </a:rPr>
              <a:t>В свободное время Волк любит порыбачить. Решите его задачу.</a:t>
            </a:r>
            <a:endParaRPr lang="ru-RU" sz="2400" b="1" dirty="0">
              <a:effectLst/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0196" y="4293096"/>
            <a:ext cx="807027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effectLst/>
                <a:latin typeface="Times New Roman"/>
                <a:ea typeface="Times New Roman"/>
              </a:rPr>
              <a:t>Волк поймал 15 окуней и разложил их на 5 кучек так, чтобы в каждой кучке было разное количество рыб. Разложи их так же.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38459" y="5877272"/>
            <a:ext cx="12522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(1 2 3 4 5)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17" y="972786"/>
            <a:ext cx="2641310" cy="3343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6156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476672"/>
            <a:ext cx="47480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effectLst/>
                <a:latin typeface="Times New Roman"/>
                <a:ea typeface="Times New Roman"/>
              </a:rPr>
              <a:t>Против знатоков играет….. 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26876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Ну а это домашнее животное, которое помогло своему хозяину вырваться из нищеты и жениться на принцессе. Что это за животное?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0945" y="1249404"/>
            <a:ext cx="3085876" cy="3272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4521675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 smtClean="0">
                <a:effectLst/>
                <a:latin typeface="Times New Roman"/>
                <a:ea typeface="Times New Roman"/>
              </a:rPr>
              <a:t>Не отрывая карандаша от бумаги,  нарисуйте данную фигуру,  не проводя по одной линии дважды.</a:t>
            </a:r>
            <a:endParaRPr lang="ru-RU" sz="2800" b="1" dirty="0">
              <a:effectLst/>
              <a:latin typeface="Times New Roman"/>
              <a:ea typeface="Times New Roman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99892"/>
            <a:ext cx="4061614" cy="304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0217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51720" y="188640"/>
            <a:ext cx="42509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Против знатоков играет…… 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90872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Бабушка девочку очень любила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Шапочку красную ей подарила. 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Девочка имя забыла свое. 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>
                <a:solidFill>
                  <a:srgbClr val="000000"/>
                </a:solidFill>
                <a:latin typeface="Times New Roman"/>
              </a:rPr>
              <a:t>А ну, подскажите имя ее. 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3767140"/>
            <a:ext cx="7776864" cy="1809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719138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Напишите девять цифр: 1 2 3 4 5 6 7 8 9. </a:t>
            </a:r>
          </a:p>
          <a:p>
            <a:pPr marL="0" marR="0" lvl="0" indent="0" defTabSz="719138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None/>
              <a:tabLst/>
              <a:defRPr/>
            </a:pPr>
            <a:endParaRPr kumimoji="0" lang="ru-RU" altLang="ru-RU" sz="2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719138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Не меняя порядка этих цифр, расставьте между ними плюсы и минусы, всего три знака, таким образом, чтобы в результате получилось 100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71718" y="6021288"/>
            <a:ext cx="1957587" cy="378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719138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ru-RU" altLang="ru-RU" sz="2000" b="1" dirty="0">
                <a:solidFill>
                  <a:srgbClr val="FF0000"/>
                </a:solidFill>
                <a:latin typeface="Arial" charset="0"/>
              </a:rPr>
              <a:t>(123-45-67+89</a:t>
            </a:r>
            <a:r>
              <a:rPr lang="ru-RU" altLang="ru-RU" sz="2000" dirty="0">
                <a:solidFill>
                  <a:srgbClr val="FF0000"/>
                </a:solidFill>
                <a:latin typeface="Arial" charset="0"/>
              </a:rPr>
              <a:t>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240" y="470263"/>
            <a:ext cx="3248943" cy="318523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8414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32852" y="1799161"/>
            <a:ext cx="5651378" cy="2285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35"/>
              </a:lnSpc>
              <a:spcAft>
                <a:spcPts val="1125"/>
              </a:spcAft>
            </a:pPr>
            <a:r>
              <a:rPr lang="ru-RU" sz="2400" b="1" dirty="0" smtClean="0">
                <a:solidFill>
                  <a:srgbClr val="5F5757"/>
                </a:solidFill>
                <a:effectLst/>
                <a:latin typeface="Tahoma"/>
                <a:ea typeface="Times New Roman"/>
                <a:cs typeface="Times New Roman"/>
              </a:rPr>
              <a:t>На детской площадке </a:t>
            </a:r>
          </a:p>
          <a:p>
            <a:pPr>
              <a:lnSpc>
                <a:spcPts val="1535"/>
              </a:lnSpc>
              <a:spcAft>
                <a:spcPts val="1125"/>
              </a:spcAft>
            </a:pPr>
            <a:r>
              <a:rPr lang="ru-RU" sz="2400" b="1" dirty="0" smtClean="0">
                <a:solidFill>
                  <a:srgbClr val="5F5757"/>
                </a:solidFill>
                <a:effectLst/>
                <a:latin typeface="Tahoma"/>
                <a:ea typeface="Times New Roman"/>
                <a:cs typeface="Times New Roman"/>
              </a:rPr>
              <a:t>катались дети на двух и</a:t>
            </a:r>
          </a:p>
          <a:p>
            <a:pPr>
              <a:lnSpc>
                <a:spcPts val="1535"/>
              </a:lnSpc>
              <a:spcAft>
                <a:spcPts val="1125"/>
              </a:spcAft>
            </a:pPr>
            <a:r>
              <a:rPr lang="ru-RU" sz="2400" b="1" dirty="0" smtClean="0">
                <a:solidFill>
                  <a:srgbClr val="5F5757"/>
                </a:solidFill>
                <a:effectLst/>
                <a:latin typeface="Tahoma"/>
                <a:ea typeface="Times New Roman"/>
                <a:cs typeface="Times New Roman"/>
              </a:rPr>
              <a:t> трехколесных велосипедах. </a:t>
            </a:r>
          </a:p>
          <a:p>
            <a:pPr>
              <a:lnSpc>
                <a:spcPts val="1535"/>
              </a:lnSpc>
              <a:spcAft>
                <a:spcPts val="1125"/>
              </a:spcAft>
            </a:pPr>
            <a:r>
              <a:rPr lang="ru-RU" sz="2400" b="1" dirty="0" smtClean="0">
                <a:solidFill>
                  <a:srgbClr val="5F5757"/>
                </a:solidFill>
                <a:effectLst/>
                <a:latin typeface="Tahoma"/>
                <a:ea typeface="Times New Roman"/>
                <a:cs typeface="Times New Roman"/>
              </a:rPr>
              <a:t>Сколько и каких велосипедов</a:t>
            </a:r>
          </a:p>
          <a:p>
            <a:pPr>
              <a:lnSpc>
                <a:spcPts val="1535"/>
              </a:lnSpc>
              <a:spcAft>
                <a:spcPts val="1125"/>
              </a:spcAft>
            </a:pPr>
            <a:r>
              <a:rPr lang="ru-RU" sz="2400" b="1" dirty="0" smtClean="0">
                <a:solidFill>
                  <a:srgbClr val="5F5757"/>
                </a:solidFill>
                <a:effectLst/>
                <a:latin typeface="Tahoma"/>
                <a:ea typeface="Times New Roman"/>
                <a:cs typeface="Times New Roman"/>
              </a:rPr>
              <a:t> было на площадке, если </a:t>
            </a:r>
          </a:p>
          <a:p>
            <a:pPr>
              <a:lnSpc>
                <a:spcPts val="1535"/>
              </a:lnSpc>
              <a:spcAft>
                <a:spcPts val="1125"/>
              </a:spcAft>
            </a:pPr>
            <a:r>
              <a:rPr lang="ru-RU" sz="2400" b="1" dirty="0" smtClean="0">
                <a:solidFill>
                  <a:srgbClr val="5F5757"/>
                </a:solidFill>
                <a:effectLst/>
                <a:latin typeface="Tahoma"/>
                <a:ea typeface="Times New Roman"/>
                <a:cs typeface="Times New Roman"/>
              </a:rPr>
              <a:t>всего было 21 колесо и 8 </a:t>
            </a:r>
          </a:p>
          <a:p>
            <a:pPr>
              <a:lnSpc>
                <a:spcPts val="1535"/>
              </a:lnSpc>
              <a:spcAft>
                <a:spcPts val="1125"/>
              </a:spcAft>
            </a:pPr>
            <a:r>
              <a:rPr lang="ru-RU" sz="2400" b="1" dirty="0" smtClean="0">
                <a:solidFill>
                  <a:srgbClr val="5F5757"/>
                </a:solidFill>
                <a:effectLst/>
                <a:latin typeface="Tahoma"/>
                <a:ea typeface="Times New Roman"/>
                <a:cs typeface="Times New Roman"/>
              </a:rPr>
              <a:t>велосипедов?</a:t>
            </a:r>
            <a:endParaRPr lang="ru-RU" sz="2400" b="1" dirty="0"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65312" y="4221740"/>
            <a:ext cx="7147048" cy="1438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35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effectLst/>
                <a:latin typeface="Tahoma"/>
                <a:ea typeface="Times New Roman"/>
                <a:cs typeface="Times New Roman"/>
              </a:rPr>
              <a:t>Решение:</a:t>
            </a:r>
            <a:endParaRPr lang="ru-RU" sz="2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ts val="1535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FF0000"/>
                </a:solidFill>
                <a:effectLst/>
                <a:latin typeface="Tahoma"/>
                <a:ea typeface="Times New Roman"/>
                <a:cs typeface="Times New Roman"/>
              </a:rPr>
              <a:t>1) 8 * 2 = 16 (было бы колес, если бы все велосипеды были двухколесными)</a:t>
            </a:r>
            <a:endParaRPr lang="ru-RU" sz="2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ts val="1535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FF0000"/>
                </a:solidFill>
                <a:effectLst/>
                <a:latin typeface="Tahoma"/>
                <a:ea typeface="Times New Roman"/>
                <a:cs typeface="Times New Roman"/>
              </a:rPr>
              <a:t>2) 21 - 16 = 5</a:t>
            </a:r>
            <a:endParaRPr lang="ru-RU" sz="2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ts val="1535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FF0000"/>
                </a:solidFill>
                <a:effectLst/>
                <a:latin typeface="Tahoma"/>
                <a:ea typeface="Times New Roman"/>
                <a:cs typeface="Times New Roman"/>
              </a:rPr>
              <a:t>2) 8 - 5 = 3</a:t>
            </a:r>
            <a:endParaRPr lang="ru-RU" sz="2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ts val="1535"/>
              </a:lnSpc>
              <a:spcAft>
                <a:spcPts val="375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FF0000"/>
                </a:solidFill>
                <a:effectLst/>
                <a:latin typeface="Tahoma"/>
                <a:ea typeface="Times New Roman"/>
                <a:cs typeface="Times New Roman"/>
              </a:rPr>
              <a:t>Ответ: на площадке было 5 трехколесных велосипедов и 3 двухколесных.</a:t>
            </a:r>
            <a:endParaRPr lang="ru-RU" sz="2400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60648"/>
            <a:ext cx="42509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prstClr val="black"/>
                </a:solidFill>
                <a:latin typeface="Times New Roman"/>
                <a:ea typeface="Times New Roman"/>
              </a:rPr>
              <a:t>Против знатоков играет…… 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11086" y="854291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000080"/>
                </a:solidFill>
                <a:latin typeface="Times New Roman"/>
              </a:rPr>
              <a:t>Он </a:t>
            </a:r>
            <a:r>
              <a:rPr lang="ru-RU" sz="2400" b="1" dirty="0">
                <a:solidFill>
                  <a:srgbClr val="000080"/>
                </a:solidFill>
                <a:latin typeface="Times New Roman"/>
              </a:rPr>
              <a:t>от дедушки ушел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>
                <a:solidFill>
                  <a:srgbClr val="000080"/>
                </a:solidFill>
                <a:latin typeface="Times New Roman"/>
              </a:rPr>
              <a:t>И от бабушки ушел.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>
                <a:solidFill>
                  <a:srgbClr val="000080"/>
                </a:solidFill>
                <a:latin typeface="Times New Roman"/>
              </a:rPr>
              <a:t>Только, на беду, в лесу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>
                <a:solidFill>
                  <a:srgbClr val="000080"/>
                </a:solidFill>
                <a:latin typeface="Times New Roman"/>
              </a:rPr>
              <a:t>Встретил хитрую Лису</a:t>
            </a:r>
            <a:r>
              <a:rPr lang="ru-RU" b="1" dirty="0">
                <a:solidFill>
                  <a:srgbClr val="000080"/>
                </a:solidFill>
                <a:latin typeface="Times New Roman"/>
              </a:rPr>
              <a:t>.</a:t>
            </a: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722313"/>
            <a:ext cx="1755775" cy="184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3821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2591" y="2622396"/>
            <a:ext cx="8856984" cy="2144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35"/>
              </a:lnSpc>
              <a:spcAft>
                <a:spcPts val="1125"/>
              </a:spcAft>
            </a:pPr>
            <a:r>
              <a:rPr lang="ru-RU" sz="2400" b="1" dirty="0" smtClean="0">
                <a:solidFill>
                  <a:srgbClr val="5F5757"/>
                </a:solidFill>
                <a:effectLst/>
                <a:latin typeface="Tahoma"/>
                <a:ea typeface="Times New Roman"/>
                <a:cs typeface="Times New Roman"/>
              </a:rPr>
              <a:t>В лесу жили две белки – Белка и ее</a:t>
            </a:r>
          </a:p>
          <a:p>
            <a:pPr>
              <a:lnSpc>
                <a:spcPts val="1535"/>
              </a:lnSpc>
              <a:spcAft>
                <a:spcPts val="1125"/>
              </a:spcAft>
            </a:pPr>
            <a:r>
              <a:rPr lang="ru-RU" sz="2400" b="1" dirty="0" smtClean="0">
                <a:solidFill>
                  <a:srgbClr val="5F5757"/>
                </a:solidFill>
                <a:effectLst/>
                <a:latin typeface="Tahoma"/>
                <a:ea typeface="Times New Roman"/>
                <a:cs typeface="Times New Roman"/>
              </a:rPr>
              <a:t> сестра Стрелка. Стрелка съедает на</a:t>
            </a:r>
          </a:p>
          <a:p>
            <a:pPr>
              <a:lnSpc>
                <a:spcPts val="1535"/>
              </a:lnSpc>
              <a:spcAft>
                <a:spcPts val="1125"/>
              </a:spcAft>
            </a:pPr>
            <a:r>
              <a:rPr lang="ru-RU" sz="2400" b="1" dirty="0" smtClean="0">
                <a:solidFill>
                  <a:srgbClr val="5F5757"/>
                </a:solidFill>
                <a:effectLst/>
                <a:latin typeface="Tahoma"/>
                <a:ea typeface="Times New Roman"/>
                <a:cs typeface="Times New Roman"/>
              </a:rPr>
              <a:t> завтрак 12 орехов, а Белка на 5 меньше. На обед Стрелка</a:t>
            </a:r>
          </a:p>
          <a:p>
            <a:pPr>
              <a:lnSpc>
                <a:spcPts val="1535"/>
              </a:lnSpc>
              <a:spcAft>
                <a:spcPts val="1125"/>
              </a:spcAft>
            </a:pPr>
            <a:r>
              <a:rPr lang="ru-RU" sz="2400" b="1" dirty="0" smtClean="0">
                <a:solidFill>
                  <a:srgbClr val="5F5757"/>
                </a:solidFill>
                <a:effectLst/>
                <a:latin typeface="Tahoma"/>
                <a:ea typeface="Times New Roman"/>
                <a:cs typeface="Times New Roman"/>
              </a:rPr>
              <a:t> съедает 14 орехов, а Белка на 4 меньше. Сколько</a:t>
            </a:r>
          </a:p>
          <a:p>
            <a:pPr>
              <a:lnSpc>
                <a:spcPts val="1535"/>
              </a:lnSpc>
              <a:spcAft>
                <a:spcPts val="1125"/>
              </a:spcAft>
            </a:pPr>
            <a:r>
              <a:rPr lang="ru-RU" sz="2400" b="1" dirty="0" smtClean="0">
                <a:solidFill>
                  <a:srgbClr val="5F5757"/>
                </a:solidFill>
                <a:effectLst/>
                <a:latin typeface="Tahoma"/>
                <a:ea typeface="Times New Roman"/>
                <a:cs typeface="Times New Roman"/>
              </a:rPr>
              <a:t> орехов</a:t>
            </a:r>
          </a:p>
          <a:p>
            <a:pPr>
              <a:lnSpc>
                <a:spcPts val="1535"/>
              </a:lnSpc>
              <a:spcAft>
                <a:spcPts val="1125"/>
              </a:spcAft>
            </a:pPr>
            <a:r>
              <a:rPr lang="ru-RU" sz="2400" b="1" dirty="0" smtClean="0">
                <a:solidFill>
                  <a:srgbClr val="5F5757"/>
                </a:solidFill>
                <a:effectLst/>
                <a:latin typeface="Tahoma"/>
                <a:ea typeface="Times New Roman"/>
                <a:cs typeface="Times New Roman"/>
              </a:rPr>
              <a:t> они съедают за один день, если они не ужинают.</a:t>
            </a:r>
            <a:endParaRPr lang="ru-RU" sz="2400" b="1" dirty="0"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4653136"/>
            <a:ext cx="5886400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35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effectLst/>
                <a:latin typeface="Tahoma"/>
                <a:ea typeface="Times New Roman"/>
                <a:cs typeface="Times New Roman"/>
              </a:rPr>
              <a:t>Решение</a:t>
            </a:r>
            <a:endParaRPr lang="ru-RU" sz="2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ts val="1535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FF0000"/>
                </a:solidFill>
                <a:effectLst/>
                <a:latin typeface="Tahoma"/>
                <a:ea typeface="Times New Roman"/>
                <a:cs typeface="Times New Roman"/>
              </a:rPr>
              <a:t>12 – 5 = 7 орехов съедает Белка на завтрак.</a:t>
            </a:r>
          </a:p>
          <a:p>
            <a:pPr marL="342900" lvl="0" indent="-342900">
              <a:lnSpc>
                <a:spcPts val="1535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dirty="0" smtClean="0">
              <a:solidFill>
                <a:srgbClr val="FF0000"/>
              </a:solidFill>
              <a:effectLst/>
              <a:latin typeface="Tahoma"/>
              <a:ea typeface="Times New Roman"/>
              <a:cs typeface="Times New Roman"/>
            </a:endParaRPr>
          </a:p>
          <a:p>
            <a:pPr marL="342900" lvl="0" indent="-342900">
              <a:lnSpc>
                <a:spcPts val="1535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FF0000"/>
                </a:solidFill>
                <a:effectLst/>
                <a:latin typeface="Tahoma"/>
                <a:ea typeface="Times New Roman"/>
                <a:cs typeface="Times New Roman"/>
              </a:rPr>
              <a:t>14 – 4 = 10 орехов съедает Белка на обед.</a:t>
            </a:r>
          </a:p>
          <a:p>
            <a:pPr marL="342900" lvl="0" indent="-342900">
              <a:lnSpc>
                <a:spcPts val="1535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sz="2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ts val="1535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FF0000"/>
                </a:solidFill>
                <a:effectLst/>
                <a:latin typeface="Tahoma"/>
                <a:ea typeface="Times New Roman"/>
                <a:cs typeface="Times New Roman"/>
              </a:rPr>
              <a:t>12 + 7 = 19 орехов съедают на завтрак вместе.</a:t>
            </a:r>
          </a:p>
          <a:p>
            <a:pPr marL="342900" lvl="0" indent="-342900">
              <a:lnSpc>
                <a:spcPts val="1535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sz="2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ts val="1535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FF0000"/>
                </a:solidFill>
                <a:effectLst/>
                <a:latin typeface="Tahoma"/>
                <a:ea typeface="Times New Roman"/>
                <a:cs typeface="Times New Roman"/>
              </a:rPr>
              <a:t>11 + 14 = 25 орехов съедают на обед вместе.</a:t>
            </a:r>
          </a:p>
          <a:p>
            <a:pPr marL="342900" lvl="0" indent="-342900">
              <a:lnSpc>
                <a:spcPts val="1535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sz="2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marL="342900" lvl="0" indent="-342900">
              <a:lnSpc>
                <a:spcPts val="1535"/>
              </a:lnSpc>
              <a:spcAft>
                <a:spcPts val="375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 smtClean="0">
                <a:solidFill>
                  <a:srgbClr val="FF0000"/>
                </a:solidFill>
                <a:effectLst/>
                <a:latin typeface="Tahoma"/>
                <a:ea typeface="Times New Roman"/>
                <a:cs typeface="Times New Roman"/>
              </a:rPr>
              <a:t>19 + 25 = 43 ореха съедают за один день</a:t>
            </a:r>
            <a:endParaRPr lang="ru-RU" sz="2400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70973"/>
            <a:ext cx="47591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Против знатоков играют ….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052736"/>
            <a:ext cx="50223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80"/>
                </a:solidFill>
                <a:latin typeface="Trebuchet MS"/>
              </a:rPr>
              <a:t>Зверь пушной живёт в дупле,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>
                <a:solidFill>
                  <a:srgbClr val="000080"/>
                </a:solidFill>
                <a:latin typeface="Trebuchet MS"/>
              </a:rPr>
              <a:t>Любит там сидеть в тепле,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>
                <a:solidFill>
                  <a:srgbClr val="000080"/>
                </a:solidFill>
                <a:latin typeface="Trebuchet MS"/>
              </a:rPr>
              <a:t>Хоть дупло совсем не грелка.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>
                <a:solidFill>
                  <a:srgbClr val="000080"/>
                </a:solidFill>
                <a:latin typeface="Trebuchet MS"/>
              </a:rPr>
              <a:t>Зиму там проводит</a:t>
            </a:r>
            <a:endParaRPr lang="ru-RU" sz="24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52423"/>
            <a:ext cx="2664296" cy="1752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2977" y="174051"/>
            <a:ext cx="2339656" cy="2822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6506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магич квадра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802</Words>
  <Application>Microsoft Office PowerPoint</Application>
  <PresentationFormat>Экран (4:3)</PresentationFormat>
  <Paragraphs>129</Paragraphs>
  <Slides>18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магич квадрат</vt:lpstr>
      <vt:lpstr>Аспект</vt:lpstr>
      <vt:lpstr>«Знатоки против сказочных героев»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«Знатоки против сказочных героев»</dc:title>
  <dc:creator>qew1</dc:creator>
  <cp:lastModifiedBy>qew1</cp:lastModifiedBy>
  <cp:revision>23</cp:revision>
  <dcterms:created xsi:type="dcterms:W3CDTF">2014-06-22T03:19:57Z</dcterms:created>
  <dcterms:modified xsi:type="dcterms:W3CDTF">2014-06-26T03:00:09Z</dcterms:modified>
</cp:coreProperties>
</file>