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4" r:id="rId1"/>
  </p:sldMasterIdLst>
  <p:sldIdLst>
    <p:sldId id="308" r:id="rId2"/>
    <p:sldId id="285" r:id="rId3"/>
    <p:sldId id="286" r:id="rId4"/>
    <p:sldId id="257" r:id="rId5"/>
    <p:sldId id="287" r:id="rId6"/>
    <p:sldId id="288" r:id="rId7"/>
    <p:sldId id="289" r:id="rId8"/>
    <p:sldId id="305" r:id="rId9"/>
    <p:sldId id="291" r:id="rId10"/>
    <p:sldId id="292" r:id="rId11"/>
    <p:sldId id="293" r:id="rId12"/>
    <p:sldId id="297" r:id="rId13"/>
    <p:sldId id="296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04" r:id="rId26"/>
    <p:sldId id="299" r:id="rId27"/>
    <p:sldId id="300" r:id="rId28"/>
    <p:sldId id="306" r:id="rId29"/>
    <p:sldId id="320" r:id="rId30"/>
    <p:sldId id="303" r:id="rId31"/>
    <p:sldId id="278" r:id="rId32"/>
    <p:sldId id="279" r:id="rId33"/>
    <p:sldId id="280" r:id="rId34"/>
    <p:sldId id="281" r:id="rId35"/>
    <p:sldId id="28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00"/>
    <a:srgbClr val="FFCC66"/>
    <a:srgbClr val="FF00FF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1358" autoAdjust="0"/>
  </p:normalViewPr>
  <p:slideViewPr>
    <p:cSldViewPr>
      <p:cViewPr>
        <p:scale>
          <a:sx n="71" d="100"/>
          <a:sy n="71" d="100"/>
        </p:scale>
        <p:origin x="-4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5EF6E-7FB4-4E3A-A3D7-22BD9A9C9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13114-A63D-4DF2-B11D-B2C999983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11DDB-A027-4F6C-9ECF-AA45000E3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438400" y="228600"/>
            <a:ext cx="6400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81B99-604E-4DDD-9DC4-14CD49B0FA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  <a:endParaRPr lang="ru-RU" noProof="0" smtClean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92973-5098-4B03-97FB-5102FADA0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88991-9373-47BA-A050-59C7797164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03D35-82E7-47DB-AAA6-D03588493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76DC3-86B6-4284-9A94-97A880A6F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5C3CC-C934-4533-AEB1-E36E1786F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42C5E-829C-40C9-8C89-E96D92885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250F8-31DB-45EA-B676-757D18E1F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96B73-F1E5-4462-AA8D-91C8E411B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5EFF6-0CFD-46DB-92C8-8EDAB3D325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CEAB30D0-BC9A-4B4A-A95B-70379C211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9" r:id="rId1"/>
    <p:sldLayoutId id="2147484022" r:id="rId2"/>
    <p:sldLayoutId id="2147484030" r:id="rId3"/>
    <p:sldLayoutId id="2147484023" r:id="rId4"/>
    <p:sldLayoutId id="2147484031" r:id="rId5"/>
    <p:sldLayoutId id="2147484024" r:id="rId6"/>
    <p:sldLayoutId id="2147484025" r:id="rId7"/>
    <p:sldLayoutId id="2147484032" r:id="rId8"/>
    <p:sldLayoutId id="2147484033" r:id="rId9"/>
    <p:sldLayoutId id="2147484026" r:id="rId10"/>
    <p:sldLayoutId id="2147484027" r:id="rId11"/>
    <p:sldLayoutId id="2147484034" r:id="rId12"/>
    <p:sldLayoutId id="2147484028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1" fontAlgn="base" hangingPunct="1">
        <a:spcBef>
          <a:spcPct val="20000"/>
        </a:spcBef>
        <a:spcAft>
          <a:spcPct val="0"/>
        </a:spcAft>
        <a:buClr>
          <a:srgbClr val="9BBB59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1" fontAlgn="base" hangingPunct="1">
        <a:spcBef>
          <a:spcPct val="20000"/>
        </a:spcBef>
        <a:spcAft>
          <a:spcPct val="0"/>
        </a:spcAft>
        <a:buClr>
          <a:srgbClr val="8064A2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9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gif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image" Target="../media/image12.gif"/><Relationship Id="rId7" Type="http://schemas.openxmlformats.org/officeDocument/2006/relationships/image" Target="../media/image38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Relationship Id="rId9" Type="http://schemas.openxmlformats.org/officeDocument/2006/relationships/image" Target="../media/image4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gif"/><Relationship Id="rId4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gif"/><Relationship Id="rId4" Type="http://schemas.openxmlformats.org/officeDocument/2006/relationships/image" Target="../media/image1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MOV00014.MPG" TargetMode="External"/><Relationship Id="rId1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MOV00010.MPG" TargetMode="External"/><Relationship Id="rId6" Type="http://schemas.openxmlformats.org/officeDocument/2006/relationships/slide" Target="slide4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MOV00007.MPG" TargetMode="External"/><Relationship Id="rId4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MOV00018.MPG" TargetMode="External"/><Relationship Id="rId4" Type="http://schemas.openxmlformats.org/officeDocument/2006/relationships/slide" Target="slid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MOV00006.MPG" TargetMode="External"/><Relationship Id="rId4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60;&#1080;&#1079;&#1080;&#1082;&#1072;\&#1080;&#1075;&#1088;&#1099;\&#1086;&#1090;&#1082;&#1088;&#1099;&#1090;&#1099;&#1081;%20&#1091;&#1088;&#1086;&#1082;\&#1074;&#1080;&#1076;&#1077;&#1086;&#1089;&#1102;&#1078;&#1077;&#1090;&#1099;\&#1082;&#1080;&#1087;&#1077;&#1085;&#1080;&#1077;.WMV" TargetMode="Externa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33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3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9.xml"/><Relationship Id="rId11" Type="http://schemas.openxmlformats.org/officeDocument/2006/relationships/slide" Target="slide31.xml"/><Relationship Id="rId5" Type="http://schemas.openxmlformats.org/officeDocument/2006/relationships/slide" Target="slide8.xml"/><Relationship Id="rId15" Type="http://schemas.openxmlformats.org/officeDocument/2006/relationships/slide" Target="slide35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j02827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476250"/>
            <a:ext cx="2592387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260648"/>
            <a:ext cx="5014514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ЗНАТОКИ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естествознания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6" name="Picture 4" descr="globe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333375"/>
            <a:ext cx="1223963" cy="1395413"/>
          </a:xfrm>
        </p:spPr>
      </p:pic>
      <p:pic>
        <p:nvPicPr>
          <p:cNvPr id="8197" name="Picture 4" descr="79388118_NYUTO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3933825"/>
            <a:ext cx="311943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" descr="C:\Users\U-tech\Desktop\анимация\3D анимации\Школьники\girl_grad_philosophy_hc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3644900"/>
            <a:ext cx="280828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AG00142_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4437063"/>
            <a:ext cx="16700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Рисунок 10" descr="химия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875" y="1989138"/>
            <a:ext cx="27717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i="1" smtClean="0">
              <a:solidFill>
                <a:srgbClr val="000099"/>
              </a:solidFill>
            </a:endParaRPr>
          </a:p>
          <a:p>
            <a:pPr eaLnBrk="1" hangingPunct="1"/>
            <a:r>
              <a:rPr lang="ru-RU" sz="2800" b="1" smtClean="0"/>
              <a:t>Какая кислота всегда находится в желудке здорового человека, при её избытке – возникает изжога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     а при недостатке её раствор употребляют как лекарство?</a:t>
            </a:r>
            <a:endParaRPr lang="ru-RU" altLang="ru-RU" sz="2800" i="1" smtClean="0">
              <a:solidFill>
                <a:srgbClr val="000099"/>
              </a:solidFill>
            </a:endParaRPr>
          </a:p>
        </p:txBody>
      </p:sp>
      <p:pic>
        <p:nvPicPr>
          <p:cNvPr id="17411" name="Picture 6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51577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132138" y="549275"/>
            <a:ext cx="5327650" cy="64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i="1" u="sng" dirty="0">
                <a:solidFill>
                  <a:srgbClr val="FF0000"/>
                </a:solidFill>
              </a:rPr>
              <a:t>Соляная кислота НС</a:t>
            </a:r>
            <a:r>
              <a:rPr lang="en-US" sz="3600" i="1" u="sng" dirty="0">
                <a:solidFill>
                  <a:srgbClr val="FF0000"/>
                </a:solidFill>
              </a:rPr>
              <a:t>l</a:t>
            </a:r>
            <a:r>
              <a:rPr lang="ru-RU" sz="3600" i="1" u="sng" dirty="0">
                <a:solidFill>
                  <a:srgbClr val="FF0000"/>
                </a:solidFill>
              </a:rPr>
              <a:t>.</a:t>
            </a:r>
            <a:endParaRPr lang="ru-RU" alt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13" name="Рисунок 15" descr="http://t2.gstatic.com/images?q=tbn:ANd9GcTOBC6xcOYYLZSKzGd5N-jTZC0FFRgry0x2ZNqMEmo2jbh_Beo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025" y="4437063"/>
            <a:ext cx="172878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6" descr="химия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6100" y="4365625"/>
            <a:ext cx="1728788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765175"/>
            <a:ext cx="4292600" cy="6826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2">
                    <a:satMod val="200000"/>
                  </a:schemeClr>
                </a:solidFill>
              </a:rPr>
              <a:t>           </a:t>
            </a:r>
            <a:r>
              <a:rPr lang="ru-RU" i="1" u="sng" dirty="0" smtClean="0">
                <a:solidFill>
                  <a:schemeClr val="tx2">
                    <a:satMod val="200000"/>
                  </a:schemeClr>
                </a:solidFill>
              </a:rPr>
              <a:t> Катализатор. </a:t>
            </a:r>
            <a:r>
              <a:rPr lang="ru-RU" altLang="ru-RU" dirty="0" smtClean="0">
                <a:solidFill>
                  <a:schemeClr val="tx2">
                    <a:satMod val="200000"/>
                  </a:schemeClr>
                </a:solidFill>
              </a:rPr>
              <a:t/>
            </a:r>
            <a:br>
              <a:rPr lang="ru-RU" altLang="ru-RU" dirty="0" smtClean="0">
                <a:solidFill>
                  <a:schemeClr val="tx2">
                    <a:satMod val="200000"/>
                  </a:schemeClr>
                </a:solidFill>
              </a:rPr>
            </a:br>
            <a:endParaRPr lang="ru-RU" altLang="ru-RU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331913" y="1844675"/>
            <a:ext cx="7343775" cy="4495800"/>
          </a:xfrm>
        </p:spPr>
        <p:txBody>
          <a:bodyPr/>
          <a:lstStyle/>
          <a:p>
            <a:pPr eaLnBrk="1" hangingPunct="1"/>
            <a:endParaRPr lang="ru-RU" altLang="ru-RU" smtClean="0">
              <a:solidFill>
                <a:srgbClr val="000099"/>
              </a:solidFill>
            </a:endParaRPr>
          </a:p>
          <a:p>
            <a:pPr eaLnBrk="1" hangingPunct="1"/>
            <a:r>
              <a:rPr lang="ru-RU" sz="2800" b="1" smtClean="0"/>
              <a:t>Отгадайте загадку:</a:t>
            </a: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В производстве я любом,</a:t>
            </a: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Сколько ни было б там</a:t>
            </a:r>
            <a:r>
              <a:rPr lang="en-US" sz="2800" b="1" smtClean="0"/>
              <a:t> </a:t>
            </a:r>
            <a:r>
              <a:rPr lang="ru-RU" sz="2800" b="1" smtClean="0"/>
              <a:t>фракций,</a:t>
            </a: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Не расходуюсь при том, </a:t>
            </a:r>
            <a:endParaRPr lang="ru-RU" sz="280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smtClean="0"/>
              <a:t>Ускоряю ход реакций.</a:t>
            </a:r>
            <a:r>
              <a:rPr lang="ru-RU" sz="2800" smtClean="0"/>
              <a:t>                   </a:t>
            </a:r>
          </a:p>
          <a:p>
            <a:pPr eaLnBrk="1" hangingPunct="1"/>
            <a:endParaRPr lang="ru-RU" altLang="ru-RU" smtClean="0">
              <a:solidFill>
                <a:srgbClr val="000099"/>
              </a:solidFill>
            </a:endParaRPr>
          </a:p>
        </p:txBody>
      </p:sp>
      <p:pic>
        <p:nvPicPr>
          <p:cNvPr id="18436" name="Picture 5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58054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04813"/>
            <a:ext cx="21907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6" descr="химия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4221163"/>
            <a:ext cx="1728787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Rectangle 7"/>
          <p:cNvSpPr>
            <a:spLocks noGrp="1" noChangeArrowheads="1"/>
          </p:cNvSpPr>
          <p:nvPr>
            <p:ph type="title"/>
          </p:nvPr>
        </p:nvSpPr>
        <p:spPr>
          <a:xfrm>
            <a:off x="1763713" y="333375"/>
            <a:ext cx="4672012" cy="1219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u="sng" dirty="0" smtClean="0">
                <a:solidFill>
                  <a:schemeClr val="tx2">
                    <a:satMod val="200000"/>
                  </a:schemeClr>
                </a:solidFill>
              </a:rPr>
              <a:t>Гелий.</a:t>
            </a:r>
            <a:endParaRPr lang="ru-RU" altLang="ru-RU" dirty="0" smtClean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1692275" y="2060575"/>
            <a:ext cx="5878513" cy="4035425"/>
          </a:xfrm>
        </p:spPr>
        <p:txBody>
          <a:bodyPr/>
          <a:lstStyle/>
          <a:p>
            <a:pPr eaLnBrk="1" hangingPunct="1"/>
            <a:endParaRPr lang="ru-RU" altLang="ru-RU" smtClean="0">
              <a:solidFill>
                <a:srgbClr val="000099"/>
              </a:solidFill>
            </a:endParaRPr>
          </a:p>
          <a:p>
            <a:pPr eaLnBrk="1" hangingPunct="1"/>
            <a:r>
              <a:rPr lang="ru-RU" b="1" smtClean="0"/>
              <a:t>Какой химический элемент сначала был открыт на Солнце, а потом на Земле?</a:t>
            </a:r>
            <a:r>
              <a:rPr lang="ru-RU" smtClean="0"/>
              <a:t> </a:t>
            </a:r>
            <a:endParaRPr lang="ru-RU" altLang="ru-RU" smtClean="0"/>
          </a:p>
        </p:txBody>
      </p:sp>
      <p:pic>
        <p:nvPicPr>
          <p:cNvPr id="19460" name="Picture 8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55895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6" descr="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850" y="908050"/>
            <a:ext cx="24606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6" descr="солнце.jpg"/>
          <p:cNvPicPr>
            <a:picLocks noChangeAspect="1"/>
          </p:cNvPicPr>
          <p:nvPr/>
        </p:nvPicPr>
        <p:blipFill>
          <a:blip r:embed="rId5" cstate="print"/>
          <a:srcRect b="16667"/>
          <a:stretch>
            <a:fillRect/>
          </a:stretch>
        </p:blipFill>
        <p:spPr bwMode="auto">
          <a:xfrm>
            <a:off x="4860032" y="260350"/>
            <a:ext cx="3896618" cy="230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3" name="Рисунок 7" descr="гелий на солнце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5157788"/>
            <a:ext cx="16557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6" descr="химия6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5157788"/>
            <a:ext cx="1728788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213" y="476250"/>
            <a:ext cx="3241675" cy="1219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Кислород</a:t>
            </a:r>
            <a:endParaRPr lang="ru-RU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1116013" y="2133600"/>
            <a:ext cx="7559675" cy="3673475"/>
          </a:xfrm>
        </p:spPr>
        <p:txBody>
          <a:bodyPr/>
          <a:lstStyle/>
          <a:p>
            <a:pPr eaLnBrk="1" hangingPunct="1"/>
            <a:r>
              <a:rPr lang="ru-RU" smtClean="0"/>
              <a:t>Решите ребус и узнаете название химического элемента </a:t>
            </a:r>
          </a:p>
        </p:txBody>
      </p:sp>
      <p:pic>
        <p:nvPicPr>
          <p:cNvPr id="20484" name="Рисунок 2" descr="кислор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3933825"/>
            <a:ext cx="36718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5157788"/>
            <a:ext cx="957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6" descr="химия6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3213100"/>
            <a:ext cx="1728787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063" y="836613"/>
            <a:ext cx="3203575" cy="898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Кальций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2411413" y="2997200"/>
            <a:ext cx="6400800" cy="2667000"/>
          </a:xfrm>
        </p:spPr>
        <p:txBody>
          <a:bodyPr/>
          <a:lstStyle/>
          <a:p>
            <a:pPr eaLnBrk="1" hangingPunct="1"/>
            <a:r>
              <a:rPr lang="ru-RU" smtClean="0"/>
              <a:t>Нехватка какого элемента приводит к кариесу?</a:t>
            </a:r>
          </a:p>
        </p:txBody>
      </p:sp>
      <p:pic>
        <p:nvPicPr>
          <p:cNvPr id="21508" name="Рисунок 3" descr="улыбка.jp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t="19653"/>
          <a:stretch>
            <a:fillRect/>
          </a:stretch>
        </p:blipFill>
        <p:spPr bwMode="auto">
          <a:xfrm>
            <a:off x="6516688" y="3933825"/>
            <a:ext cx="21780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5229225"/>
            <a:ext cx="957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Рисунок 7" descr="кариес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875" y="476250"/>
            <a:ext cx="3744913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Рисунок 6" descr="зубы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4868863"/>
            <a:ext cx="1439862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868144" y="1412777"/>
            <a:ext cx="144016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cap="all" dirty="0">
                <a:ln/>
                <a:solidFill>
                  <a:schemeClr val="accent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</a:t>
            </a:r>
            <a:r>
              <a:rPr lang="ru-RU" sz="5400" dirty="0">
                <a:ln>
                  <a:solidFill>
                    <a:srgbClr val="0000FF"/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а</a:t>
            </a:r>
            <a:endParaRPr lang="ru-RU" sz="5400" b="1" cap="all" dirty="0">
              <a:ln>
                <a:solidFill>
                  <a:srgbClr val="0000FF"/>
                </a:solidFill>
              </a:ln>
              <a:solidFill>
                <a:schemeClr val="accent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411413" y="549275"/>
            <a:ext cx="6400800" cy="1219200"/>
          </a:xfrm>
        </p:spPr>
        <p:txBody>
          <a:bodyPr/>
          <a:lstStyle/>
          <a:p>
            <a:pPr eaLnBrk="1" hangingPunct="1"/>
            <a:r>
              <a:rPr lang="ru-RU" sz="3200" i="1" u="sng" smtClean="0"/>
              <a:t>В простуженных, так как температура тела выше.</a:t>
            </a:r>
            <a:endParaRPr lang="ru-RU" sz="3200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2339975" y="2133600"/>
            <a:ext cx="6400800" cy="3243263"/>
          </a:xfrm>
        </p:spPr>
        <p:txBody>
          <a:bodyPr/>
          <a:lstStyle/>
          <a:p>
            <a:pPr eaLnBrk="1" hangingPunct="1"/>
            <a:r>
              <a:rPr lang="ru-RU" sz="2800" b="1" smtClean="0"/>
              <a:t>В каких учениках быстрее движутся молекулы: </a:t>
            </a:r>
            <a:r>
              <a:rPr lang="en-US" sz="2800" b="1" smtClean="0"/>
              <a:t>                                     </a:t>
            </a:r>
            <a:r>
              <a:rPr lang="ru-RU" sz="2800" b="1" smtClean="0"/>
              <a:t>в здоровых или </a:t>
            </a:r>
            <a:endParaRPr lang="en-US" sz="2800" b="1" smtClean="0"/>
          </a:p>
          <a:p>
            <a:pPr eaLnBrk="1" hangingPunct="1">
              <a:buFont typeface="Wingdings" pitchFamily="2" charset="2"/>
              <a:buNone/>
            </a:pPr>
            <a:r>
              <a:rPr lang="en-US" sz="2800" b="1" smtClean="0"/>
              <a:t>    </a:t>
            </a:r>
            <a:r>
              <a:rPr lang="ru-RU" sz="2800" b="1" smtClean="0"/>
              <a:t>простуженных? </a:t>
            </a:r>
            <a:endParaRPr lang="ru-RU" sz="2800" smtClean="0"/>
          </a:p>
          <a:p>
            <a:pPr eaLnBrk="1" hangingPunct="1"/>
            <a:endParaRPr lang="ru-RU" smtClean="0"/>
          </a:p>
        </p:txBody>
      </p:sp>
      <p:pic>
        <p:nvPicPr>
          <p:cNvPr id="22532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2852738"/>
            <a:ext cx="957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Рисунок 4" descr="движ.школьник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4292600"/>
            <a:ext cx="28082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Рисунок 7" descr="больной 1.jpg"/>
          <p:cNvPicPr>
            <a:picLocks noChangeAspect="1"/>
          </p:cNvPicPr>
          <p:nvPr/>
        </p:nvPicPr>
        <p:blipFill>
          <a:blip r:embed="rId5" cstate="print"/>
          <a:srcRect l="3558" t="12193" r="25290"/>
          <a:stretch>
            <a:fillRect/>
          </a:stretch>
        </p:blipFill>
        <p:spPr bwMode="auto">
          <a:xfrm>
            <a:off x="5940425" y="3860800"/>
            <a:ext cx="287972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 descr="Тепловое движение молекул в газ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333375"/>
            <a:ext cx="2862262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тепловые процессы 004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5076056" y="260648"/>
            <a:ext cx="3816350" cy="3095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6" name="Заголовок 1"/>
          <p:cNvSpPr>
            <a:spLocks noGrp="1"/>
          </p:cNvSpPr>
          <p:nvPr>
            <p:ph type="title"/>
          </p:nvPr>
        </p:nvSpPr>
        <p:spPr>
          <a:xfrm>
            <a:off x="2339975" y="765175"/>
            <a:ext cx="5573713" cy="1219200"/>
          </a:xfrm>
        </p:spPr>
        <p:txBody>
          <a:bodyPr/>
          <a:lstStyle/>
          <a:p>
            <a:pPr eaLnBrk="1" hangingPunct="1"/>
            <a:r>
              <a:rPr lang="ru-RU" i="1" u="sng" smtClean="0">
                <a:solidFill>
                  <a:schemeClr val="bg2"/>
                </a:solidFill>
              </a:rPr>
              <a:t>Диффузия.</a:t>
            </a:r>
            <a:endParaRPr lang="ru-RU" smtClean="0">
              <a:solidFill>
                <a:schemeClr val="bg2"/>
              </a:solidFill>
            </a:endParaRPr>
          </a:p>
        </p:txBody>
      </p:sp>
      <p:sp>
        <p:nvSpPr>
          <p:cNvPr id="23557" name="Объект 2"/>
          <p:cNvSpPr>
            <a:spLocks noGrp="1"/>
          </p:cNvSpPr>
          <p:nvPr>
            <p:ph idx="1"/>
          </p:nvPr>
        </p:nvSpPr>
        <p:spPr>
          <a:xfrm>
            <a:off x="2411413" y="3573463"/>
            <a:ext cx="6400800" cy="2667000"/>
          </a:xfrm>
        </p:spPr>
        <p:txBody>
          <a:bodyPr/>
          <a:lstStyle/>
          <a:p>
            <a:pPr eaLnBrk="1" hangingPunct="1"/>
            <a:r>
              <a:rPr lang="ru-RU" sz="2400" b="1" smtClean="0"/>
              <a:t>Девушка Маша, собираясь на танцы, совершенно бесшумно вылила на себя полфлакона маминых французских духов. Какое физическое явление позволило маме догадаться о случившемся?</a:t>
            </a:r>
            <a:endParaRPr lang="ru-RU" sz="2400" smtClean="0"/>
          </a:p>
          <a:p>
            <a:pPr eaLnBrk="1" hangingPunct="1"/>
            <a:endParaRPr lang="ru-RU" smtClean="0"/>
          </a:p>
        </p:txBody>
      </p:sp>
      <p:pic>
        <p:nvPicPr>
          <p:cNvPr id="23558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5516563"/>
            <a:ext cx="9572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484438" y="333375"/>
            <a:ext cx="6400800" cy="1582738"/>
          </a:xfrm>
        </p:spPr>
        <p:txBody>
          <a:bodyPr/>
          <a:lstStyle/>
          <a:p>
            <a:pPr eaLnBrk="1" hangingPunct="1"/>
            <a:r>
              <a:rPr lang="ru-RU" smtClean="0"/>
              <a:t>Никак не изменится.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2339975" y="1700213"/>
            <a:ext cx="6400800" cy="3890962"/>
          </a:xfrm>
        </p:spPr>
        <p:txBody>
          <a:bodyPr/>
          <a:lstStyle/>
          <a:p>
            <a:pPr eaLnBrk="1" hangingPunct="1"/>
            <a:r>
              <a:rPr lang="ru-RU" smtClean="0"/>
              <a:t>Как изменился бы уровень воды в океане, если бы растаяли все плавающие айсберги?</a:t>
            </a:r>
          </a:p>
        </p:txBody>
      </p:sp>
      <p:pic>
        <p:nvPicPr>
          <p:cNvPr id="24580" name="Рисунок 4" descr="айсберг 2.jpg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3059113" y="4076700"/>
            <a:ext cx="26543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5" descr="айсберг анимац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4076700"/>
            <a:ext cx="288131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0" y="228600"/>
            <a:ext cx="4267200" cy="1219200"/>
          </a:xfrm>
        </p:spPr>
        <p:txBody>
          <a:bodyPr/>
          <a:lstStyle/>
          <a:p>
            <a:pPr eaLnBrk="1" hangingPunct="1"/>
            <a:r>
              <a:rPr lang="ru-RU" smtClean="0"/>
              <a:t>1, 5, 2, 4, 3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1908175" y="1557338"/>
            <a:ext cx="6400800" cy="40354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2800" smtClean="0"/>
              <a:t>Необходимо переставить карточки так, чтобы скорость движения перечисленных тел возрастала: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smtClean="0"/>
              <a:t>1)Прыгает лягушка.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smtClean="0"/>
              <a:t>2)Едет автомобиль.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smtClean="0"/>
              <a:t>3)Распространяется свет.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smtClean="0"/>
              <a:t>4)Распространяется звук.   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smtClean="0"/>
              <a:t>5)Бежит спортсмен</a:t>
            </a:r>
          </a:p>
        </p:txBody>
      </p:sp>
      <p:pic>
        <p:nvPicPr>
          <p:cNvPr id="25604" name="Picture 5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5661025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a5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4986338"/>
            <a:ext cx="16097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C:\Documents and Settings\User\Рабочий стол\CAR1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2852738"/>
            <a:ext cx="13239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Рисунок 12" descr="1asp128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2852738"/>
            <a:ext cx="128746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4" descr="D:\WINDOWS\Users\Aida\Рабочий стол\зВУКИ\gsl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333375"/>
            <a:ext cx="200183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Рисунок 10" descr="бегун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5963" y="4652963"/>
            <a:ext cx="100806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рожок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288" y="4622800"/>
            <a:ext cx="2986087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Ir-6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4941888"/>
            <a:ext cx="1752600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6400800" cy="183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200" dirty="0" smtClean="0"/>
              <a:t>           </a:t>
            </a:r>
            <a:r>
              <a:rPr lang="en-US" altLang="ru-RU" sz="3200" dirty="0" smtClean="0"/>
              <a:t/>
            </a:r>
            <a:br>
              <a:rPr lang="en-US" altLang="ru-RU" sz="3200" dirty="0" smtClean="0"/>
            </a:br>
            <a:r>
              <a:rPr lang="ru-RU" altLang="ru-RU" sz="3200" dirty="0" smtClean="0"/>
              <a:t> </a:t>
            </a:r>
            <a:r>
              <a:rPr lang="ru-RU" altLang="ru-RU" sz="2000" dirty="0" smtClean="0"/>
              <a:t>… </a:t>
            </a:r>
            <a:r>
              <a:rPr lang="ru-RU" altLang="ru-RU" sz="2000" i="1" dirty="0" smtClean="0"/>
              <a:t>потому  что  и  мы, и американцы, и Земля - все взаимно притягиваемся  друг   к   другу. Это   называется   всемирным тяготением.</a:t>
            </a:r>
            <a:r>
              <a:rPr lang="ru-RU" altLang="ru-RU" sz="2000" dirty="0" smtClean="0"/>
              <a:t> </a:t>
            </a: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endParaRPr lang="ru-RU" altLang="ru-RU" sz="3200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413" y="1773238"/>
            <a:ext cx="5616575" cy="3170237"/>
          </a:xfrm>
        </p:spPr>
        <p:txBody>
          <a:bodyPr>
            <a:normAutofit lnSpcReduction="10000"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altLang="ru-RU" sz="2800" i="1" dirty="0" smtClean="0"/>
              <a:t>Почему американцы, которые живут прямо под нами на другой стороне земли, не сыплются с планеты как горох? </a:t>
            </a:r>
            <a:r>
              <a:rPr lang="en-US" altLang="ru-RU" sz="2800" i="1" dirty="0" smtClean="0"/>
              <a:t>                                 </a:t>
            </a:r>
            <a:r>
              <a:rPr lang="ru-RU" altLang="ru-RU" sz="2800" i="1" dirty="0" smtClean="0"/>
              <a:t>И почему не сыплемся мы, когда вращающаяся Земля </a:t>
            </a:r>
            <a:r>
              <a:rPr lang="en-US" altLang="ru-RU" sz="2800" i="1" dirty="0" smtClean="0"/>
              <a:t> </a:t>
            </a:r>
            <a:r>
              <a:rPr lang="ru-RU" altLang="ru-RU" sz="2800" i="1" dirty="0" smtClean="0"/>
              <a:t>переворачивается</a:t>
            </a:r>
            <a:endParaRPr lang="ru-RU" altLang="ru-RU" sz="2800" dirty="0" smtClean="0"/>
          </a:p>
        </p:txBody>
      </p:sp>
      <p:pic>
        <p:nvPicPr>
          <p:cNvPr id="26629" name="Picture 5" descr="allespal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5445125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5" descr="aea00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2781300"/>
            <a:ext cx="114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41-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060575"/>
            <a:ext cx="5149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11413" y="836613"/>
            <a:ext cx="6481762" cy="9366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i="1" smtClean="0">
                <a:solidFill>
                  <a:srgbClr val="FF0000"/>
                </a:solidFill>
              </a:rPr>
              <a:t>Игра «Пятерочка»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79613" y="5732463"/>
            <a:ext cx="6400800" cy="6254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1800" b="1" i="1" smtClean="0"/>
              <a:t>Игра проводится  в рамках предметной недели «Естественных наук»</a:t>
            </a:r>
          </a:p>
        </p:txBody>
      </p:sp>
      <p:pic>
        <p:nvPicPr>
          <p:cNvPr id="9221" name="Рисунок 14" descr="C:\Users\Lena\Documents\картинка по физике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346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2349500"/>
            <a:ext cx="6400800" cy="3746500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smtClean="0"/>
              <a:t>У  какого  животного  зубы в глотке.</a:t>
            </a:r>
          </a:p>
        </p:txBody>
      </p:sp>
      <p:pic>
        <p:nvPicPr>
          <p:cNvPr id="27651" name="Picture 4" descr="allespal">
            <a:hlinkClick r:id="rId2" action="ppaction://hlinksldjump"/>
          </p:cNvPr>
          <p:cNvPicPr>
            <a:picLocks noChangeAspect="1" noChangeArrowheads="1" noCrop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938" y="5445125"/>
            <a:ext cx="962025" cy="762000"/>
          </a:xfrm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27313" y="476250"/>
            <a:ext cx="5184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4000">
                <a:solidFill>
                  <a:srgbClr val="C00000"/>
                </a:solidFill>
              </a:rPr>
              <a:t>сазан</a:t>
            </a:r>
            <a:endParaRPr lang="ru-RU" altLang="ru-RU" sz="4000" b="1">
              <a:solidFill>
                <a:srgbClr val="C00000"/>
              </a:solidFill>
            </a:endParaRPr>
          </a:p>
        </p:txBody>
      </p:sp>
      <p:pic>
        <p:nvPicPr>
          <p:cNvPr id="23557" name="Picture 3" descr="D:\Док_Лена\Лена\анимация\f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620713"/>
            <a:ext cx="3384550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Рисунок 7" descr="зубы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25" y="4365625"/>
            <a:ext cx="17287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3789363" cy="2552700"/>
          </a:xfrm>
        </p:spPr>
        <p:txBody>
          <a:bodyPr/>
          <a:lstStyle/>
          <a:p>
            <a:pPr eaLnBrk="1" hangingPunct="1"/>
            <a:r>
              <a:rPr lang="ru-RU" altLang="ru-RU" smtClean="0"/>
              <a:t>  Арбуз или  </a:t>
            </a:r>
            <a:r>
              <a:rPr lang="en-US" altLang="ru-RU" smtClean="0"/>
              <a:t/>
            </a:r>
            <a:br>
              <a:rPr lang="en-US" altLang="ru-RU" smtClean="0"/>
            </a:br>
            <a:r>
              <a:rPr lang="en-US" altLang="ru-RU" smtClean="0"/>
              <a:t>    </a:t>
            </a:r>
            <a:r>
              <a:rPr lang="ru-RU" altLang="ru-RU" smtClean="0"/>
              <a:t>тыква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3141663"/>
            <a:ext cx="6400800" cy="2954337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r>
              <a:rPr lang="ru-RU" altLang="ru-RU" b="1" smtClean="0">
                <a:solidFill>
                  <a:srgbClr val="002060"/>
                </a:solidFill>
              </a:rPr>
              <a:t>Самая крупная ягода. </a:t>
            </a:r>
          </a:p>
        </p:txBody>
      </p:sp>
      <p:pic>
        <p:nvPicPr>
          <p:cNvPr id="28676" name="Picture 5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5300663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арбуз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5463" y="404813"/>
            <a:ext cx="2000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тыква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476250"/>
            <a:ext cx="18192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C00000"/>
                </a:solidFill>
              </a:rPr>
              <a:t>Синий  кит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6238" y="2781300"/>
            <a:ext cx="5302250" cy="2911475"/>
          </a:xfrm>
        </p:spPr>
        <p:txBody>
          <a:bodyPr/>
          <a:lstStyle/>
          <a:p>
            <a:pPr eaLnBrk="1" hangingPunct="1"/>
            <a:endParaRPr lang="ru-RU" altLang="ru-RU" smtClean="0">
              <a:solidFill>
                <a:srgbClr val="CC0000"/>
              </a:solidFill>
            </a:endParaRPr>
          </a:p>
          <a:p>
            <a:pPr eaLnBrk="1" hangingPunct="1"/>
            <a:r>
              <a:rPr lang="ru-RU" altLang="ru-RU" smtClean="0">
                <a:solidFill>
                  <a:srgbClr val="CC0000"/>
                </a:solidFill>
              </a:rPr>
              <a:t>Самое  крупное  млекопитающее</a:t>
            </a:r>
          </a:p>
        </p:txBody>
      </p:sp>
      <p:pic>
        <p:nvPicPr>
          <p:cNvPr id="29700" name="Picture 4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5445125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6" descr="кит 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549275"/>
            <a:ext cx="230505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2768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0" y="3500438"/>
            <a:ext cx="6400800" cy="2595562"/>
          </a:xfrm>
        </p:spPr>
        <p:txBody>
          <a:bodyPr/>
          <a:lstStyle/>
          <a:p>
            <a:pPr eaLnBrk="1" hangingPunct="1"/>
            <a:r>
              <a:rPr lang="ru-RU" smtClean="0"/>
              <a:t>Про какое  растение говорят-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«голова  в  огне – ноги в воде»</a:t>
            </a:r>
          </a:p>
        </p:txBody>
      </p:sp>
      <p:pic>
        <p:nvPicPr>
          <p:cNvPr id="4" name="Рисунок 3" descr="калючк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549275"/>
            <a:ext cx="33845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осьминог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836613"/>
            <a:ext cx="3063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/>
              <a:t>     у    осьминога</a:t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84438" y="3284538"/>
            <a:ext cx="6283325" cy="27384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ru-RU" altLang="ru-RU" smtClean="0"/>
          </a:p>
          <a:p>
            <a:pPr eaLnBrk="1" hangingPunct="1"/>
            <a:r>
              <a:rPr lang="ru-RU" altLang="ru-RU" smtClean="0">
                <a:solidFill>
                  <a:srgbClr val="000099"/>
                </a:solidFill>
              </a:rPr>
              <a:t>У кого животного кровь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altLang="ru-RU" smtClean="0">
                <a:solidFill>
                  <a:srgbClr val="000099"/>
                </a:solidFill>
              </a:rPr>
              <a:t>     синего  цвета?</a:t>
            </a:r>
            <a:r>
              <a:rPr lang="ru-RU" altLang="ru-RU" smtClean="0"/>
              <a:t> </a:t>
            </a:r>
          </a:p>
        </p:txBody>
      </p:sp>
      <p:pic>
        <p:nvPicPr>
          <p:cNvPr id="31749" name="Picture 7" descr="allespal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850" y="5084763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 descr="D:\Док_Лена\Лена\анимация\b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1557338"/>
            <a:ext cx="29575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33375"/>
            <a:ext cx="7543800" cy="14033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Свободное падение. Г.Галилей.</a:t>
            </a:r>
            <a:endParaRPr lang="ru-RU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0200" y="2205038"/>
            <a:ext cx="4752975" cy="4248150"/>
          </a:xfrm>
        </p:spPr>
        <p:txBody>
          <a:bodyPr>
            <a:normAutofit fontScale="92500"/>
          </a:bodyPr>
          <a:lstStyle/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dirty="0" smtClean="0"/>
              <a:t>Как  называется это явление?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dirty="0" smtClean="0"/>
              <a:t>Кто  изучал это явление?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dirty="0" smtClean="0"/>
              <a:t>Как  называется башня и где она находится?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dirty="0" smtClean="0"/>
              <a:t>Что устанавливает это явление?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dirty="0" smtClean="0"/>
              <a:t>Где это явление существует и без башни?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sz="2800" dirty="0"/>
          </a:p>
        </p:txBody>
      </p:sp>
      <p:pic>
        <p:nvPicPr>
          <p:cNvPr id="32772" name="Содержимое 3" descr="anipisa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2205038"/>
            <a:ext cx="23018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3795" name="Содержимое 3" descr="возд.ш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2133600"/>
            <a:ext cx="1989137" cy="2232025"/>
          </a:xfrm>
        </p:spPr>
      </p:pic>
      <p:pic>
        <p:nvPicPr>
          <p:cNvPr id="33796" name="Рисунок 57" descr="http://www.altai.fio.ru/projects/Group3/potok15/site/butilka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2276475"/>
            <a:ext cx="152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C:\Program Files\Microsoft Office\Clipart\WebArt\bd1955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4365625"/>
            <a:ext cx="2895600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4819" name="Содержимое 3" descr="кегл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4581525"/>
            <a:ext cx="2154237" cy="2092325"/>
          </a:xfrm>
        </p:spPr>
      </p:pic>
      <p:pic>
        <p:nvPicPr>
          <p:cNvPr id="34820" name="Содержимое 3" descr="ракет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4581525"/>
            <a:ext cx="18002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5" descr="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581525"/>
            <a:ext cx="23479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7" name="Содержимое 3" descr="кегли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4652963"/>
            <a:ext cx="1584325" cy="2028825"/>
          </a:xfrm>
        </p:spPr>
      </p:pic>
      <p:sp>
        <p:nvSpPr>
          <p:cNvPr id="35844" name="Содержимое 5"/>
          <p:cNvSpPr>
            <a:spLocks noGrp="1"/>
          </p:cNvSpPr>
          <p:nvPr>
            <p:ph sz="half" idx="2"/>
          </p:nvPr>
        </p:nvSpPr>
        <p:spPr>
          <a:xfrm>
            <a:off x="971550" y="2133600"/>
            <a:ext cx="8064500" cy="2087563"/>
          </a:xfrm>
        </p:spPr>
        <p:txBody>
          <a:bodyPr/>
          <a:lstStyle/>
          <a:p>
            <a:pPr eaLnBrk="1" hangingPunct="1"/>
            <a:r>
              <a:rPr lang="ru-RU" sz="2400" smtClean="0"/>
              <a:t>Какой  закон  физики  объединяет эти три явления?</a:t>
            </a:r>
          </a:p>
          <a:p>
            <a:pPr eaLnBrk="1" hangingPunct="1"/>
            <a:r>
              <a:rPr lang="ru-RU" sz="2400" smtClean="0"/>
              <a:t>    </a:t>
            </a:r>
          </a:p>
          <a:p>
            <a:pPr eaLnBrk="1" hangingPunct="1"/>
            <a:endParaRPr lang="ru-RU" sz="2400" smtClean="0"/>
          </a:p>
        </p:txBody>
      </p:sp>
      <p:pic>
        <p:nvPicPr>
          <p:cNvPr id="8" name="Picture 15" descr="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581525"/>
            <a:ext cx="23479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ракета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938" y="4292600"/>
            <a:ext cx="2160587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6867" name="Содержимое 3" descr="упругос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19475" y="2852738"/>
            <a:ext cx="2008188" cy="1719262"/>
          </a:xfrm>
        </p:spPr>
      </p:pic>
      <p:pic>
        <p:nvPicPr>
          <p:cNvPr id="36868" name="Содержимое 5" descr="закон Н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2852738"/>
            <a:ext cx="2141537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2438400" y="1341438"/>
            <a:ext cx="6400800" cy="4754562"/>
          </a:xfrm>
        </p:spPr>
        <p:txBody>
          <a:bodyPr>
            <a:normAutofit/>
          </a:bodyPr>
          <a:lstStyle/>
          <a:p>
            <a:pPr marL="411480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Условия игры: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i="1" dirty="0" smtClean="0">
                <a:solidFill>
                  <a:srgbClr val="FFFF00"/>
                </a:solidFill>
              </a:rPr>
              <a:t>В игре участвуют </a:t>
            </a:r>
            <a:r>
              <a:rPr lang="en-US" sz="2800" i="1" dirty="0" smtClean="0">
                <a:solidFill>
                  <a:srgbClr val="FFFF00"/>
                </a:solidFill>
              </a:rPr>
              <a:t>5</a:t>
            </a:r>
            <a:r>
              <a:rPr lang="ru-RU" sz="2800" i="1" dirty="0" smtClean="0">
                <a:solidFill>
                  <a:srgbClr val="FFFF00"/>
                </a:solidFill>
              </a:rPr>
              <a:t> команд.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sz="2800" i="1" dirty="0" smtClean="0">
                <a:solidFill>
                  <a:srgbClr val="FFFF00"/>
                </a:solidFill>
              </a:rPr>
              <a:t>Капитаны команд выбирают категорию с определенным количеством баллов (5 до 2</a:t>
            </a:r>
            <a:r>
              <a:rPr lang="en-US" sz="2800" i="1" dirty="0" smtClean="0">
                <a:solidFill>
                  <a:srgbClr val="FFFF00"/>
                </a:solidFill>
              </a:rPr>
              <a:t>5</a:t>
            </a:r>
            <a:r>
              <a:rPr lang="ru-RU" sz="2800" i="1" dirty="0" smtClean="0">
                <a:solidFill>
                  <a:srgbClr val="FFFF00"/>
                </a:solidFill>
              </a:rPr>
              <a:t>).</a:t>
            </a:r>
          </a:p>
          <a:p>
            <a:pPr marL="0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8088" y="5051425"/>
            <a:ext cx="963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2"/>
          <p:cNvSpPr txBox="1">
            <a:spLocks noChangeArrowheads="1"/>
          </p:cNvSpPr>
          <p:nvPr/>
        </p:nvSpPr>
        <p:spPr bwMode="auto">
          <a:xfrm>
            <a:off x="3563938" y="5300663"/>
            <a:ext cx="4679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C00000"/>
                </a:solidFill>
              </a:rPr>
              <a:t>Переход на главное табло</a:t>
            </a: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2627313" y="5846763"/>
            <a:ext cx="5905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C00000"/>
                </a:solidFill>
              </a:rPr>
              <a:t>Правильный ответ после щелчка мышкой</a:t>
            </a:r>
          </a:p>
        </p:txBody>
      </p:sp>
      <p:pic>
        <p:nvPicPr>
          <p:cNvPr id="10246" name="Рисунок 8" descr="http://www.saripkro.ru/datas/users/eno_konferenciya_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5463" y="404813"/>
            <a:ext cx="18732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7891" name="Содержимое 3" descr="рычаг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33775" y="3154363"/>
            <a:ext cx="1314450" cy="1419225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smtClean="0">
                <a:solidFill>
                  <a:schemeClr val="tx2">
                    <a:satMod val="200000"/>
                  </a:schemeClr>
                </a:solidFill>
                <a:latin typeface="Arial" charset="0"/>
              </a:rPr>
              <a:t>С помощью какого явления можно объяснить результат опыта?</a:t>
            </a:r>
          </a:p>
        </p:txBody>
      </p:sp>
      <p:pic>
        <p:nvPicPr>
          <p:cNvPr id="100359" name="MOV00010.MPG">
            <a:hlinkClick r:id="" action="ppaction://media"/>
          </p:cNvPr>
          <p:cNvPicPr>
            <a:picLocks noGrp="1" noRot="1" noChangeAspect="1" noChangeArrowheads="1"/>
          </p:cNvPicPr>
          <p:nvPr>
            <p:ph sz="half"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62000" y="2719388"/>
            <a:ext cx="3048000" cy="2286000"/>
          </a:xfrm>
        </p:spPr>
      </p:pic>
      <p:pic>
        <p:nvPicPr>
          <p:cNvPr id="100365" name="MOV00014.MPG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572000" y="2719388"/>
            <a:ext cx="3048000" cy="2286000"/>
          </a:xfrm>
        </p:spPr>
      </p:pic>
      <p:sp>
        <p:nvSpPr>
          <p:cNvPr id="30725" name="Rectangle 3"/>
          <p:cNvSpPr>
            <a:spLocks noGrp="1" noChangeArrowheads="1"/>
          </p:cNvSpPr>
          <p:nvPr>
            <p:ph type="body" idx="4294967295"/>
          </p:nvPr>
        </p:nvSpPr>
        <p:spPr>
          <a:xfrm flipV="1">
            <a:off x="1600200" y="333375"/>
            <a:ext cx="7543800" cy="71438"/>
          </a:xfrm>
        </p:spPr>
        <p:txBody>
          <a:bodyPr>
            <a:normAutofit fontScale="25000" lnSpcReduction="20000"/>
          </a:bodyPr>
          <a:lstStyle/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800" smtClean="0"/>
              <a:t>  </a:t>
            </a:r>
            <a:endParaRPr lang="ru-RU" sz="500" smtClean="0"/>
          </a:p>
          <a:p>
            <a:pPr marL="420624" indent="-384048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500" smtClean="0"/>
          </a:p>
          <a:p>
            <a:pPr marL="420624" indent="-384048" algn="ctr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500" smtClean="0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5781675" y="6267450"/>
            <a:ext cx="1763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hlinkClick r:id="rId6" action="ppaction://hlinksldjump"/>
              </a:rPr>
              <a:t>Главный слайд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66" fill="hold"/>
                                        <p:tgtEl>
                                          <p:spTgt spid="1003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666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6166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0359"/>
                </p:tgtEl>
              </p:cMediaNode>
            </p:video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0365"/>
                </p:tgtEl>
              </p:cMediaNode>
            </p:video>
          </p:childTnLst>
        </p:cTn>
      </p:par>
    </p:tnLst>
    <p:bldLst>
      <p:bldP spid="10035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2" name="Rectangle 6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897813" cy="143192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smtClean="0">
                <a:solidFill>
                  <a:schemeClr val="tx2">
                    <a:satMod val="200000"/>
                  </a:schemeClr>
                </a:solidFill>
                <a:latin typeface="Arial" charset="0"/>
              </a:rPr>
              <a:t>Почему бумажка над свечой загорается, а сбоку от свечи остается целой?</a:t>
            </a:r>
          </a:p>
        </p:txBody>
      </p:sp>
      <p:pic>
        <p:nvPicPr>
          <p:cNvPr id="101384" name="MOV00007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2719388"/>
            <a:ext cx="3048000" cy="2286000"/>
          </a:xfrm>
        </p:spPr>
      </p:pic>
      <p:sp>
        <p:nvSpPr>
          <p:cNvPr id="3994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00200" y="1916113"/>
            <a:ext cx="7543800" cy="36020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z="1800" smtClean="0"/>
          </a:p>
          <a:p>
            <a:pPr algn="ctr" eaLnBrk="1" hangingPunct="1">
              <a:buFont typeface="Wingdings" pitchFamily="2" charset="2"/>
              <a:buNone/>
            </a:pPr>
            <a:endParaRPr lang="ru-RU" sz="1800" smtClean="0"/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6300788" y="6308725"/>
            <a:ext cx="1763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Главный слайд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01" fill="hold"/>
                                        <p:tgtEl>
                                          <p:spTgt spid="1013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60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1384"/>
                </p:tgtEl>
              </p:cMediaNode>
            </p:video>
          </p:childTnLst>
        </p:cTn>
      </p:par>
    </p:tnLst>
    <p:bldLst>
      <p:bldP spid="10138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i="1" smtClean="0">
                <a:solidFill>
                  <a:schemeClr val="tx2">
                    <a:satMod val="200000"/>
                  </a:schemeClr>
                </a:solidFill>
                <a:latin typeface="Arial" charset="0"/>
              </a:rPr>
              <a:t>У какого шарика, резинового или пластилинового, при ударе больше изменилась внутренняя энергия?</a:t>
            </a:r>
          </a:p>
        </p:txBody>
      </p:sp>
      <p:pic>
        <p:nvPicPr>
          <p:cNvPr id="102407" name="MOV00018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2719388"/>
            <a:ext cx="3048000" cy="2286000"/>
          </a:xfrm>
        </p:spPr>
      </p:pic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5553075" y="6191250"/>
            <a:ext cx="1763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Главный слайд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01" fill="hold"/>
                                        <p:tgtEl>
                                          <p:spTgt spid="1024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20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407"/>
                </p:tgtEl>
              </p:cMediaNode>
            </p:video>
          </p:childTnLst>
        </p:cTn>
      </p:par>
    </p:tnLst>
    <p:bldLst>
      <p:bldP spid="10240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9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smtClean="0">
                <a:solidFill>
                  <a:schemeClr val="tx2">
                    <a:satMod val="200000"/>
                  </a:schemeClr>
                </a:solidFill>
                <a:latin typeface="Arial" charset="0"/>
              </a:rPr>
              <a:t>Объясните результат опыта.</a:t>
            </a:r>
          </a:p>
        </p:txBody>
      </p:sp>
      <p:pic>
        <p:nvPicPr>
          <p:cNvPr id="103433" name="MOV00006.MPG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2719388"/>
            <a:ext cx="3048000" cy="2286000"/>
          </a:xfrm>
        </p:spPr>
      </p:pic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6867525" y="6248400"/>
            <a:ext cx="1763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Главный слайд</a:t>
            </a: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1" fill="hold"/>
                                        <p:tgtEl>
                                          <p:spTgt spid="1034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521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433"/>
                </p:tgtEl>
              </p:cMediaNode>
            </p:video>
          </p:childTnLst>
        </p:cTn>
      </p:par>
    </p:tnLst>
    <p:bldLst>
      <p:bldP spid="1034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smtClean="0">
                <a:solidFill>
                  <a:schemeClr val="tx2">
                    <a:satMod val="200000"/>
                  </a:schemeClr>
                </a:solidFill>
                <a:latin typeface="Arial" charset="0"/>
              </a:rPr>
              <a:t>Что делают в этом опыте, если вода закипает при комнатной температуре?</a:t>
            </a:r>
          </a:p>
        </p:txBody>
      </p:sp>
      <p:pic>
        <p:nvPicPr>
          <p:cNvPr id="104462" name="кипение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67000" y="2719388"/>
            <a:ext cx="3048000" cy="2286000"/>
          </a:xfrm>
        </p:spPr>
      </p:pic>
      <p:sp>
        <p:nvSpPr>
          <p:cNvPr id="430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588125" y="6165850"/>
            <a:ext cx="2555875" cy="3698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1800" smtClean="0">
                <a:hlinkClick r:id="rId4" action="ppaction://hlinksldjump"/>
              </a:rPr>
              <a:t>Главный слайд</a:t>
            </a:r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.)">
                                      <p:cBhvr>
                                        <p:cTn id="6" dur="11799" fill="hold"/>
                                        <p:tgtEl>
                                          <p:spTgt spid="1044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799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4462"/>
                </p:tgtEl>
              </p:cMediaNode>
            </p:video>
          </p:childTnLst>
        </p:cTn>
      </p:par>
    </p:tnLst>
    <p:bldLst>
      <p:bldP spid="1044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015" name="Group 191"/>
          <p:cNvGraphicFramePr>
            <a:graphicFrameLocks noGrp="1"/>
          </p:cNvGraphicFramePr>
          <p:nvPr>
            <p:ph type="tbl" idx="1"/>
          </p:nvPr>
        </p:nvGraphicFramePr>
        <p:xfrm>
          <a:off x="0" y="1268413"/>
          <a:ext cx="9144000" cy="5064127"/>
        </p:xfrm>
        <a:graphic>
          <a:graphicData uri="http://schemas.openxmlformats.org/drawingml/2006/table">
            <a:tbl>
              <a:tblPr/>
              <a:tblGrid>
                <a:gridCol w="1651000"/>
                <a:gridCol w="1398588"/>
                <a:gridCol w="1524000"/>
                <a:gridCol w="1520825"/>
                <a:gridCol w="1525587"/>
                <a:gridCol w="1524000"/>
              </a:tblGrid>
              <a:tr h="839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ГЕОГРАФИЯ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2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3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4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5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6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ХИМИЯ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7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8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9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0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9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ФИЗИКА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0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1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2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3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4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БИОЛОГИЯ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5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" action="ppaction://noaction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" action="ppaction://noaction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" action="ppaction://noaction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" action="ppaction://noaction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Опыты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1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2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3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4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hlinkClick r:id="rId15" action="ppaction://hlinksldjump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10" name="Rectangle 117"/>
          <p:cNvSpPr>
            <a:spLocks noChangeArrowheads="1"/>
          </p:cNvSpPr>
          <p:nvPr/>
        </p:nvSpPr>
        <p:spPr bwMode="auto">
          <a:xfrm>
            <a:off x="1692275" y="260350"/>
            <a:ext cx="1296988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10</a:t>
            </a:r>
          </a:p>
        </p:txBody>
      </p:sp>
      <p:sp>
        <p:nvSpPr>
          <p:cNvPr id="11311" name="Rectangle 118"/>
          <p:cNvSpPr>
            <a:spLocks noChangeArrowheads="1"/>
          </p:cNvSpPr>
          <p:nvPr/>
        </p:nvSpPr>
        <p:spPr bwMode="auto">
          <a:xfrm>
            <a:off x="3203575" y="260350"/>
            <a:ext cx="1296988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20</a:t>
            </a:r>
          </a:p>
        </p:txBody>
      </p:sp>
      <p:sp>
        <p:nvSpPr>
          <p:cNvPr id="11312" name="Rectangle 119"/>
          <p:cNvSpPr>
            <a:spLocks noChangeArrowheads="1"/>
          </p:cNvSpPr>
          <p:nvPr/>
        </p:nvSpPr>
        <p:spPr bwMode="auto">
          <a:xfrm>
            <a:off x="4716463" y="260350"/>
            <a:ext cx="12969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30</a:t>
            </a:r>
          </a:p>
        </p:txBody>
      </p:sp>
      <p:sp>
        <p:nvSpPr>
          <p:cNvPr id="11313" name="Rectangle 120"/>
          <p:cNvSpPr>
            <a:spLocks noChangeArrowheads="1"/>
          </p:cNvSpPr>
          <p:nvPr/>
        </p:nvSpPr>
        <p:spPr bwMode="auto">
          <a:xfrm>
            <a:off x="6227763" y="260350"/>
            <a:ext cx="1296987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40</a:t>
            </a:r>
          </a:p>
        </p:txBody>
      </p:sp>
      <p:sp>
        <p:nvSpPr>
          <p:cNvPr id="11314" name="Rectangle 121"/>
          <p:cNvSpPr>
            <a:spLocks noChangeArrowheads="1"/>
          </p:cNvSpPr>
          <p:nvPr/>
        </p:nvSpPr>
        <p:spPr bwMode="auto">
          <a:xfrm>
            <a:off x="7740650" y="260350"/>
            <a:ext cx="1223963" cy="720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/>
              <a:t>50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852936"/>
            <a:ext cx="5069805" cy="3455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2">
                    <a:satMod val="200000"/>
                  </a:schemeClr>
                </a:solidFill>
              </a:rPr>
              <a:t>Антарктида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6707188" cy="32686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mtClean="0"/>
              <a:t>   </a:t>
            </a:r>
            <a:r>
              <a:rPr lang="ru-RU" altLang="ru-RU" sz="2800" b="1" smtClean="0">
                <a:solidFill>
                  <a:srgbClr val="C00000"/>
                </a:solidFill>
              </a:rPr>
              <a:t>На каком континенте нет рек? </a:t>
            </a:r>
          </a:p>
        </p:txBody>
      </p:sp>
      <p:pic>
        <p:nvPicPr>
          <p:cNvPr id="12293" name="Picture 5" descr="allespal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55895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404813"/>
            <a:ext cx="7850187" cy="1219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rgbClr val="000099"/>
                </a:solidFill>
              </a:rPr>
              <a:t>             </a:t>
            </a:r>
            <a:br>
              <a:rPr lang="ru-RU" altLang="ru-RU" dirty="0" smtClean="0">
                <a:solidFill>
                  <a:srgbClr val="000099"/>
                </a:solidFill>
              </a:rPr>
            </a:br>
            <a:r>
              <a:rPr lang="ru-RU" altLang="ru-RU" sz="3200" dirty="0" smtClean="0">
                <a:solidFill>
                  <a:srgbClr val="C00000"/>
                </a:solidFill>
              </a:rPr>
              <a:t>Заравшан.</a:t>
            </a:r>
            <a:br>
              <a:rPr lang="ru-RU" altLang="ru-RU" sz="3200" dirty="0" smtClean="0">
                <a:solidFill>
                  <a:srgbClr val="C00000"/>
                </a:solidFill>
              </a:rPr>
            </a:br>
            <a:r>
              <a:rPr lang="ru-RU" altLang="ru-RU" sz="3200" dirty="0" smtClean="0">
                <a:solidFill>
                  <a:srgbClr val="C00000"/>
                </a:solidFill>
              </a:rPr>
              <a:t> </a:t>
            </a:r>
            <a:r>
              <a:rPr lang="ru-RU" altLang="ru-RU" sz="2800" dirty="0" smtClean="0">
                <a:solidFill>
                  <a:srgbClr val="C00000"/>
                </a:solidFill>
              </a:rPr>
              <a:t>90% её воды идет на орошении полей.</a:t>
            </a:r>
            <a:r>
              <a:rPr lang="ru-RU" altLang="ru-RU" dirty="0" smtClean="0">
                <a:solidFill>
                  <a:srgbClr val="000099"/>
                </a:solidFill>
                <a:hlinkClick r:id="rId2" action="ppaction://hlinksldjump"/>
              </a:rPr>
              <a:t/>
            </a:r>
            <a:br>
              <a:rPr lang="ru-RU" altLang="ru-RU" dirty="0" smtClean="0">
                <a:solidFill>
                  <a:srgbClr val="000099"/>
                </a:solidFill>
                <a:hlinkClick r:id="rId2" action="ppaction://hlinksldjump"/>
              </a:rPr>
            </a:br>
            <a:endParaRPr lang="ru-RU" altLang="ru-RU" dirty="0" smtClean="0">
              <a:solidFill>
                <a:srgbClr val="000099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2060575"/>
            <a:ext cx="6624638" cy="2333625"/>
          </a:xfrm>
        </p:spPr>
        <p:txBody>
          <a:bodyPr/>
          <a:lstStyle/>
          <a:p>
            <a:pPr marL="609600" indent="-609600" eaLnBrk="1" hangingPunct="1"/>
            <a:r>
              <a:rPr lang="ru-RU" altLang="ru-RU" smtClean="0">
                <a:solidFill>
                  <a:srgbClr val="FFC000"/>
                </a:solidFill>
              </a:rPr>
              <a:t>Какую реку в Узбекистане называют  река - труженица,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ru-RU" altLang="ru-RU" smtClean="0">
                <a:solidFill>
                  <a:srgbClr val="FFC000"/>
                </a:solidFill>
              </a:rPr>
              <a:t>       и почему ?</a:t>
            </a:r>
          </a:p>
        </p:txBody>
      </p:sp>
      <p:pic>
        <p:nvPicPr>
          <p:cNvPr id="13316" name="Picture 4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5300663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Рисунок 6" descr="11697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212976"/>
            <a:ext cx="3312343" cy="3312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228600"/>
            <a:ext cx="6400800" cy="96837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solidFill>
                  <a:schemeClr val="tx2">
                    <a:satMod val="200000"/>
                  </a:schemeClr>
                </a:solidFill>
              </a:rPr>
              <a:t>         Байкал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2195513" y="1125538"/>
            <a:ext cx="6400800" cy="1366837"/>
          </a:xfrm>
        </p:spPr>
        <p:txBody>
          <a:bodyPr>
            <a:normAutofit/>
          </a:bodyPr>
          <a:lstStyle/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alt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 какое озеро впадает  336 рек, и вытекает одна река.</a:t>
            </a:r>
          </a:p>
        </p:txBody>
      </p:sp>
      <p:pic>
        <p:nvPicPr>
          <p:cNvPr id="14340" name="Picture 5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49418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4" descr="hqdefaul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852936"/>
            <a:ext cx="406836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водопад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2852936"/>
            <a:ext cx="19350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satMod val="200000"/>
                  </a:schemeClr>
                </a:solidFill>
              </a:rPr>
              <a:t>4 притока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: </a:t>
            </a:r>
            <a:r>
              <a:rPr lang="ru-RU" sz="2400" dirty="0" err="1" smtClean="0">
                <a:solidFill>
                  <a:schemeClr val="tx2">
                    <a:satMod val="200000"/>
                  </a:schemeClr>
                </a:solidFill>
              </a:rPr>
              <a:t>Чаткал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2">
                    <a:satMod val="200000"/>
                  </a:schemeClr>
                </a:solidFill>
              </a:rPr>
              <a:t>Пскем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2">
                    <a:satMod val="200000"/>
                  </a:schemeClr>
                </a:solidFill>
              </a:rPr>
              <a:t>Угам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 и Коксу.</a:t>
            </a:r>
            <a:r>
              <a:rPr lang="en-US" sz="2400" dirty="0" smtClean="0">
                <a:solidFill>
                  <a:schemeClr val="tx2">
                    <a:satMod val="200000"/>
                  </a:schemeClr>
                </a:solidFill>
              </a:rPr>
              <a:t>                                             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satMod val="200000"/>
                  </a:schemeClr>
                </a:solidFill>
              </a:rPr>
              <a:t>                  </a:t>
            </a:r>
            <a:r>
              <a:rPr lang="ru-RU" sz="2400" dirty="0" err="1" smtClean="0">
                <a:solidFill>
                  <a:schemeClr val="tx2">
                    <a:satMod val="200000"/>
                  </a:schemeClr>
                </a:solidFill>
              </a:rPr>
              <a:t>Чор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 - в переводе</a:t>
            </a:r>
            <a:r>
              <a:rPr lang="en-US" sz="24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satMod val="200000"/>
                  </a:schemeClr>
                </a:solidFill>
              </a:rPr>
              <a:t> с таджик. - 4</a:t>
            </a:r>
            <a:endParaRPr lang="ru-RU" sz="2400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Сколько  притоков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                                             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 реки Чирчик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и почему она </a:t>
            </a: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411480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так называется ?</a:t>
            </a:r>
          </a:p>
          <a:p>
            <a:pPr marL="411480" indent="-384048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endParaRPr lang="ru-RU" dirty="0"/>
          </a:p>
        </p:txBody>
      </p:sp>
      <p:pic>
        <p:nvPicPr>
          <p:cNvPr id="15364" name="Picture 4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4941888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anim21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132856"/>
            <a:ext cx="3077543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dirty="0" err="1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Йеллоустонский</a:t>
            </a:r>
            <a:r>
              <a:rPr lang="ru-RU" altLang="ru-RU" sz="2800" dirty="0" smtClean="0">
                <a:solidFill>
                  <a:schemeClr val="bg1">
                    <a:lumMod val="60000"/>
                    <a:lumOff val="40000"/>
                  </a:schemeClr>
                </a:solidFill>
              </a:rPr>
              <a:t> национальный парк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1844675"/>
            <a:ext cx="7408863" cy="3992563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solidFill>
                  <a:srgbClr val="00B0F0"/>
                </a:solidFill>
              </a:rPr>
              <a:t>Какой национальный парк Северной Америки известен своими  </a:t>
            </a:r>
            <a:r>
              <a:rPr lang="ru-RU" altLang="ru-RU" sz="2800" smtClean="0"/>
              <a:t>гейзерами</a:t>
            </a:r>
          </a:p>
        </p:txBody>
      </p:sp>
      <p:pic>
        <p:nvPicPr>
          <p:cNvPr id="16388" name="Picture 6" descr="allespal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5216525"/>
            <a:ext cx="962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6" descr="гейзер анимация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996952"/>
            <a:ext cx="4951412" cy="355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theme/theme1.xml><?xml version="1.0" encoding="utf-8"?>
<a:theme xmlns:a="http://schemas.openxmlformats.org/drawingml/2006/main" name="Знатоки естествознан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Знатоки естествознания</Template>
  <TotalTime>1</TotalTime>
  <Words>544</Words>
  <Application>Microsoft Office PowerPoint</Application>
  <PresentationFormat>Экран (4:3)</PresentationFormat>
  <Paragraphs>128</Paragraphs>
  <Slides>35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Tahoma</vt:lpstr>
      <vt:lpstr>Arial</vt:lpstr>
      <vt:lpstr>Franklin Gothic Book</vt:lpstr>
      <vt:lpstr>Wingdings 2</vt:lpstr>
      <vt:lpstr>Calibri</vt:lpstr>
      <vt:lpstr>Wingdings</vt:lpstr>
      <vt:lpstr>Знатоки естествознания</vt:lpstr>
      <vt:lpstr>Слайд 1</vt:lpstr>
      <vt:lpstr>Игра «Пятерочка»</vt:lpstr>
      <vt:lpstr>Слайд 3</vt:lpstr>
      <vt:lpstr>Слайд 4</vt:lpstr>
      <vt:lpstr>Антарктида</vt:lpstr>
      <vt:lpstr>              Заравшан.  90% её воды идет на орошении полей. </vt:lpstr>
      <vt:lpstr>         Байкал</vt:lpstr>
      <vt:lpstr>4 притока: Чаткал, Пскем, Угам и Коксу.                                                                Чор - в переводе  с таджик. - 4</vt:lpstr>
      <vt:lpstr>Йеллоустонский национальный парк </vt:lpstr>
      <vt:lpstr>Слайд 10</vt:lpstr>
      <vt:lpstr>            Катализатор.  </vt:lpstr>
      <vt:lpstr>Гелий.</vt:lpstr>
      <vt:lpstr>Кислород</vt:lpstr>
      <vt:lpstr>Кальций </vt:lpstr>
      <vt:lpstr>В простуженных, так как температура тела выше.</vt:lpstr>
      <vt:lpstr>Диффузия.</vt:lpstr>
      <vt:lpstr>Никак не изменится.</vt:lpstr>
      <vt:lpstr>1, 5, 2, 4, 3</vt:lpstr>
      <vt:lpstr>             … потому  что  и  мы, и американцы, и Земля - все взаимно притягиваемся  друг   к   другу. Это   называется   всемирным тяготением.   </vt:lpstr>
      <vt:lpstr>Слайд 20</vt:lpstr>
      <vt:lpstr>  Арбуз или       тыква</vt:lpstr>
      <vt:lpstr>Синий  кит</vt:lpstr>
      <vt:lpstr>Слайд 23</vt:lpstr>
      <vt:lpstr>     у    осьминога </vt:lpstr>
      <vt:lpstr>Свободное падение. Г.Галилей.</vt:lpstr>
      <vt:lpstr>Слайд 26</vt:lpstr>
      <vt:lpstr>Слайд 27</vt:lpstr>
      <vt:lpstr>Слайд 28</vt:lpstr>
      <vt:lpstr>Слайд 29</vt:lpstr>
      <vt:lpstr>Слайд 30</vt:lpstr>
      <vt:lpstr>С помощью какого явления можно объяснить результат опыта?</vt:lpstr>
      <vt:lpstr>Почему бумажка над свечой загорается, а сбоку от свечи остается целой?</vt:lpstr>
      <vt:lpstr>У какого шарика, резинового или пластилинового, при ударе больше изменилась внутренняя энергия?</vt:lpstr>
      <vt:lpstr>Объясните результат опыта.</vt:lpstr>
      <vt:lpstr>Что делают в этом опыте, если вода закипает при комнатной температуре?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created xsi:type="dcterms:W3CDTF">2015-07-11T05:15:01Z</dcterms:created>
  <dcterms:modified xsi:type="dcterms:W3CDTF">2015-07-11T05:16:44Z</dcterms:modified>
</cp:coreProperties>
</file>