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9" r:id="rId4"/>
    <p:sldId id="259" r:id="rId5"/>
    <p:sldId id="258" r:id="rId6"/>
    <p:sldId id="260" r:id="rId7"/>
    <p:sldId id="261" r:id="rId8"/>
    <p:sldId id="264" r:id="rId9"/>
    <p:sldId id="270" r:id="rId10"/>
    <p:sldId id="268" r:id="rId11"/>
    <p:sldId id="263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72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FE66FF3-9679-43F9-B4AB-8A7BDB2F3267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25365B5-0F9D-4587-8CC3-4D9886774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6FF3-9679-43F9-B4AB-8A7BDB2F3267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365B5-0F9D-4587-8CC3-4D9886774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6FF3-9679-43F9-B4AB-8A7BDB2F3267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365B5-0F9D-4587-8CC3-4D9886774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FE66FF3-9679-43F9-B4AB-8A7BDB2F3267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5365B5-0F9D-4587-8CC3-4D9886774F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FE66FF3-9679-43F9-B4AB-8A7BDB2F3267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25365B5-0F9D-4587-8CC3-4D9886774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6FF3-9679-43F9-B4AB-8A7BDB2F3267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365B5-0F9D-4587-8CC3-4D9886774F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6FF3-9679-43F9-B4AB-8A7BDB2F3267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365B5-0F9D-4587-8CC3-4D9886774F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FE66FF3-9679-43F9-B4AB-8A7BDB2F3267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5365B5-0F9D-4587-8CC3-4D9886774F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66FF3-9679-43F9-B4AB-8A7BDB2F3267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365B5-0F9D-4587-8CC3-4D9886774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FE66FF3-9679-43F9-B4AB-8A7BDB2F3267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5365B5-0F9D-4587-8CC3-4D9886774F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FE66FF3-9679-43F9-B4AB-8A7BDB2F3267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5365B5-0F9D-4587-8CC3-4D9886774F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FE66FF3-9679-43F9-B4AB-8A7BDB2F3267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25365B5-0F9D-4587-8CC3-4D9886774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357166"/>
            <a:ext cx="1923415" cy="2364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5085184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tx1"/>
                </a:solidFill>
                <a:cs typeface="Aharoni" pitchFamily="2" charset="-79"/>
              </a:rPr>
              <a:t>Математику, друзья,</a:t>
            </a:r>
            <a:br>
              <a:rPr lang="ru-RU" sz="4000" b="1" dirty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4000" b="1" dirty="0">
                <a:solidFill>
                  <a:schemeClr val="tx1"/>
                </a:solidFill>
                <a:cs typeface="Aharoni" pitchFamily="2" charset="-79"/>
              </a:rPr>
              <a:t>Не любить никак нельзя.</a:t>
            </a:r>
            <a:br>
              <a:rPr lang="ru-RU" sz="4000" b="1" dirty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4000" b="1" dirty="0">
                <a:solidFill>
                  <a:schemeClr val="tx1"/>
                </a:solidFill>
                <a:cs typeface="Aharoni" pitchFamily="2" charset="-79"/>
              </a:rPr>
              <a:t>Очень точная наука,</a:t>
            </a:r>
            <a:br>
              <a:rPr lang="ru-RU" sz="4000" b="1" dirty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4000" b="1" dirty="0">
                <a:solidFill>
                  <a:schemeClr val="tx1"/>
                </a:solidFill>
                <a:cs typeface="Aharoni" pitchFamily="2" charset="-79"/>
              </a:rPr>
              <a:t>Очень строгая наука.</a:t>
            </a:r>
            <a:br>
              <a:rPr lang="ru-RU" sz="4000" b="1" dirty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4000" b="1" dirty="0">
                <a:solidFill>
                  <a:schemeClr val="tx1"/>
                </a:solidFill>
                <a:cs typeface="Aharoni" pitchFamily="2" charset="-79"/>
              </a:rPr>
              <a:t>Интересная наука-</a:t>
            </a:r>
            <a:br>
              <a:rPr lang="ru-RU" sz="4000" b="1" dirty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4000" b="1" dirty="0">
                <a:solidFill>
                  <a:schemeClr val="tx1"/>
                </a:solidFill>
                <a:cs typeface="Aharoni" pitchFamily="2" charset="-79"/>
              </a:rPr>
              <a:t>Математика!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67544" y="116632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5400" b="1" kern="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Физминутка</a:t>
            </a:r>
            <a:endParaRPr lang="ru-RU" sz="5400" b="1" kern="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1052736"/>
            <a:ext cx="4204022" cy="5184775"/>
          </a:xfrm>
          <a:prstGeom prst="rect">
            <a:avLst/>
          </a:prstGeom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 kern="0" dirty="0">
                <a:latin typeface="+mn-lt"/>
              </a:rPr>
              <a:t>На разминку становись!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 kern="0" dirty="0">
                <a:latin typeface="+mn-lt"/>
              </a:rPr>
              <a:t>Вправо – влево покрутись.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 kern="0" dirty="0">
                <a:latin typeface="+mn-lt"/>
              </a:rPr>
              <a:t>Повороты посчитай, 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 kern="0" dirty="0">
                <a:latin typeface="+mn-lt"/>
              </a:rPr>
              <a:t>Раз – два – три, не отставай,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 kern="0" dirty="0">
                <a:latin typeface="+mn-lt"/>
              </a:rPr>
              <a:t>Начинаем приседать – 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 kern="0" dirty="0">
                <a:latin typeface="+mn-lt"/>
              </a:rPr>
              <a:t>Раз , два, три, четыре, пять.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 kern="0" dirty="0">
                <a:latin typeface="+mn-lt"/>
              </a:rPr>
              <a:t>Тот, кто делает зарядку,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r>
              <a:rPr lang="ru-RU" sz="2400" b="1" kern="0" dirty="0">
                <a:latin typeface="+mn-lt"/>
              </a:rPr>
              <a:t>Может нам сплясать вприсядку.</a:t>
            </a:r>
          </a:p>
          <a:p>
            <a:pPr marL="342900" indent="-342900" algn="l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  <a:defRPr/>
            </a:pPr>
            <a:endParaRPr lang="ru-RU" sz="2800" b="1" kern="0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41677" y="908720"/>
            <a:ext cx="430232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endParaRPr lang="ru-RU" sz="2400" b="1" dirty="0" smtClean="0">
              <a:latin typeface="+mn-lt"/>
            </a:endParaRPr>
          </a:p>
          <a:p>
            <a:pPr>
              <a:defRPr/>
            </a:pPr>
            <a:r>
              <a:rPr lang="ru-RU" sz="2400" b="1" dirty="0" smtClean="0">
                <a:latin typeface="+mn-lt"/>
              </a:rPr>
              <a:t>А </a:t>
            </a:r>
            <a:r>
              <a:rPr lang="ru-RU" sz="2400" b="1" dirty="0">
                <a:latin typeface="+mn-lt"/>
              </a:rPr>
              <a:t>теперь поднимем ручки</a:t>
            </a:r>
          </a:p>
          <a:p>
            <a:pPr>
              <a:defRPr/>
            </a:pPr>
            <a:r>
              <a:rPr lang="ru-RU" sz="2400" b="1" dirty="0">
                <a:latin typeface="+mn-lt"/>
              </a:rPr>
              <a:t>И опустим их рывком.</a:t>
            </a:r>
          </a:p>
          <a:p>
            <a:pPr>
              <a:defRPr/>
            </a:pPr>
            <a:r>
              <a:rPr lang="ru-RU" sz="2400" b="1" dirty="0">
                <a:latin typeface="+mn-lt"/>
              </a:rPr>
              <a:t>Будто прыгаем мы с кучки</a:t>
            </a:r>
          </a:p>
          <a:p>
            <a:pPr>
              <a:defRPr/>
            </a:pPr>
            <a:r>
              <a:rPr lang="ru-RU" sz="2400" b="1" dirty="0">
                <a:latin typeface="+mn-lt"/>
              </a:rPr>
              <a:t>Летним солнечным деньком.</a:t>
            </a:r>
          </a:p>
          <a:p>
            <a:pPr>
              <a:defRPr/>
            </a:pPr>
            <a:r>
              <a:rPr lang="ru-RU" sz="2400" b="1" dirty="0">
                <a:latin typeface="+mn-lt"/>
              </a:rPr>
              <a:t>А теперь ходьба на месте, </a:t>
            </a:r>
          </a:p>
          <a:p>
            <a:pPr>
              <a:defRPr/>
            </a:pPr>
            <a:r>
              <a:rPr lang="ru-RU" sz="2400" b="1" dirty="0">
                <a:latin typeface="+mn-lt"/>
              </a:rPr>
              <a:t>Левой – правой, стой раз, два.</a:t>
            </a:r>
          </a:p>
          <a:p>
            <a:pPr>
              <a:defRPr/>
            </a:pPr>
            <a:r>
              <a:rPr lang="ru-RU" sz="2400" b="1" dirty="0">
                <a:latin typeface="+mn-lt"/>
              </a:rPr>
              <a:t>Мы за парты сядем вместе,</a:t>
            </a:r>
          </a:p>
          <a:p>
            <a:pPr>
              <a:defRPr/>
            </a:pPr>
            <a:r>
              <a:rPr lang="ru-RU" sz="2400" b="1" dirty="0">
                <a:latin typeface="+mn-lt"/>
              </a:rPr>
              <a:t>Вновь возьмемся за дела.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788024" y="1089025"/>
            <a:ext cx="44450" cy="5768975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86916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    Скорость трактора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8 км/ч</a:t>
            </a: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, а скорость повозки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6 км/ч</a:t>
            </a: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Чему равно расстояние между деревнями, если встреча произошла через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2 часа </a:t>
            </a:r>
            <a:r>
              <a:rPr lang="ru-RU" sz="3200" b="1" dirty="0" smtClean="0">
                <a:effectLst/>
                <a:latin typeface="Times New Roman" pitchFamily="18" charset="0"/>
                <a:cs typeface="Times New Roman" pitchFamily="18" charset="0"/>
              </a:rPr>
              <a:t>после начала движения</a:t>
            </a:r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16632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Самостоятельная работа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15616" y="908720"/>
            <a:ext cx="70567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двух деревень одновременно навстречу друг другу выехали трактор </a:t>
            </a:r>
          </a:p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повозка с сеном. </a:t>
            </a:r>
            <a:endParaRPr lang="ru-RU" sz="32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375476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 способ: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71600" y="1124744"/>
            <a:ext cx="396044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1)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+ 6 = 14 </a:t>
            </a:r>
            <a:r>
              <a:rPr lang="ru-RU" b="1" dirty="0" smtClean="0">
                <a:solidFill>
                  <a:srgbClr val="002060"/>
                </a:solidFill>
              </a:rPr>
              <a:t>(км/ч)- скорость сближения трактора и повозки;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2)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 ∙ 2 = 28 </a:t>
            </a:r>
            <a:r>
              <a:rPr lang="ru-RU" b="1" dirty="0" smtClean="0">
                <a:solidFill>
                  <a:srgbClr val="002060"/>
                </a:solidFill>
              </a:rPr>
              <a:t>(км) – расстояние между деревнями.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		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(8+ 6) ∙ 2 = 28 </a:t>
            </a:r>
            <a:r>
              <a:rPr lang="ru-RU" b="1" dirty="0" smtClean="0">
                <a:solidFill>
                  <a:srgbClr val="002060"/>
                </a:solidFill>
              </a:rPr>
              <a:t>км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714876" y="214290"/>
            <a:ext cx="37547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 способ: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929190" y="1000108"/>
            <a:ext cx="3923928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1)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∙ 2 = 16 </a:t>
            </a:r>
            <a:r>
              <a:rPr lang="ru-RU" sz="3200" b="1" dirty="0" smtClean="0">
                <a:solidFill>
                  <a:srgbClr val="002060"/>
                </a:solidFill>
              </a:rPr>
              <a:t>(км)- проехал до встречи трактор;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2)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∙ 2 = 12 </a:t>
            </a:r>
            <a:r>
              <a:rPr lang="ru-RU" sz="3200" b="1" dirty="0" smtClean="0">
                <a:solidFill>
                  <a:srgbClr val="002060"/>
                </a:solidFill>
              </a:rPr>
              <a:t>(км) – проехала повозка до встречи;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3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16 + 12= 28 </a:t>
            </a:r>
            <a:r>
              <a:rPr lang="ru-RU" sz="3200" b="1" dirty="0" smtClean="0">
                <a:solidFill>
                  <a:srgbClr val="002060"/>
                </a:solidFill>
              </a:rPr>
              <a:t>(км)- расстояние между деревнями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(8 ∙ 2) + (6 ∙ 2) = 28 </a:t>
            </a:r>
            <a:r>
              <a:rPr lang="ru-RU" sz="3200" b="1" dirty="0" smtClean="0">
                <a:solidFill>
                  <a:srgbClr val="002060"/>
                </a:solidFill>
              </a:rPr>
              <a:t>км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714876" y="0"/>
            <a:ext cx="72008" cy="5517232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31640" y="5949280"/>
            <a:ext cx="6768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Ответ: 28 км расстояние между деревнями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620688"/>
            <a:ext cx="7406640" cy="1067378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Домашнее задание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1850064"/>
            <a:ext cx="5995392" cy="3523152"/>
          </a:xfrm>
        </p:spPr>
        <p:txBody>
          <a:bodyPr>
            <a:normAutofit fontScale="92500"/>
          </a:bodyPr>
          <a:lstStyle/>
          <a:p>
            <a:pPr>
              <a:buFont typeface="Arial" pitchFamily="34" charset="0"/>
              <a:buChar char="•"/>
            </a:pPr>
            <a:r>
              <a:rPr lang="ru-RU" sz="3600" dirty="0" smtClean="0"/>
              <a:t> </a:t>
            </a:r>
            <a:r>
              <a:rPr lang="ru-RU" sz="3600" b="1" dirty="0" smtClean="0"/>
              <a:t>Составить задачу на движение  двух объектов.</a:t>
            </a:r>
          </a:p>
          <a:p>
            <a:pPr>
              <a:buFont typeface="Arial" pitchFamily="34" charset="0"/>
              <a:buChar char="•"/>
            </a:pPr>
            <a:endParaRPr lang="ru-RU" sz="3600" b="1" dirty="0" smtClean="0"/>
          </a:p>
          <a:p>
            <a:pPr>
              <a:buFont typeface="Arial" pitchFamily="34" charset="0"/>
              <a:buChar char="•"/>
            </a:pPr>
            <a:r>
              <a:rPr lang="ru-RU" sz="3600" b="1" dirty="0" smtClean="0"/>
              <a:t> </a:t>
            </a:r>
            <a:r>
              <a:rPr lang="ru-RU" sz="3600" dirty="0"/>
              <a:t>Учебная книга и практикум: стр. 234 №376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564904"/>
            <a:ext cx="1190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1" y="404664"/>
            <a:ext cx="7082539" cy="201622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Найдите значение выражения:</a:t>
            </a:r>
            <a:br>
              <a:rPr lang="ru-RU" sz="4800" b="1" dirty="0" smtClean="0"/>
            </a:b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1628800"/>
            <a:ext cx="3744416" cy="4248472"/>
          </a:xfrm>
        </p:spPr>
        <p:txBody>
          <a:bodyPr>
            <a:normAutofit fontScale="77500" lnSpcReduction="20000"/>
          </a:bodyPr>
          <a:lstStyle/>
          <a:p>
            <a:endParaRPr lang="ru-RU" sz="5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3,5+4,5 =</a:t>
            </a:r>
          </a:p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5-2,2 =</a:t>
            </a:r>
          </a:p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10,999+1,1 =</a:t>
            </a:r>
          </a:p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24 ∙ 0,3 =</a:t>
            </a:r>
          </a:p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0,5 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∙ 0,4 =</a:t>
            </a:r>
          </a:p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∙ 16 : 8 ∙ 4 =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437112"/>
            <a:ext cx="2643206" cy="1982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255004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60" y="285728"/>
            <a:ext cx="7467600" cy="11430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Устная задача: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 algn="r">
              <a:buFont typeface="Arial" charset="0"/>
              <a:buNone/>
            </a:pPr>
            <a:endParaRPr lang="ru-RU" sz="3600" b="1" i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0" indent="0" algn="r">
              <a:buFont typeface="Arial" charset="0"/>
              <a:buNone/>
            </a:pPr>
            <a:r>
              <a:rPr lang="ru-RU" sz="3600" b="1" i="1" u="sng" dirty="0" smtClean="0">
                <a:solidFill>
                  <a:schemeClr val="accent2">
                    <a:lumMod val="75000"/>
                  </a:schemeClr>
                </a:solidFill>
              </a:rPr>
              <a:t>Узнайте, нарушил ли правила дорожного движения водитель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? </a:t>
            </a:r>
          </a:p>
          <a:p>
            <a:pPr marL="0" indent="0" algn="just">
              <a:buFont typeface="Arial" charset="0"/>
              <a:buNone/>
            </a:pP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        На участке дороги длиной 284 км стоит знак ограничения скорости до 60 км/ч. Нарушил ли его водитель, если это расстояние он преодолел за 4 часа?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57148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9397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Проверка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8					Нарушил.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2,8                        71 км/ч.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12,099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2,7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0,2</a:t>
            </a:r>
          </a:p>
          <a:p>
            <a:pPr marL="0" indent="0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32</a:t>
            </a:r>
          </a:p>
          <a:p>
            <a:pPr>
              <a:buNone/>
            </a:pP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700808"/>
            <a:ext cx="1656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Задачи на движение одного объекта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142984"/>
            <a:ext cx="8229600" cy="5876156"/>
          </a:xfrm>
        </p:spPr>
        <p:txBody>
          <a:bodyPr>
            <a:noAutofit/>
          </a:bodyPr>
          <a:lstStyle/>
          <a:p>
            <a:pPr>
              <a:spcBef>
                <a:spcPts val="1800"/>
              </a:spcBef>
              <a:buNone/>
            </a:pPr>
            <a:endParaRPr lang="ru-RU" sz="3200" dirty="0" smtClean="0"/>
          </a:p>
          <a:p>
            <a:pPr>
              <a:spcBef>
                <a:spcPts val="1800"/>
              </a:spcBef>
              <a:buNone/>
            </a:pPr>
            <a:r>
              <a:rPr lang="ru-RU" sz="3200" dirty="0" smtClean="0"/>
              <a:t>1. За </a:t>
            </a:r>
            <a:r>
              <a:rPr lang="ru-RU" sz="3200" b="1" dirty="0"/>
              <a:t>3</a:t>
            </a:r>
            <a:r>
              <a:rPr lang="ru-RU" sz="3200" dirty="0"/>
              <a:t> часа теплоход прошёл </a:t>
            </a:r>
            <a:r>
              <a:rPr lang="ru-RU" sz="3200" b="1" dirty="0"/>
              <a:t>180</a:t>
            </a:r>
            <a:r>
              <a:rPr lang="ru-RU" sz="3200" dirty="0"/>
              <a:t> км. Какова средняя скорость теплохода?</a:t>
            </a:r>
          </a:p>
          <a:p>
            <a:pPr>
              <a:spcBef>
                <a:spcPts val="1800"/>
              </a:spcBef>
              <a:buNone/>
            </a:pPr>
            <a:r>
              <a:rPr lang="ru-RU" sz="3200" dirty="0"/>
              <a:t> </a:t>
            </a:r>
            <a:r>
              <a:rPr lang="ru-RU" sz="3200" dirty="0" smtClean="0"/>
              <a:t>2. Поезд </a:t>
            </a:r>
            <a:r>
              <a:rPr lang="ru-RU" sz="3200" dirty="0"/>
              <a:t>шел со скоростью </a:t>
            </a:r>
            <a:r>
              <a:rPr lang="ru-RU" sz="3200" b="1" dirty="0"/>
              <a:t>70</a:t>
            </a:r>
            <a:r>
              <a:rPr lang="ru-RU" sz="3200" dirty="0"/>
              <a:t> км/ч. Какое расстояние   он   пройдет </a:t>
            </a:r>
            <a:r>
              <a:rPr lang="ru-RU" sz="3200" dirty="0" smtClean="0"/>
              <a:t>за  </a:t>
            </a:r>
            <a:r>
              <a:rPr lang="ru-RU" sz="3200" b="1" i="1" dirty="0" smtClean="0"/>
              <a:t>а</a:t>
            </a:r>
            <a:r>
              <a:rPr lang="ru-RU" sz="3200" b="1" dirty="0" smtClean="0"/>
              <a:t>    </a:t>
            </a:r>
            <a:r>
              <a:rPr lang="ru-RU" sz="3200" dirty="0" smtClean="0"/>
              <a:t>часов</a:t>
            </a:r>
            <a:r>
              <a:rPr lang="ru-RU" sz="3200" dirty="0"/>
              <a:t>?</a:t>
            </a:r>
          </a:p>
          <a:p>
            <a:pPr>
              <a:spcBef>
                <a:spcPts val="1800"/>
              </a:spcBef>
              <a:buNone/>
            </a:pPr>
            <a:r>
              <a:rPr lang="ru-RU" sz="3200" dirty="0"/>
              <a:t> </a:t>
            </a:r>
            <a:r>
              <a:rPr lang="ru-RU" sz="3200" dirty="0" smtClean="0"/>
              <a:t> 3. Самолету </a:t>
            </a:r>
            <a:r>
              <a:rPr lang="ru-RU" sz="3200" dirty="0"/>
              <a:t>нужно пролететь </a:t>
            </a:r>
            <a:r>
              <a:rPr lang="ru-RU" sz="3200" dirty="0" smtClean="0"/>
              <a:t>   </a:t>
            </a:r>
            <a:r>
              <a:rPr lang="ru-RU" sz="3200" b="1" i="1" dirty="0" err="1" smtClean="0"/>
              <a:t>х</a:t>
            </a:r>
            <a:r>
              <a:rPr lang="ru-RU" sz="3200" dirty="0" smtClean="0"/>
              <a:t> </a:t>
            </a:r>
            <a:r>
              <a:rPr lang="ru-RU" sz="3200" dirty="0"/>
              <a:t>км. Он уже пролетел </a:t>
            </a:r>
            <a:r>
              <a:rPr lang="ru-RU" sz="3200" b="1" i="1" dirty="0"/>
              <a:t>а</a:t>
            </a:r>
            <a:r>
              <a:rPr lang="ru-RU" sz="3200" dirty="0"/>
              <a:t> часов со скоростью </a:t>
            </a:r>
            <a:r>
              <a:rPr lang="ru-RU" sz="3200" b="1" i="1" dirty="0" smtClean="0"/>
              <a:t>с</a:t>
            </a:r>
            <a:r>
              <a:rPr lang="ru-RU" sz="3200" dirty="0" smtClean="0"/>
              <a:t> </a:t>
            </a:r>
            <a:r>
              <a:rPr lang="ru-RU" sz="3200" dirty="0"/>
              <a:t>км/ч. Сколько </a:t>
            </a:r>
            <a:r>
              <a:rPr lang="ru-RU" sz="3200" dirty="0" smtClean="0"/>
              <a:t>километров </a:t>
            </a:r>
            <a:r>
              <a:rPr lang="ru-RU" sz="3200" dirty="0"/>
              <a:t>ему осталось пролететь?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4572008"/>
            <a:ext cx="18192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980728"/>
            <a:ext cx="8229600" cy="5040560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endParaRPr lang="ru-RU" b="1" dirty="0" smtClean="0"/>
          </a:p>
          <a:p>
            <a:pPr marL="514350" indent="-514350">
              <a:buNone/>
            </a:pPr>
            <a:r>
              <a:rPr lang="ru-RU" b="1" dirty="0" smtClean="0"/>
              <a:t>1.  </a:t>
            </a:r>
            <a:r>
              <a:rPr lang="en-US" b="1" dirty="0" smtClean="0"/>
              <a:t>Ʋ</a:t>
            </a:r>
            <a:r>
              <a:rPr lang="ru-RU" b="1" dirty="0" smtClean="0"/>
              <a:t> = </a:t>
            </a:r>
            <a:r>
              <a:rPr lang="en-US" b="1" dirty="0" smtClean="0"/>
              <a:t>S : t</a:t>
            </a:r>
            <a:r>
              <a:rPr lang="ru-RU" b="1" dirty="0" smtClean="0"/>
              <a:t>;</a:t>
            </a:r>
          </a:p>
          <a:p>
            <a:pPr marL="514350" indent="-514350">
              <a:buNone/>
            </a:pPr>
            <a:r>
              <a:rPr lang="ru-RU" b="1" dirty="0" smtClean="0"/>
              <a:t>  180 : 3 = 60 ( км/ч) – средняя скорость теплохода.</a:t>
            </a:r>
          </a:p>
          <a:p>
            <a:pPr marL="514350" indent="-514350">
              <a:buNone/>
            </a:pPr>
            <a:endParaRPr lang="ru-RU" b="1" dirty="0" smtClean="0"/>
          </a:p>
          <a:p>
            <a:pPr marL="514350" indent="-514350">
              <a:buNone/>
            </a:pPr>
            <a:r>
              <a:rPr lang="ru-RU" b="1" dirty="0" smtClean="0"/>
              <a:t>2.  </a:t>
            </a:r>
            <a:r>
              <a:rPr lang="en-US" b="1" dirty="0" smtClean="0"/>
              <a:t>S</a:t>
            </a:r>
            <a:r>
              <a:rPr lang="ru-RU" b="1" dirty="0" smtClean="0"/>
              <a:t> =</a:t>
            </a:r>
            <a:r>
              <a:rPr lang="en-US" b="1" dirty="0" smtClean="0"/>
              <a:t>Ʋ</a:t>
            </a:r>
            <a:r>
              <a:rPr lang="ru-RU" b="1" dirty="0" smtClean="0"/>
              <a:t> </a:t>
            </a:r>
            <a:r>
              <a:rPr lang="en-US" b="1" dirty="0" smtClean="0"/>
              <a:t>· t</a:t>
            </a:r>
            <a:r>
              <a:rPr lang="ru-RU" b="1" dirty="0" smtClean="0"/>
              <a:t>;</a:t>
            </a:r>
          </a:p>
          <a:p>
            <a:pPr marL="514350" indent="-514350">
              <a:buNone/>
            </a:pPr>
            <a:r>
              <a:rPr lang="ru-RU" b="1" dirty="0" smtClean="0"/>
              <a:t>  70</a:t>
            </a:r>
            <a:r>
              <a:rPr lang="en-US" b="1" dirty="0" smtClean="0"/>
              <a:t> ·</a:t>
            </a:r>
            <a:r>
              <a:rPr lang="ru-RU" b="1" dirty="0" smtClean="0"/>
              <a:t> </a:t>
            </a:r>
            <a:r>
              <a:rPr lang="en-US" b="1" i="1" dirty="0" smtClean="0"/>
              <a:t>a  </a:t>
            </a:r>
            <a:r>
              <a:rPr lang="ru-RU" b="1" dirty="0" smtClean="0"/>
              <a:t>(км) –пройдет поезд за </a:t>
            </a:r>
            <a:r>
              <a:rPr lang="ru-RU" b="1" i="1" dirty="0" smtClean="0"/>
              <a:t>а </a:t>
            </a:r>
            <a:r>
              <a:rPr lang="ru-RU" b="1" dirty="0" smtClean="0"/>
              <a:t>часов.</a:t>
            </a:r>
          </a:p>
          <a:p>
            <a:pPr marL="514350" indent="-514350">
              <a:buNone/>
            </a:pPr>
            <a:endParaRPr lang="ru-RU" b="1" dirty="0" smtClean="0"/>
          </a:p>
          <a:p>
            <a:pPr marL="514350" indent="-514350">
              <a:buNone/>
            </a:pPr>
            <a:r>
              <a:rPr lang="ru-RU" b="1" dirty="0" smtClean="0"/>
              <a:t>3.   </a:t>
            </a:r>
            <a:r>
              <a:rPr lang="en-US" b="1" i="1" dirty="0" smtClean="0"/>
              <a:t>x – c · a </a:t>
            </a:r>
            <a:r>
              <a:rPr lang="en-US" b="1" dirty="0" smtClean="0"/>
              <a:t>(</a:t>
            </a:r>
            <a:r>
              <a:rPr lang="ru-RU" b="1" dirty="0" smtClean="0"/>
              <a:t>км) – осталось пролететь самолету.</a:t>
            </a:r>
          </a:p>
          <a:p>
            <a:pPr marL="514350" indent="-514350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	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5" descr="C:\Users\1\Desktop\транспорт\теплохо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571480"/>
            <a:ext cx="19050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2500306"/>
            <a:ext cx="1627764" cy="1462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Задачи на движение двух объектов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двух городов А и В, расстояние между которыми 960 км, шли два поезда. Первый шёл со скоростью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80 км/ч, а другой 90 км/ч. Какое расстояние будет между ними через 4 часа?</a:t>
            </a:r>
          </a:p>
          <a:p>
            <a:pPr algn="just"/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776864" cy="216024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Работа в группах</a:t>
            </a:r>
            <a:endParaRPr lang="ru-RU" sz="6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2132856"/>
            <a:ext cx="575310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467600" cy="40324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800" dirty="0" smtClean="0"/>
              <a:t>А </a:t>
            </a:r>
            <a:r>
              <a:rPr lang="ru-RU" sz="4800" dirty="0"/>
              <a:t>теперь решим </a:t>
            </a:r>
            <a:r>
              <a:rPr lang="ru-RU" sz="4800" dirty="0" smtClean="0"/>
              <a:t>аналогичные задачи </a:t>
            </a:r>
            <a:r>
              <a:rPr lang="ru-RU" sz="4800" dirty="0"/>
              <a:t>из учебника-практикума.</a:t>
            </a:r>
            <a:br>
              <a:rPr lang="ru-RU" sz="4800" dirty="0"/>
            </a:br>
            <a:r>
              <a:rPr lang="ru-RU" sz="4800" dirty="0"/>
              <a:t>№365 и  №371(2)</a:t>
            </a:r>
          </a:p>
        </p:txBody>
      </p:sp>
    </p:spTree>
    <p:extLst>
      <p:ext uri="{BB962C8B-B14F-4D97-AF65-F5344CB8AC3E}">
        <p14:creationId xmlns:p14="http://schemas.microsoft.com/office/powerpoint/2010/main" val="2443326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638</TotalTime>
  <Words>486</Words>
  <Application>Microsoft Office PowerPoint</Application>
  <PresentationFormat>Экран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Математику, друзья, Не любить никак нельзя. Очень точная наука, Очень строгая наука. Интересная наука- Математика! </vt:lpstr>
      <vt:lpstr>Найдите значение выражения: </vt:lpstr>
      <vt:lpstr>Устная задача: </vt:lpstr>
      <vt:lpstr>Проверка </vt:lpstr>
      <vt:lpstr>Задачи на движение одного объекта</vt:lpstr>
      <vt:lpstr>Проверка</vt:lpstr>
      <vt:lpstr>Задачи на движение двух объектов</vt:lpstr>
      <vt:lpstr>Работа в группах</vt:lpstr>
      <vt:lpstr> А теперь решим аналогичные задачи из учебника-практикума. №365 и  №371(2)</vt:lpstr>
      <vt:lpstr>Презентация PowerPoint</vt:lpstr>
      <vt:lpstr>    Скорость трактора 8 км/ч, а скорость повозки 6 км/ч.  Чему равно расстояние между деревнями, если встреча произошла через 2 часа после начала движения?</vt:lpstr>
      <vt:lpstr>1 способ: 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Математику, друзья, Не любить никак нельзя. Очень точная наука, Очень строгая наука. Интересная наука- Математика!</dc:title>
  <dc:creator>Лидия</dc:creator>
  <cp:lastModifiedBy>Волошина Светлана</cp:lastModifiedBy>
  <cp:revision>66</cp:revision>
  <dcterms:created xsi:type="dcterms:W3CDTF">2012-12-04T12:29:38Z</dcterms:created>
  <dcterms:modified xsi:type="dcterms:W3CDTF">2015-03-02T07:42:13Z</dcterms:modified>
</cp:coreProperties>
</file>