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80" r:id="rId2"/>
    <p:sldId id="256" r:id="rId3"/>
    <p:sldId id="262" r:id="rId4"/>
    <p:sldId id="270" r:id="rId5"/>
    <p:sldId id="271" r:id="rId6"/>
    <p:sldId id="269" r:id="rId7"/>
    <p:sldId id="257" r:id="rId8"/>
    <p:sldId id="272" r:id="rId9"/>
    <p:sldId id="261" r:id="rId10"/>
    <p:sldId id="267" r:id="rId11"/>
    <p:sldId id="273" r:id="rId12"/>
    <p:sldId id="274" r:id="rId13"/>
    <p:sldId id="275" r:id="rId14"/>
    <p:sldId id="276" r:id="rId15"/>
    <p:sldId id="277" r:id="rId16"/>
    <p:sldId id="278" r:id="rId17"/>
    <p:sldId id="268" r:id="rId18"/>
    <p:sldId id="263" r:id="rId19"/>
    <p:sldId id="264" r:id="rId20"/>
    <p:sldId id="279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90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6349FE-CDE1-42A0-B4F8-22FF4F6F3828}" type="datetimeFigureOut">
              <a:rPr lang="ru-RU" smtClean="0"/>
              <a:pPr/>
              <a:t>27.11.2014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BA5798-D381-4D1C-8124-5FA47472EED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BA5798-D381-4D1C-8124-5FA47472EED3}" type="slidenum">
              <a:rPr lang="ru-RU" smtClean="0"/>
              <a:pPr/>
              <a:t>7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3B7B9-762D-47FF-B066-93D8DF9CE9AF}" type="datetimeFigureOut">
              <a:rPr lang="ru-RU" smtClean="0"/>
              <a:pPr/>
              <a:t>27.11.2014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0D25B-F683-4C7E-A9CE-792D767D58E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1612270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3B7B9-762D-47FF-B066-93D8DF9CE9AF}" type="datetimeFigureOut">
              <a:rPr lang="ru-RU" smtClean="0"/>
              <a:pPr/>
              <a:t>27.11.2014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0D25B-F683-4C7E-A9CE-792D767D58E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1073519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3B7B9-762D-47FF-B066-93D8DF9CE9AF}" type="datetimeFigureOut">
              <a:rPr lang="ru-RU" smtClean="0"/>
              <a:pPr/>
              <a:t>27.11.2014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0D25B-F683-4C7E-A9CE-792D767D58E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355939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138"/>
            <a:ext cx="8229600" cy="12525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71538" y="2674938"/>
            <a:ext cx="3627437" cy="34512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1375" y="2674938"/>
            <a:ext cx="3629025" cy="34512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DD35C7-6B95-403E-8B0F-2D1EC9824D1C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A0892-40FC-45E9-99E9-5A231BA53A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3B7B9-762D-47FF-B066-93D8DF9CE9AF}" type="datetimeFigureOut">
              <a:rPr lang="ru-RU" smtClean="0"/>
              <a:pPr/>
              <a:t>27.11.2014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0D25B-F683-4C7E-A9CE-792D767D58E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060787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3B7B9-762D-47FF-B066-93D8DF9CE9AF}" type="datetimeFigureOut">
              <a:rPr lang="ru-RU" smtClean="0"/>
              <a:pPr/>
              <a:t>27.11.2014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0D25B-F683-4C7E-A9CE-792D767D58E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333379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3B7B9-762D-47FF-B066-93D8DF9CE9AF}" type="datetimeFigureOut">
              <a:rPr lang="ru-RU" smtClean="0"/>
              <a:pPr/>
              <a:t>27.11.2014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0D25B-F683-4C7E-A9CE-792D767D58E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736567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3B7B9-762D-47FF-B066-93D8DF9CE9AF}" type="datetimeFigureOut">
              <a:rPr lang="ru-RU" smtClean="0"/>
              <a:pPr/>
              <a:t>27.11.2014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0D25B-F683-4C7E-A9CE-792D767D58E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4407276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3B7B9-762D-47FF-B066-93D8DF9CE9AF}" type="datetimeFigureOut">
              <a:rPr lang="ru-RU" smtClean="0"/>
              <a:pPr/>
              <a:t>27.11.2014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0D25B-F683-4C7E-A9CE-792D767D58E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779993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3B7B9-762D-47FF-B066-93D8DF9CE9AF}" type="datetimeFigureOut">
              <a:rPr lang="ru-RU" smtClean="0"/>
              <a:pPr/>
              <a:t>27.11.2014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0D25B-F683-4C7E-A9CE-792D767D58E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239640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3B7B9-762D-47FF-B066-93D8DF9CE9AF}" type="datetimeFigureOut">
              <a:rPr lang="ru-RU" smtClean="0"/>
              <a:pPr/>
              <a:t>27.11.2014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0D25B-F683-4C7E-A9CE-792D767D58E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322091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3B7B9-762D-47FF-B066-93D8DF9CE9AF}" type="datetimeFigureOut">
              <a:rPr lang="ru-RU" smtClean="0"/>
              <a:pPr/>
              <a:t>27.11.2014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0D25B-F683-4C7E-A9CE-792D767D58E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2159733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D3B7B9-762D-47FF-B066-93D8DF9CE9AF}" type="datetimeFigureOut">
              <a:rPr lang="ru-RU" smtClean="0"/>
              <a:pPr/>
              <a:t>27.11.2014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30D25B-F683-4C7E-A9CE-792D767D58E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063746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:\OblBookLogunov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332656"/>
            <a:ext cx="6264696" cy="56886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2400" b="1" smtClean="0">
                <a:solidFill>
                  <a:schemeClr val="tx1"/>
                </a:solidFill>
              </a:rPr>
              <a:t>ДОСТОПРИМЕЧАТЕЛЬНОСТИ</a:t>
            </a:r>
            <a:r>
              <a:rPr lang="ru-RU" sz="2400" b="1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2400" b="1" smtClean="0">
                <a:solidFill>
                  <a:schemeClr val="tx1"/>
                </a:solidFill>
                <a:latin typeface="Arial" charset="0"/>
              </a:rPr>
            </a:br>
            <a:r>
              <a:rPr lang="ru-RU" sz="2400" b="1" smtClean="0">
                <a:solidFill>
                  <a:schemeClr val="tx1"/>
                </a:solidFill>
                <a:latin typeface="Arial" charset="0"/>
              </a:rPr>
              <a:t> Тюменской области</a:t>
            </a:r>
            <a:br>
              <a:rPr lang="ru-RU" sz="2400" b="1" smtClean="0">
                <a:solidFill>
                  <a:schemeClr val="tx1"/>
                </a:solidFill>
                <a:latin typeface="Arial" charset="0"/>
              </a:rPr>
            </a:br>
            <a:r>
              <a:rPr lang="ru-RU" sz="2400" smtClean="0">
                <a:solidFill>
                  <a:schemeClr val="bg1"/>
                </a:solidFill>
                <a:latin typeface="Arial" charset="0"/>
              </a:rPr>
              <a:t>Знаменский кафедральный собор</a:t>
            </a:r>
          </a:p>
        </p:txBody>
      </p:sp>
      <p:sp>
        <p:nvSpPr>
          <p:cNvPr id="27651" name="Rectangle 5"/>
          <p:cNvSpPr>
            <a:spLocks noGrp="1"/>
          </p:cNvSpPr>
          <p:nvPr>
            <p:ph type="body" sz="half" idx="4294967295"/>
          </p:nvPr>
        </p:nvSpPr>
        <p:spPr>
          <a:xfrm>
            <a:off x="0" y="1989138"/>
            <a:ext cx="4211960" cy="486886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1600" b="1" dirty="0" smtClean="0">
                <a:solidFill>
                  <a:schemeClr val="tx1"/>
                </a:solidFill>
                <a:latin typeface="Arial" charset="0"/>
              </a:rPr>
              <a:t>Знаменский кафедральный собор в </a:t>
            </a:r>
            <a:r>
              <a:rPr lang="ru-RU" sz="1600" dirty="0" smtClean="0">
                <a:solidFill>
                  <a:schemeClr val="tx1"/>
                </a:solidFill>
                <a:latin typeface="Arial" charset="0"/>
              </a:rPr>
              <a:t>Тюмени является одним из главных архитектурных и духовных символов города. Внешний вид храма, его </a:t>
            </a:r>
            <a:r>
              <a:rPr lang="ru-RU" sz="1600" dirty="0" err="1" smtClean="0">
                <a:solidFill>
                  <a:schemeClr val="tx1"/>
                </a:solidFill>
                <a:latin typeface="Arial" charset="0"/>
              </a:rPr>
              <a:t>многоярусность</a:t>
            </a:r>
            <a:r>
              <a:rPr lang="ru-RU" sz="1600" dirty="0" smtClean="0">
                <a:solidFill>
                  <a:schemeClr val="tx1"/>
                </a:solidFill>
                <a:latin typeface="Arial" charset="0"/>
              </a:rPr>
              <a:t>, красивый орнамент, придают собору неповторимый вид. Дата построения каменного храма 1786 год. Собор — вдохновенная фантазия на тему русского барокко. Это ещё одно доказательство того, теперь уже очевидного факта, что термин “провинциальная архитектура” означает архитектуру не более низкого, чем столичная, качества, а своеобразную, самобытную архитектуру, свидетельствующую о неисчерпаемости творческих принципов русского зодчества. Только с таких позиций правомерно сопоставлять провинциальные и столичные сооружения.</a:t>
            </a:r>
          </a:p>
        </p:txBody>
      </p:sp>
      <p:pic>
        <p:nvPicPr>
          <p:cNvPr id="27652" name="Picture 7" descr="tmnznamesobor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44008" y="1268760"/>
            <a:ext cx="3996755" cy="4933603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solidFill>
                  <a:schemeClr val="bg1"/>
                </a:solidFill>
                <a:latin typeface="Arial" charset="0"/>
              </a:rPr>
              <a:t>Мост Влюбленных</a:t>
            </a:r>
          </a:p>
        </p:txBody>
      </p:sp>
      <p:sp>
        <p:nvSpPr>
          <p:cNvPr id="28675" name="Rectangle 5"/>
          <p:cNvSpPr>
            <a:spLocks noGrp="1"/>
          </p:cNvSpPr>
          <p:nvPr>
            <p:ph type="body" sz="half" idx="1"/>
          </p:nvPr>
        </p:nvSpPr>
        <p:spPr>
          <a:xfrm>
            <a:off x="0" y="1700213"/>
            <a:ext cx="4498975" cy="515778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1600" b="1" smtClean="0">
                <a:solidFill>
                  <a:schemeClr val="tx1"/>
                </a:solidFill>
                <a:latin typeface="Arial" charset="0"/>
              </a:rPr>
              <a:t>Мост Влюбленных - пешеходный вантовый мост через реку Туру в Тюмени. 14 февраля 2003 года ди-джеи местной музыкальной станции устроили на тогда ещё пешеходном мосту конкурс на "Самый долгий поцелуй". После чего, радиостанция стала инициатором предложения переименовать мост. Накануне праздника 417-летия Тюмени мост получил официальное название "Мост Влюбленных". На Мосту влюбленных установлена табличка, официально присваивающая ему звание символа города. Этот мост был построен в 80-е годы XX века на месте прежнего деревянного моста, рухнувшего в 1979 году. Мост является одним из любимых мест отдыха горожан, там всегда много молодежи, поскольку вблизи моста расположены несколько ВУЗов. Для того, чтобы влюбленным было легче назначать свидания, у входа над мостом Влюбленных вывесили часы.</a:t>
            </a:r>
          </a:p>
        </p:txBody>
      </p:sp>
      <p:pic>
        <p:nvPicPr>
          <p:cNvPr id="28676" name="Picture 7" descr="tmnmostvlybl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3438" y="692696"/>
            <a:ext cx="4359275" cy="572715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solidFill>
                  <a:schemeClr val="bg1"/>
                </a:solidFill>
                <a:latin typeface="Arial" charset="0"/>
              </a:rPr>
              <a:t>Свято-Троицкий монастырь</a:t>
            </a:r>
          </a:p>
        </p:txBody>
      </p:sp>
      <p:sp>
        <p:nvSpPr>
          <p:cNvPr id="29699" name="Rectangle 5"/>
          <p:cNvSpPr>
            <a:spLocks noGrp="1"/>
          </p:cNvSpPr>
          <p:nvPr>
            <p:ph type="body" sz="half" idx="1"/>
          </p:nvPr>
        </p:nvSpPr>
        <p:spPr>
          <a:xfrm>
            <a:off x="0" y="692697"/>
            <a:ext cx="4498975" cy="6165304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1800" dirty="0" smtClean="0">
                <a:solidFill>
                  <a:schemeClr val="tx1"/>
                </a:solidFill>
                <a:latin typeface="Arial" charset="0"/>
              </a:rPr>
              <a:t>Свято-Троицкий мужской монастырь – древнейшая святыня Тюмени, основанная в 1616 году пришедшим из Казани иноком </a:t>
            </a:r>
            <a:r>
              <a:rPr lang="ru-RU" sz="1800" dirty="0" err="1" smtClean="0">
                <a:solidFill>
                  <a:schemeClr val="tx1"/>
                </a:solidFill>
                <a:latin typeface="Arial" charset="0"/>
              </a:rPr>
              <a:t>Нифонтома</a:t>
            </a:r>
            <a:r>
              <a:rPr lang="ru-RU" sz="1800" dirty="0" smtClean="0">
                <a:solidFill>
                  <a:schemeClr val="tx1"/>
                </a:solidFill>
                <a:latin typeface="Arial" charset="0"/>
              </a:rPr>
              <a:t>. Состоит из Троицкого собора и церкви Петра и Павла. Архитектурная доминанта монастыря выполнена в несколько неожиданных для Сибири формах украинского барокко. Влияние украинской архитектуры на сибирское барокко, связывают с украинским происхождением </a:t>
            </a:r>
            <a:r>
              <a:rPr lang="ru-RU" sz="1800" dirty="0" err="1" smtClean="0">
                <a:solidFill>
                  <a:schemeClr val="tx1"/>
                </a:solidFill>
                <a:latin typeface="Arial" charset="0"/>
              </a:rPr>
              <a:t>тобольского</a:t>
            </a:r>
            <a:r>
              <a:rPr lang="ru-RU" sz="1800" dirty="0" smtClean="0">
                <a:solidFill>
                  <a:schemeClr val="tx1"/>
                </a:solidFill>
                <a:latin typeface="Arial" charset="0"/>
              </a:rPr>
              <a:t> митрополита </a:t>
            </a:r>
            <a:r>
              <a:rPr lang="ru-RU" sz="1800" dirty="0" err="1" smtClean="0">
                <a:solidFill>
                  <a:schemeClr val="tx1"/>
                </a:solidFill>
                <a:latin typeface="Arial" charset="0"/>
              </a:rPr>
              <a:t>Филофея</a:t>
            </a:r>
            <a:r>
              <a:rPr lang="ru-RU" sz="1800" dirty="0" smtClean="0">
                <a:solidFill>
                  <a:schemeClr val="tx1"/>
                </a:solidFill>
                <a:latin typeface="Arial" charset="0"/>
              </a:rPr>
              <a:t> Лещинского, а также с масштабными ссылками и миграцией в Сибирь украинского населения в 18 веке. В 1746 году на землях монастыря похоронен естествоиспытатель Георг Вильгельм </a:t>
            </a:r>
            <a:r>
              <a:rPr lang="ru-RU" sz="1800" dirty="0" err="1" smtClean="0">
                <a:solidFill>
                  <a:schemeClr val="tx1"/>
                </a:solidFill>
                <a:latin typeface="Arial" charset="0"/>
              </a:rPr>
              <a:t>Стеллер</a:t>
            </a:r>
            <a:r>
              <a:rPr lang="ru-RU" sz="1800" dirty="0" smtClean="0">
                <a:solidFill>
                  <a:schemeClr val="tx1"/>
                </a:solidFill>
                <a:latin typeface="Arial" charset="0"/>
              </a:rPr>
              <a:t>.</a:t>
            </a:r>
          </a:p>
        </p:txBody>
      </p:sp>
      <p:pic>
        <p:nvPicPr>
          <p:cNvPr id="29700" name="Picture 7" descr="tmbsvtrmonast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0" y="764704"/>
            <a:ext cx="4143375" cy="529637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latin typeface="Arial" charset="0"/>
              </a:rPr>
              <a:t>Музей геологии нефти и газа</a:t>
            </a:r>
          </a:p>
        </p:txBody>
      </p:sp>
      <p:sp>
        <p:nvSpPr>
          <p:cNvPr id="30723" name="Rectangle 5"/>
          <p:cNvSpPr>
            <a:spLocks noGrp="1"/>
          </p:cNvSpPr>
          <p:nvPr>
            <p:ph type="body" sz="half" idx="1"/>
          </p:nvPr>
        </p:nvSpPr>
        <p:spPr>
          <a:xfrm>
            <a:off x="0" y="1628775"/>
            <a:ext cx="4498975" cy="52292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1800" smtClean="0">
                <a:solidFill>
                  <a:schemeClr val="tx1"/>
                </a:solidFill>
                <a:latin typeface="Arial" charset="0"/>
              </a:rPr>
              <a:t>Музей геологии, нефти и газа знакомит посетителей с новой эпохой в истории тюменской земли, ознаменовавшейся стремительным освоением ее природных богатств. В музее воссоздана хронология первых геологоразведочных работ, осуществлявшихся на территории Тюмени и ее окрестностей, а позднее — в районах Тюменского Севера. В музее работает постоянная экспозиция «Минеральные богатства Западной Сибири», представляющая коллекцию редких минералов и ряда других ценных ископаемых, обнаруженных на Тюменской земле. «Жемчужиной» этой экспозиции является карта Тюменской области, изготовленная из ценных камней.</a:t>
            </a:r>
          </a:p>
        </p:txBody>
      </p:sp>
      <p:pic>
        <p:nvPicPr>
          <p:cNvPr id="30724" name="Picture 7" descr="tmnmuzgneftigaz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3438" y="1700808"/>
            <a:ext cx="4000500" cy="493653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smtClean="0">
                <a:latin typeface="Arial" charset="0"/>
              </a:rPr>
              <a:t>Тюменский драматический театр</a:t>
            </a:r>
          </a:p>
        </p:txBody>
      </p:sp>
      <p:sp>
        <p:nvSpPr>
          <p:cNvPr id="31747" name="Rectangle 8"/>
          <p:cNvSpPr>
            <a:spLocks noGrp="1"/>
          </p:cNvSpPr>
          <p:nvPr>
            <p:ph type="body" sz="half" idx="1"/>
          </p:nvPr>
        </p:nvSpPr>
        <p:spPr>
          <a:xfrm>
            <a:off x="1" y="2133600"/>
            <a:ext cx="3923928" cy="4535488"/>
          </a:xfrm>
        </p:spPr>
        <p:txBody>
          <a:bodyPr/>
          <a:lstStyle/>
          <a:p>
            <a:r>
              <a:rPr lang="ru-RU" sz="2000" dirty="0" smtClean="0">
                <a:solidFill>
                  <a:schemeClr val="tx1"/>
                </a:solidFill>
                <a:latin typeface="Arial" charset="0"/>
              </a:rPr>
              <a:t>Тюменский драматический театр основан в 1858 году. Театр имеет богатую историю. С 1946 по 1948 гг. в театре работал Е. С. Матвеев, а с 1955 по 1958 — П. С. Вельяминов. В 2009 году коллектив театра переехал в новое, красивое здание в центре Тюмени.</a:t>
            </a:r>
          </a:p>
        </p:txBody>
      </p:sp>
      <p:pic>
        <p:nvPicPr>
          <p:cNvPr id="31748" name="Picture 10" descr="tmndramteatr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139953" y="1484784"/>
            <a:ext cx="4072186" cy="500809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latin typeface="Arial" charset="0"/>
              </a:rPr>
              <a:t>Тюменский театр кукол</a:t>
            </a:r>
          </a:p>
        </p:txBody>
      </p:sp>
      <p:sp>
        <p:nvSpPr>
          <p:cNvPr id="32771" name="Rectangle 5"/>
          <p:cNvSpPr>
            <a:spLocks noGrp="1"/>
          </p:cNvSpPr>
          <p:nvPr>
            <p:ph type="body" sz="half" idx="1"/>
          </p:nvPr>
        </p:nvSpPr>
        <p:spPr>
          <a:xfrm>
            <a:off x="1" y="1412776"/>
            <a:ext cx="4283968" cy="5445224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1800" dirty="0" smtClean="0">
                <a:solidFill>
                  <a:schemeClr val="tx1"/>
                </a:solidFill>
                <a:latin typeface="Arial" charset="0"/>
              </a:rPr>
              <a:t>Тюменский театр кукол ведет свою историю с 1945 года. Современное здание со зрительным залом на 400 мест было построено в 1972 году. С этого времени одной из традиций театра стал выпуск спектаклей для взрослых зрителей, хотя главное направление деятельности — детский репертуар. Большое место в афише театра занимает классическая драматургия, ставятся спектакли для взрослой публики. Ежегодно репертуар ТТК пополняется новыми постановками. Многие спектакли кукольного театра отмечены высокими наградами театральных фестивалей и конкурсов разных лет.</a:t>
            </a:r>
          </a:p>
        </p:txBody>
      </p:sp>
      <p:pic>
        <p:nvPicPr>
          <p:cNvPr id="32772" name="Picture 7" descr="tmnkukl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0" y="1556792"/>
            <a:ext cx="3744913" cy="475352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Лучшие косторезы в г. Тобольск, 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 descr="C:\Users\настя\Pictures\экскурсии\DSCN42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052736"/>
            <a:ext cx="6840759" cy="50734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Памятник героям - школьникам, не вернувшимся  с войны.</a:t>
            </a:r>
            <a:endParaRPr lang="ru-RU" dirty="0"/>
          </a:p>
        </p:txBody>
      </p:sp>
      <p:pic>
        <p:nvPicPr>
          <p:cNvPr id="7170" name="Picture 2" descr="C:\Users\настя\Pictures\Портфолио\12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5" y="1700808"/>
            <a:ext cx="5328593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Тюменские просторы в поэзии.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600200"/>
            <a:ext cx="7931224" cy="4525963"/>
          </a:xfrm>
        </p:spPr>
        <p:txBody>
          <a:bodyPr>
            <a:normAutofit fontScale="92500"/>
          </a:bodyPr>
          <a:lstStyle/>
          <a:p>
            <a:pPr algn="ctr" fontAlgn="base">
              <a:buNone/>
            </a:pPr>
            <a:r>
              <a:rPr lang="ru-RU" b="1" i="1" dirty="0" smtClean="0"/>
              <a:t>Мы живем на окраине города,</a:t>
            </a:r>
          </a:p>
          <a:p>
            <a:pPr algn="ctr" fontAlgn="base">
              <a:buNone/>
            </a:pPr>
            <a:r>
              <a:rPr lang="ru-RU" b="1" i="1" dirty="0" smtClean="0"/>
              <a:t>Где зеленый березовый рай,</a:t>
            </a:r>
          </a:p>
          <a:p>
            <a:pPr algn="ctr" fontAlgn="base">
              <a:buNone/>
            </a:pPr>
            <a:r>
              <a:rPr lang="ru-RU" b="1" i="1" dirty="0" smtClean="0"/>
              <a:t>Где рассветные тихие росы,</a:t>
            </a:r>
          </a:p>
          <a:p>
            <a:pPr algn="ctr" fontAlgn="base">
              <a:buNone/>
            </a:pPr>
            <a:r>
              <a:rPr lang="ru-RU" b="1" i="1" dirty="0" smtClean="0"/>
              <a:t>Где купайся, грибы собирай!</a:t>
            </a:r>
          </a:p>
          <a:p>
            <a:pPr algn="ctr" fontAlgn="base">
              <a:buNone/>
            </a:pPr>
            <a:r>
              <a:rPr lang="ru-RU" b="1" i="1" dirty="0" smtClean="0"/>
              <a:t>Я славлю тюменских просторов раздолье,</a:t>
            </a:r>
          </a:p>
          <a:p>
            <a:pPr algn="ctr" fontAlgn="base">
              <a:buNone/>
            </a:pPr>
            <a:r>
              <a:rPr lang="ru-RU" b="1" i="1" dirty="0" smtClean="0"/>
              <a:t>Леса и поля, изобилие рек.</a:t>
            </a:r>
          </a:p>
          <a:p>
            <a:pPr algn="ctr" fontAlgn="base">
              <a:buNone/>
            </a:pPr>
            <a:r>
              <a:rPr lang="ru-RU" b="1" i="1" dirty="0" smtClean="0"/>
              <a:t>И братство народов, и труд поколений,</a:t>
            </a:r>
          </a:p>
          <a:p>
            <a:pPr algn="ctr" fontAlgn="base">
              <a:buNone/>
            </a:pPr>
            <a:r>
              <a:rPr lang="ru-RU" b="1" i="1" dirty="0" smtClean="0"/>
              <a:t>Будь счастлив, родившийся здесь человек</a:t>
            </a:r>
            <a:r>
              <a:rPr lang="ru-RU" b="1" dirty="0" smtClean="0"/>
              <a:t>!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332656"/>
            <a:ext cx="7772400" cy="1470025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Arial" pitchFamily="34" charset="0"/>
                <a:cs typeface="Arial" pitchFamily="34" charset="0"/>
              </a:rPr>
              <a:t>Классный ча</a:t>
            </a:r>
            <a:r>
              <a:rPr lang="ru-RU" sz="4000" dirty="0" smtClean="0">
                <a:latin typeface="Arial" pitchFamily="34" charset="0"/>
                <a:cs typeface="Arial" pitchFamily="34" charset="0"/>
              </a:rPr>
              <a:t>с</a:t>
            </a:r>
            <a:r>
              <a:rPr lang="ru-RU" sz="4000" dirty="0" smtClean="0">
                <a:latin typeface="Arial" pitchFamily="34" charset="0"/>
                <a:cs typeface="Arial" pitchFamily="34" charset="0"/>
              </a:rPr>
              <a:t> на тему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:</a:t>
            </a:r>
            <a:br>
              <a:rPr lang="ru-RU" sz="3200" dirty="0" smtClean="0">
                <a:latin typeface="Arial" pitchFamily="34" charset="0"/>
                <a:cs typeface="Arial" pitchFamily="34" charset="0"/>
              </a:rPr>
            </a:br>
            <a:r>
              <a:rPr lang="ru-RU" sz="3200" dirty="0" smtClean="0">
                <a:latin typeface="Arial" pitchFamily="34" charset="0"/>
                <a:cs typeface="Arial" pitchFamily="34" charset="0"/>
              </a:rPr>
              <a:t>«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Мой 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край 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родной!»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700808"/>
            <a:ext cx="6400800" cy="393799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31640" y="5229200"/>
            <a:ext cx="6440760" cy="864096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/>
              <a:t>Подготовила учитель </a:t>
            </a:r>
            <a:r>
              <a:rPr lang="ru-RU" b="1" dirty="0" err="1" smtClean="0"/>
              <a:t>нач</a:t>
            </a:r>
            <a:r>
              <a:rPr lang="ru-RU" b="1" dirty="0" smtClean="0"/>
              <a:t>. кл. Жакупова Нурания Раисовна</a:t>
            </a:r>
            <a:endParaRPr lang="ru-RU" b="1" dirty="0"/>
          </a:p>
        </p:txBody>
      </p:sp>
      <p:pic>
        <p:nvPicPr>
          <p:cNvPr id="2050" name="Picture 2" descr="C:\Users\настя\Pictures\Портфолио\image_big_62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772816"/>
            <a:ext cx="6120680" cy="33123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3024094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2743200" y="4076700"/>
            <a:ext cx="6400800" cy="1752600"/>
          </a:xfrm>
        </p:spPr>
        <p:txBody>
          <a:bodyPr/>
          <a:lstStyle/>
          <a:p>
            <a:pPr marL="0" indent="0" algn="r" eaLnBrk="1" hangingPunct="1">
              <a:buFont typeface="Arial" charset="0"/>
              <a:buNone/>
            </a:pPr>
            <a:r>
              <a:rPr lang="ru-RU" dirty="0" smtClean="0">
                <a:solidFill>
                  <a:schemeClr val="tx1"/>
                </a:solidFill>
                <a:latin typeface="Arial" charset="0"/>
              </a:rPr>
              <a:t> </a:t>
            </a:r>
          </a:p>
          <a:p>
            <a:pPr marL="0" indent="0" algn="r" eaLnBrk="1" hangingPunct="1">
              <a:buFont typeface="Arial" charset="0"/>
              <a:buNone/>
            </a:pPr>
            <a:r>
              <a:rPr lang="ru-RU" dirty="0" smtClean="0">
                <a:solidFill>
                  <a:schemeClr val="tx1"/>
                </a:solidFill>
              </a:rPr>
              <a:t>Руководитель: учитель</a:t>
            </a:r>
            <a:r>
              <a:rPr lang="ru-RU" dirty="0" smtClean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ru-RU" sz="2000" dirty="0" smtClean="0">
                <a:solidFill>
                  <a:schemeClr val="tx1"/>
                </a:solidFill>
                <a:latin typeface="Arial" charset="0"/>
              </a:rPr>
              <a:t>Жакупова Нурания Раисовна</a:t>
            </a:r>
            <a:r>
              <a:rPr lang="en-US" dirty="0" smtClean="0">
                <a:solidFill>
                  <a:schemeClr val="tx1"/>
                </a:solidFill>
              </a:rPr>
              <a:t>.</a:t>
            </a:r>
            <a:endParaRPr lang="ru-RU" dirty="0" smtClean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2000250"/>
            <a:ext cx="7772400" cy="14700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kern="0" dirty="0" smtClean="0">
                <a:solidFill>
                  <a:schemeClr val="tx1"/>
                </a:solidFill>
              </a:rPr>
              <a:t>ЭЛЕКТРОННЫЙ УЧЕБНИК</a:t>
            </a:r>
            <a:br>
              <a:rPr lang="ru-RU" sz="3200" kern="0" dirty="0" smtClean="0">
                <a:solidFill>
                  <a:schemeClr val="tx1"/>
                </a:solidFill>
              </a:rPr>
            </a:br>
            <a:r>
              <a:rPr lang="ru-RU" sz="3200" kern="0" dirty="0" smtClean="0">
                <a:solidFill>
                  <a:schemeClr val="tx1"/>
                </a:solidFill>
              </a:rPr>
              <a:t>«</a:t>
            </a:r>
            <a:r>
              <a:rPr lang="ru-RU" sz="2700" kern="0" dirty="0" smtClean="0">
                <a:solidFill>
                  <a:schemeClr val="tx1"/>
                </a:solidFill>
              </a:rPr>
              <a:t>ГЕОГРАФИЯ ТЮМЕНСКОЙ ОБЛАСТИ»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348880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14 августа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b="1" i="1" dirty="0" smtClean="0"/>
              <a:t>1944 г. образована Тюменская область.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122" name="Picture 2" descr="C:\Users\настя\Pictures\Портфолио\0015-015-Gerb-i-flag-Tjumenskoj-oblast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132856"/>
            <a:ext cx="7992888" cy="406531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1763713" y="0"/>
            <a:ext cx="5761037" cy="76517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tx1"/>
                </a:solidFill>
              </a:rPr>
              <a:t>Герб Тюменской области</a:t>
            </a:r>
          </a:p>
        </p:txBody>
      </p:sp>
      <p:sp>
        <p:nvSpPr>
          <p:cNvPr id="10243" name="Текст 4"/>
          <p:cNvSpPr>
            <a:spLocks noGrp="1"/>
          </p:cNvSpPr>
          <p:nvPr>
            <p:ph type="body" sz="half" idx="2"/>
          </p:nvPr>
        </p:nvSpPr>
        <p:spPr>
          <a:xfrm>
            <a:off x="0" y="1000125"/>
            <a:ext cx="4643438" cy="55213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000" b="1" i="1" dirty="0" smtClean="0">
                <a:solidFill>
                  <a:schemeClr val="tx1"/>
                </a:solidFill>
              </a:rPr>
              <a:t>Герб Тюменской области был принят 15 апреля 1996 года. В центре серебряного геральдического герба находится абрис (контур) Тюменской области, расцвеченный белой, синей, зеленой полосами. В центре абриса круг, верхняя часть которого — золотое диск восходящего солнца с золотыми лучами, а нижняя расчерчена синими (широкими) и черными (узкими) вертикальными полосками. Над абрисом золотая корона, составленная из элементов традиционных орнаментов северных народов области. Внизу золотая лента с надписью черного цвета «Тюменская область». По сторонам — соболя, поддерживающие абрис области и корону.</a:t>
            </a:r>
          </a:p>
        </p:txBody>
      </p:sp>
      <p:pic>
        <p:nvPicPr>
          <p:cNvPr id="7171" name="Объект 3"/>
          <p:cNvPicPr>
            <a:picLocks noGrp="1" noChangeAspect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/>
            </a:extLst>
          </a:blip>
          <a:srcRect t="17634" b="17634"/>
          <a:stretch>
            <a:fillRect/>
          </a:stretch>
        </p:blipFill>
        <p:spPr>
          <a:xfrm>
            <a:off x="4716016" y="1052736"/>
            <a:ext cx="3998208" cy="5184576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1571625" y="0"/>
            <a:ext cx="6215063" cy="1096963"/>
          </a:xfrm>
        </p:spPr>
        <p:txBody>
          <a:bodyPr/>
          <a:lstStyle/>
          <a:p>
            <a:pPr eaLnBrk="1" hangingPunct="1"/>
            <a:r>
              <a:rPr lang="ru-RU" sz="3200" b="1" smtClean="0"/>
              <a:t>Флаг Тюменской области</a:t>
            </a:r>
          </a:p>
        </p:txBody>
      </p:sp>
      <p:sp>
        <p:nvSpPr>
          <p:cNvPr id="11267" name="Текст 3"/>
          <p:cNvSpPr>
            <a:spLocks noGrp="1"/>
          </p:cNvSpPr>
          <p:nvPr>
            <p:ph type="body" sz="half" idx="2"/>
          </p:nvPr>
        </p:nvSpPr>
        <p:spPr>
          <a:xfrm>
            <a:off x="323850" y="1125538"/>
            <a:ext cx="4572000" cy="5018087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400" b="1" dirty="0" smtClean="0">
                <a:solidFill>
                  <a:schemeClr val="tx1"/>
                </a:solidFill>
              </a:rPr>
              <a:t>Флаг Тюменской области был принят 15 апреля 1996 года. По середине синей полосы расположены три короны, стилизованно выполненные из элементов традиционных орнаментов северных народов области, первая корона слева в точности воспроизводит корону герба Тюменской области. В композиции флага объединены цвета символики России и Сибири. Белый цвет обозначает снега, синий – реки и озера, зеленый — леса.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dirty="0" smtClean="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819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/>
            </a:extLst>
          </a:blip>
          <a:srcRect l="9297" r="9297"/>
          <a:stretch>
            <a:fillRect/>
          </a:stretch>
        </p:blipFill>
        <p:spPr>
          <a:xfrm>
            <a:off x="4860032" y="1628800"/>
            <a:ext cx="3566160" cy="292608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Подзаголовок 6"/>
          <p:cNvSpPr>
            <a:spLocks noGrp="1"/>
          </p:cNvSpPr>
          <p:nvPr>
            <p:ph type="subTitle" idx="4294967295"/>
          </p:nvPr>
        </p:nvSpPr>
        <p:spPr>
          <a:xfrm>
            <a:off x="0" y="1196753"/>
            <a:ext cx="4932040" cy="5184575"/>
          </a:xfrm>
        </p:spPr>
        <p:txBody>
          <a:bodyPr>
            <a:normAutofit fontScale="92500" lnSpcReduction="10000"/>
          </a:bodyPr>
          <a:lstStyle/>
          <a:p>
            <a:pPr marL="0" indent="0" eaLnBrk="1" hangingPunct="1">
              <a:lnSpc>
                <a:spcPct val="80000"/>
              </a:lnSpc>
              <a:buFont typeface="Arial" charset="0"/>
              <a:buNone/>
            </a:pPr>
            <a:r>
              <a:rPr lang="ru-RU" sz="2000" b="1" dirty="0" smtClean="0">
                <a:solidFill>
                  <a:schemeClr val="tx1"/>
                </a:solidFill>
              </a:rPr>
              <a:t>В самом сердце России, где соединяются Европа и Азия, на территории более 1,4 млн. </a:t>
            </a:r>
            <a:r>
              <a:rPr lang="ru-RU" sz="1400" b="1" dirty="0" err="1" smtClean="0">
                <a:solidFill>
                  <a:schemeClr val="tx1"/>
                </a:solidFill>
                <a:latin typeface="Arial" charset="0"/>
              </a:rPr>
              <a:t>КВ.</a:t>
            </a:r>
            <a:r>
              <a:rPr lang="ru-RU" sz="2000" b="1" dirty="0" err="1" smtClean="0">
                <a:solidFill>
                  <a:schemeClr val="tx1"/>
                </a:solidFill>
              </a:rPr>
              <a:t>км</a:t>
            </a:r>
            <a:r>
              <a:rPr lang="ru-RU" sz="2000" b="1" dirty="0" smtClean="0">
                <a:solidFill>
                  <a:schemeClr val="tx1"/>
                </a:solidFill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  <a:latin typeface="Arial" charset="0"/>
              </a:rPr>
              <a:t>  </a:t>
            </a:r>
            <a:r>
              <a:rPr lang="ru-RU" sz="2000" b="1" dirty="0" err="1" smtClean="0">
                <a:solidFill>
                  <a:schemeClr val="tx1"/>
                </a:solidFill>
              </a:rPr>
              <a:t>Западно</a:t>
            </a:r>
            <a:r>
              <a:rPr lang="en-US" sz="2000" b="1" dirty="0" smtClean="0">
                <a:solidFill>
                  <a:schemeClr val="tx1"/>
                </a:solidFill>
              </a:rPr>
              <a:t>-</a:t>
            </a:r>
            <a:r>
              <a:rPr lang="ru-RU" sz="2000" b="1" dirty="0" smtClean="0">
                <a:solidFill>
                  <a:schemeClr val="tx1"/>
                </a:solidFill>
              </a:rPr>
              <a:t>сибирской низменности расположена  наша Тюменская область с входящими в нее Ямало-Ненецким и Ханты-Мансийским автономными округами (территория области сравнима с суммой площадей ФРГ, Франции, Италии и Великобритании). </a:t>
            </a:r>
          </a:p>
          <a:p>
            <a:r>
              <a:rPr lang="ru-RU" sz="2000" b="1" dirty="0" smtClean="0"/>
              <a:t>Тюменская область</a:t>
            </a:r>
            <a:r>
              <a:rPr lang="ru-RU" sz="2000" dirty="0" smtClean="0"/>
              <a:t>, расположенная в пределах </a:t>
            </a:r>
            <a:r>
              <a:rPr lang="ru-RU" sz="2000" dirty="0" err="1" smtClean="0"/>
              <a:t>Западно-Сибирской</a:t>
            </a:r>
            <a:r>
              <a:rPr lang="ru-RU" sz="2000" dirty="0" smtClean="0"/>
              <a:t> равнины, занимает 3-е место по площади среди субъектов Российской Федерации (свыше 1,4 млн. кв. км). На севере ее граница проходит по берегам Карского моря, на востоке область граничит с Красноярским краем и Томской областью, на юге - с Омской и Курганской областями, Республикой Казахстан, на западе - со Свердловской, Пермской, Архангельской областями и республикой Коми. </a:t>
            </a:r>
          </a:p>
        </p:txBody>
      </p:sp>
      <p:sp>
        <p:nvSpPr>
          <p:cNvPr id="9219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371600" y="0"/>
            <a:ext cx="7772400" cy="1470025"/>
          </a:xfrm>
        </p:spPr>
        <p:txBody>
          <a:bodyPr/>
          <a:lstStyle/>
          <a:p>
            <a:pPr eaLnBrk="1" hangingPunct="1"/>
            <a:r>
              <a:rPr lang="ru-RU" sz="4800" smtClean="0">
                <a:solidFill>
                  <a:schemeClr val="tx1"/>
                </a:solidFill>
              </a:rPr>
              <a:t>ТЮМЕНСКАЯ ОБЛАСТЬ</a:t>
            </a:r>
          </a:p>
        </p:txBody>
      </p:sp>
      <p:pic>
        <p:nvPicPr>
          <p:cNvPr id="9220" name="Объект 5"/>
          <p:cNvPicPr>
            <a:picLocks noGrp="1" noChangeAspect="1"/>
          </p:cNvPicPr>
          <p:nvPr>
            <p:ph sz="quarter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076057" y="1844824"/>
            <a:ext cx="4067944" cy="4725839"/>
          </a:xfrm>
        </p:spPr>
      </p:pic>
      <p:pic>
        <p:nvPicPr>
          <p:cNvPr id="5" name="Объект 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076056" y="1844824"/>
            <a:ext cx="4067944" cy="4725839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Наш губернатор  </a:t>
            </a:r>
            <a:endParaRPr lang="ru-RU" dirty="0"/>
          </a:p>
        </p:txBody>
      </p:sp>
      <p:pic>
        <p:nvPicPr>
          <p:cNvPr id="3074" name="Picture 2" descr="C:\Users\настя\Pictures\Портфолио\image_big_4235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500" y="1820069"/>
            <a:ext cx="5715000" cy="40862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7680651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Подзаголовок 6"/>
          <p:cNvSpPr>
            <a:spLocks noGrp="1"/>
          </p:cNvSpPr>
          <p:nvPr>
            <p:ph type="subTitle" idx="4294967295"/>
          </p:nvPr>
        </p:nvSpPr>
        <p:spPr>
          <a:xfrm>
            <a:off x="107950" y="1268413"/>
            <a:ext cx="9036050" cy="5589587"/>
          </a:xfrm>
        </p:spPr>
        <p:txBody>
          <a:bodyPr/>
          <a:lstStyle/>
          <a:p>
            <a:pPr marL="0" indent="0" algn="ctr" eaLnBrk="1" hangingPunct="1">
              <a:lnSpc>
                <a:spcPct val="60000"/>
              </a:lnSpc>
            </a:pPr>
            <a:r>
              <a:rPr lang="en-US" sz="2000" b="1" i="1" dirty="0" smtClean="0">
                <a:solidFill>
                  <a:schemeClr val="tx1"/>
                </a:solidFill>
              </a:rPr>
              <a:t>XVI-</a:t>
            </a:r>
            <a:r>
              <a:rPr lang="ru-RU" sz="2000" b="1" i="1" dirty="0" smtClean="0">
                <a:solidFill>
                  <a:schemeClr val="tx1"/>
                </a:solidFill>
              </a:rPr>
              <a:t>Западная Сибирь начала осваиваться человеком 15-20 тысяч лет назад в конце древнекаменного века. </a:t>
            </a:r>
            <a:endParaRPr lang="ru-RU" sz="2000" b="1" i="1" dirty="0" smtClean="0">
              <a:solidFill>
                <a:schemeClr val="tx1"/>
              </a:solidFill>
              <a:latin typeface="Arial" charset="0"/>
            </a:endParaRPr>
          </a:p>
          <a:p>
            <a:pPr marL="0" indent="0" eaLnBrk="1" hangingPunct="1">
              <a:lnSpc>
                <a:spcPct val="60000"/>
              </a:lnSpc>
            </a:pPr>
            <a:r>
              <a:rPr lang="ru-RU" sz="2000" b="1" i="1" dirty="0" smtClean="0">
                <a:solidFill>
                  <a:schemeClr val="tx1"/>
                </a:solidFill>
              </a:rPr>
              <a:t> Западную Сибирь заселяли племена ханты и манси (вогулы), ненцы (самоеды), селькупы (остяки-самоеды). В конце первого тысячелетия н.э. на юге Тюменской области появляются тюркские племена которые позднее сформировались в этническую общность - сибирские татары.</a:t>
            </a:r>
          </a:p>
          <a:p>
            <a:pPr marL="0" indent="0" eaLnBrk="1" hangingPunct="1">
              <a:lnSpc>
                <a:spcPct val="60000"/>
              </a:lnSpc>
            </a:pPr>
            <a:r>
              <a:rPr lang="ru-RU" sz="2000" b="1" i="1" dirty="0" smtClean="0">
                <a:solidFill>
                  <a:schemeClr val="tx1"/>
                </a:solidFill>
              </a:rPr>
              <a:t>В XIV-XV в. появляется Сибирское ханство.  </a:t>
            </a:r>
            <a:endParaRPr lang="en-US" sz="2000" b="1" i="1" dirty="0" smtClean="0">
              <a:solidFill>
                <a:schemeClr val="tx1"/>
              </a:solidFill>
            </a:endParaRPr>
          </a:p>
          <a:p>
            <a:pPr marL="0" indent="0" eaLnBrk="1" hangingPunct="1">
              <a:lnSpc>
                <a:spcPct val="60000"/>
              </a:lnSpc>
            </a:pPr>
            <a:r>
              <a:rPr lang="en-US" sz="2000" b="1" i="1" dirty="0" smtClean="0">
                <a:solidFill>
                  <a:schemeClr val="tx1"/>
                </a:solidFill>
              </a:rPr>
              <a:t>XVIII-XX </a:t>
            </a:r>
            <a:r>
              <a:rPr lang="ru-RU" sz="2000" b="1" i="1" dirty="0" smtClean="0">
                <a:solidFill>
                  <a:schemeClr val="tx1"/>
                </a:solidFill>
              </a:rPr>
              <a:t>В 18 - 19 вв. Тобольск являлся административным, культурным и духовным центром Сибири.</a:t>
            </a:r>
            <a:endParaRPr lang="ru-RU" sz="2000" b="1" i="1" dirty="0" smtClean="0">
              <a:solidFill>
                <a:schemeClr val="tx1"/>
              </a:solidFill>
              <a:latin typeface="Arial" charset="0"/>
            </a:endParaRPr>
          </a:p>
          <a:p>
            <a:pPr marL="0" indent="0" eaLnBrk="1" hangingPunct="1">
              <a:lnSpc>
                <a:spcPct val="60000"/>
              </a:lnSpc>
            </a:pPr>
            <a:r>
              <a:rPr lang="ru-RU" sz="2000" b="1" i="1" dirty="0" smtClean="0">
                <a:solidFill>
                  <a:schemeClr val="tx1"/>
                </a:solidFill>
              </a:rPr>
              <a:t>Торгово-промышленным центром являлась Тюмень. Находясь на пересечении торговых путей между Западом и Востоком, Тюмень превратилась в "ворота Сибири". Через Тюмень проходил путь переселенцев из Европейской части Росси после отмены крепостного права и в годы Столыпиной аграрной реформы. </a:t>
            </a:r>
            <a:endParaRPr lang="ru-RU" sz="2000" b="1" i="1" dirty="0" smtClean="0">
              <a:solidFill>
                <a:schemeClr val="tx1"/>
              </a:solidFill>
              <a:latin typeface="Arial" charset="0"/>
            </a:endParaRPr>
          </a:p>
          <a:p>
            <a:pPr marL="0" indent="0" eaLnBrk="1" hangingPunct="1">
              <a:lnSpc>
                <a:spcPct val="60000"/>
              </a:lnSpc>
            </a:pPr>
            <a:endParaRPr lang="ru-RU" sz="2000" b="1" i="1" dirty="0" smtClean="0">
              <a:solidFill>
                <a:schemeClr val="tx1"/>
              </a:solidFill>
              <a:latin typeface="Arial" charset="0"/>
            </a:endParaRPr>
          </a:p>
          <a:p>
            <a:pPr marL="0" indent="0" eaLnBrk="1" hangingPunct="1">
              <a:lnSpc>
                <a:spcPct val="60000"/>
              </a:lnSpc>
            </a:pPr>
            <a:r>
              <a:rPr lang="ru-RU" sz="2000" b="1" i="1" dirty="0" smtClean="0">
                <a:solidFill>
                  <a:schemeClr val="tx1"/>
                </a:solidFill>
              </a:rPr>
              <a:t> Уроженцами губернии были выдающиеся люди в истории России - Д.И.Менделеев (г. Тобольск) - величайший ученый-химик, автор периодической системы , П.П. Ершов (г. Тобольск) - поэт, сказочник, автор "Конька - горбунка", Г.Е. Распутин (с. Покровское) - фаворит последнего российского императора.</a:t>
            </a:r>
          </a:p>
        </p:txBody>
      </p:sp>
      <p:sp>
        <p:nvSpPr>
          <p:cNvPr id="12291" name="Заголовок 4"/>
          <p:cNvSpPr>
            <a:spLocks noGrp="1"/>
          </p:cNvSpPr>
          <p:nvPr>
            <p:ph type="ctrTitle" idx="4294967295"/>
          </p:nvPr>
        </p:nvSpPr>
        <p:spPr>
          <a:xfrm>
            <a:off x="0" y="692150"/>
            <a:ext cx="7772400" cy="576263"/>
          </a:xfrm>
        </p:spPr>
        <p:txBody>
          <a:bodyPr/>
          <a:lstStyle/>
          <a:p>
            <a:pPr eaLnBrk="1" hangingPunct="1"/>
            <a:r>
              <a:rPr lang="ru-RU" sz="2800" b="1" smtClean="0">
                <a:solidFill>
                  <a:schemeClr val="tx1"/>
                </a:solidFill>
                <a:latin typeface="Arial" charset="0"/>
              </a:rPr>
              <a:t>От древности до наших дней….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Природные богатства нашего края!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7" name="Picture 3" descr="C:\Users\настя\Pictures\Портфолио\146-90-9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62338" y="1600200"/>
            <a:ext cx="6619324" cy="45259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84957740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1139</Words>
  <Application>Microsoft Office PowerPoint</Application>
  <PresentationFormat>Экран (4:3)</PresentationFormat>
  <Paragraphs>48</Paragraphs>
  <Slides>20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Классный час на тему: «Мой край родной!»</vt:lpstr>
      <vt:lpstr>14 августа 1944 г. образована Тюменская область. </vt:lpstr>
      <vt:lpstr>Герб Тюменской области</vt:lpstr>
      <vt:lpstr>Флаг Тюменской области</vt:lpstr>
      <vt:lpstr>ТЮМЕНСКАЯ ОБЛАСТЬ</vt:lpstr>
      <vt:lpstr> Наш губернатор  </vt:lpstr>
      <vt:lpstr>От древности до наших дней….</vt:lpstr>
      <vt:lpstr>Природные богатства нашего края! </vt:lpstr>
      <vt:lpstr>Слайд 10</vt:lpstr>
      <vt:lpstr>ДОСТОПРИМЕЧАТЕЛЬНОСТИ  Тюменской области Знаменский кафедральный собор</vt:lpstr>
      <vt:lpstr>Мост Влюбленных</vt:lpstr>
      <vt:lpstr>Свято-Троицкий монастырь</vt:lpstr>
      <vt:lpstr>Музей геологии нефти и газа</vt:lpstr>
      <vt:lpstr>Тюменский драматический театр</vt:lpstr>
      <vt:lpstr>Тюменский театр кукол</vt:lpstr>
      <vt:lpstr>Лучшие косторезы в г. Тобольск,  </vt:lpstr>
      <vt:lpstr>Памятник героям - школьникам, не вернувшимся  с войны.</vt:lpstr>
      <vt:lpstr> Тюменские просторы в поэзии.</vt:lpstr>
      <vt:lpstr>ЭЛЕКТРОННЫЙ УЧЕБНИК «ГЕОГРАФИЯ ТЮМЕНСКОЙ ОБЛАСТИ»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Мы изучаем буквы!</dc:title>
  <dc:creator>ученик4</dc:creator>
  <cp:lastModifiedBy>Нурания</cp:lastModifiedBy>
  <cp:revision>23</cp:revision>
  <dcterms:created xsi:type="dcterms:W3CDTF">2013-04-12T03:31:04Z</dcterms:created>
  <dcterms:modified xsi:type="dcterms:W3CDTF">2014-11-27T13:02:23Z</dcterms:modified>
</cp:coreProperties>
</file>