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76" r:id="rId9"/>
    <p:sldId id="264" r:id="rId10"/>
    <p:sldId id="265" r:id="rId11"/>
    <p:sldId id="266" r:id="rId12"/>
    <p:sldId id="267" r:id="rId13"/>
    <p:sldId id="268" r:id="rId14"/>
    <p:sldId id="273" r:id="rId15"/>
    <p:sldId id="271" r:id="rId16"/>
    <p:sldId id="274" r:id="rId17"/>
    <p:sldId id="275" r:id="rId18"/>
    <p:sldId id="277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FF00"/>
    <a:srgbClr val="66FF66"/>
    <a:srgbClr val="CC0066"/>
    <a:srgbClr val="3399FF"/>
    <a:srgbClr val="0066FF"/>
    <a:srgbClr val="CC3300"/>
    <a:srgbClr val="CC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355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5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6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6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57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7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8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59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59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359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9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359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59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59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59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B68600-AFB1-4858-8CF1-811EA12D80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40760-73FC-45CD-A52F-D84C6CEDF0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0FF39-3977-4DDA-8ABB-C659B98BEB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43C6A-C5C5-402B-A3AB-75905FDB35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6C44-5EB3-4F73-A4BF-F7E63838CC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81511-6361-4A20-A621-EB393417FF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AA933-0F26-4F04-B62C-3B217D0793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2A35-9CCF-45F4-8329-349E293F6D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3ADAF-2C79-468B-A8E0-AA23144F06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400ED-E498-4C1C-A2AC-A8C9142D7A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CA7A1-47DB-4EDE-9DA8-1D1110B188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253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3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3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4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5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6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256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256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6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257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25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7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7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257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238380C-D5A1-4B96-A0D0-2DB0EC609B1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762000" y="1828800"/>
            <a:ext cx="7239000" cy="1600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>
                        <a:alpha val="80650"/>
                      </a:srgbClr>
                    </a:gs>
                    <a:gs pos="70000">
                      <a:srgbClr val="FF0300">
                        <a:alpha val="69901"/>
                      </a:srgbClr>
                    </a:gs>
                    <a:gs pos="100000">
                      <a:srgbClr val="4D0808">
                        <a:alpha val="57001"/>
                      </a:srgbClr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КВН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200"/>
                  </a:gs>
                  <a:gs pos="45000">
                    <a:srgbClr val="FF7A00">
                      <a:alpha val="80650"/>
                    </a:srgbClr>
                  </a:gs>
                  <a:gs pos="70000">
                    <a:srgbClr val="FF0300">
                      <a:alpha val="69901"/>
                    </a:srgbClr>
                  </a:gs>
                  <a:gs pos="100000">
                    <a:srgbClr val="4D0808">
                      <a:alpha val="57001"/>
                    </a:srgbClr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5125" name="Picture 5" descr="0d7bfbb42edcbbc148491e5164e3ef67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429000"/>
            <a:ext cx="419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257800" y="3718679"/>
            <a:ext cx="63679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</a:t>
            </a:r>
            <a:endParaRPr lang="ru-RU" dirty="0" smtClean="0"/>
          </a:p>
          <a:p>
            <a:r>
              <a:rPr lang="ru-RU" dirty="0" smtClean="0"/>
              <a:t>Козлова Оксана Александровна</a:t>
            </a:r>
          </a:p>
          <a:p>
            <a:r>
              <a:rPr lang="ru-RU" dirty="0" smtClean="0"/>
              <a:t>учитель математики </a:t>
            </a:r>
          </a:p>
          <a:p>
            <a:r>
              <a:rPr lang="ru-RU" dirty="0" smtClean="0"/>
              <a:t>МОУ СОШ с. </a:t>
            </a:r>
            <a:r>
              <a:rPr lang="ru-RU" dirty="0" err="1" smtClean="0"/>
              <a:t>Апалиха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Хвалынского</a:t>
            </a:r>
            <a:r>
              <a:rPr lang="ru-RU" dirty="0" smtClean="0"/>
              <a:t> района</a:t>
            </a:r>
          </a:p>
          <a:p>
            <a:r>
              <a:rPr lang="ru-RU" dirty="0" smtClean="0"/>
              <a:t> Саратовской области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8" name="AutoShape 16"/>
          <p:cNvSpPr>
            <a:spLocks noChangeArrowheads="1"/>
          </p:cNvSpPr>
          <p:nvPr/>
        </p:nvSpPr>
        <p:spPr bwMode="auto">
          <a:xfrm>
            <a:off x="3810000" y="2514600"/>
            <a:ext cx="1057275" cy="914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ru-RU" sz="4000">
                <a:solidFill>
                  <a:srgbClr val="FFFF00"/>
                </a:solidFill>
              </a:rPr>
              <a:t>Разгадай ребус.</a:t>
            </a:r>
            <a:br>
              <a:rPr lang="ru-RU" sz="4000">
                <a:solidFill>
                  <a:srgbClr val="FFFF00"/>
                </a:solidFill>
              </a:rPr>
            </a:br>
            <a:endParaRPr lang="ru-RU" sz="4000">
              <a:solidFill>
                <a:srgbClr val="FFFF00"/>
              </a:solidFill>
            </a:endParaRPr>
          </a:p>
        </p:txBody>
      </p:sp>
      <p:pic>
        <p:nvPicPr>
          <p:cNvPr id="44039" name="Picture 7" descr="slide0093_image19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8600"/>
            <a:ext cx="1684338" cy="2160588"/>
          </a:xfrm>
          <a:prstGeom prst="rect">
            <a:avLst/>
          </a:prstGeom>
          <a:noFill/>
        </p:spPr>
      </p:pic>
      <p:sp>
        <p:nvSpPr>
          <p:cNvPr id="44045" name="AutoShape 13"/>
          <p:cNvSpPr>
            <a:spLocks noChangeArrowheads="1"/>
          </p:cNvSpPr>
          <p:nvPr/>
        </p:nvSpPr>
        <p:spPr bwMode="auto">
          <a:xfrm>
            <a:off x="3581400" y="16764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6" name="AutoShape 14"/>
          <p:cNvSpPr>
            <a:spLocks noChangeArrowheads="1"/>
          </p:cNvSpPr>
          <p:nvPr/>
        </p:nvSpPr>
        <p:spPr bwMode="auto">
          <a:xfrm>
            <a:off x="3124200" y="3429000"/>
            <a:ext cx="1981200" cy="1676400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7" name="AutoShape 15"/>
          <p:cNvSpPr>
            <a:spLocks noChangeArrowheads="1"/>
          </p:cNvSpPr>
          <p:nvPr/>
        </p:nvSpPr>
        <p:spPr bwMode="auto">
          <a:xfrm>
            <a:off x="3581400" y="1981200"/>
            <a:ext cx="914400" cy="9144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49" name="Line 17"/>
          <p:cNvSpPr>
            <a:spLocks noChangeShapeType="1"/>
          </p:cNvSpPr>
          <p:nvPr/>
        </p:nvSpPr>
        <p:spPr bwMode="auto">
          <a:xfrm flipV="1">
            <a:off x="4343400" y="9144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 flipH="1" flipV="1">
            <a:off x="3733800" y="990600"/>
            <a:ext cx="30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51" name="AutoShape 19"/>
          <p:cNvSpPr>
            <a:spLocks noChangeArrowheads="1"/>
          </p:cNvSpPr>
          <p:nvPr/>
        </p:nvSpPr>
        <p:spPr bwMode="auto">
          <a:xfrm>
            <a:off x="3581400" y="4191000"/>
            <a:ext cx="609600" cy="609600"/>
          </a:xfrm>
          <a:prstGeom prst="flowChartInternalStorag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2" name="AutoShape 20"/>
          <p:cNvSpPr>
            <a:spLocks noChangeArrowheads="1"/>
          </p:cNvSpPr>
          <p:nvPr/>
        </p:nvSpPr>
        <p:spPr bwMode="auto">
          <a:xfrm rot="5400000">
            <a:off x="4233863" y="3962400"/>
            <a:ext cx="914400" cy="9144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3" name="AutoShape 21"/>
          <p:cNvSpPr>
            <a:spLocks noChangeArrowheads="1"/>
          </p:cNvSpPr>
          <p:nvPr/>
        </p:nvSpPr>
        <p:spPr bwMode="auto">
          <a:xfrm rot="16200000">
            <a:off x="2667000" y="3886200"/>
            <a:ext cx="914400" cy="914400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4" name="AutoShape 22"/>
          <p:cNvSpPr>
            <a:spLocks noChangeArrowheads="1"/>
          </p:cNvSpPr>
          <p:nvPr/>
        </p:nvSpPr>
        <p:spPr bwMode="auto">
          <a:xfrm rot="5254548">
            <a:off x="3886200" y="5334000"/>
            <a:ext cx="914400" cy="457200"/>
          </a:xfrm>
          <a:prstGeom prst="flowChartManualIn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AutoShape 23"/>
          <p:cNvSpPr>
            <a:spLocks noChangeArrowheads="1"/>
          </p:cNvSpPr>
          <p:nvPr/>
        </p:nvSpPr>
        <p:spPr bwMode="auto">
          <a:xfrm rot="16200000">
            <a:off x="3124200" y="5334000"/>
            <a:ext cx="914400" cy="457200"/>
          </a:xfrm>
          <a:prstGeom prst="flowChartManualInpu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6" name="AutoShape 24"/>
          <p:cNvSpPr>
            <a:spLocks noChangeArrowheads="1"/>
          </p:cNvSpPr>
          <p:nvPr/>
        </p:nvSpPr>
        <p:spPr bwMode="auto">
          <a:xfrm>
            <a:off x="3200400" y="3962400"/>
            <a:ext cx="152400" cy="152400"/>
          </a:xfrm>
          <a:prstGeom prst="flowChartConnector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7" name="AutoShape 25"/>
          <p:cNvSpPr>
            <a:spLocks noChangeArrowheads="1"/>
          </p:cNvSpPr>
          <p:nvPr/>
        </p:nvSpPr>
        <p:spPr bwMode="auto">
          <a:xfrm>
            <a:off x="3276600" y="4876800"/>
            <a:ext cx="152400" cy="152400"/>
          </a:xfrm>
          <a:prstGeom prst="flowChartConnector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8" name="AutoShape 26"/>
          <p:cNvSpPr>
            <a:spLocks noChangeArrowheads="1"/>
          </p:cNvSpPr>
          <p:nvPr/>
        </p:nvSpPr>
        <p:spPr bwMode="auto">
          <a:xfrm>
            <a:off x="4419600" y="4876800"/>
            <a:ext cx="152400" cy="152400"/>
          </a:xfrm>
          <a:prstGeom prst="flowChartConnector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59" name="AutoShape 27"/>
          <p:cNvSpPr>
            <a:spLocks noChangeArrowheads="1"/>
          </p:cNvSpPr>
          <p:nvPr/>
        </p:nvSpPr>
        <p:spPr bwMode="auto">
          <a:xfrm>
            <a:off x="3962400" y="3962400"/>
            <a:ext cx="152400" cy="152400"/>
          </a:xfrm>
          <a:prstGeom prst="flowChartConnector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60" name="AutoShape 28"/>
          <p:cNvSpPr>
            <a:spLocks noChangeArrowheads="1"/>
          </p:cNvSpPr>
          <p:nvPr/>
        </p:nvSpPr>
        <p:spPr bwMode="auto">
          <a:xfrm>
            <a:off x="4191000" y="3962400"/>
            <a:ext cx="152400" cy="152400"/>
          </a:xfrm>
          <a:prstGeom prst="flowChartConnector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61" name="AutoShape 29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flowChartConnector">
            <a:avLst/>
          </a:prstGeom>
          <a:solidFill>
            <a:srgbClr val="0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593725" y="16002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2</a:t>
            </a: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1143000" y="838200"/>
            <a:ext cx="6921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7200"/>
              <a:t>,,</a:t>
            </a:r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5791200" y="893763"/>
            <a:ext cx="6921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/>
              <a:t>,,</a:t>
            </a: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6629400" y="1431925"/>
            <a:ext cx="7127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8000"/>
              <a:t>ь</a:t>
            </a:r>
          </a:p>
        </p:txBody>
      </p:sp>
      <p:sp>
        <p:nvSpPr>
          <p:cNvPr id="44068" name="Text Box 36"/>
          <p:cNvSpPr txBox="1">
            <a:spLocks noChangeArrowheads="1"/>
          </p:cNvSpPr>
          <p:nvPr/>
        </p:nvSpPr>
        <p:spPr bwMode="auto">
          <a:xfrm>
            <a:off x="6419850" y="5195888"/>
            <a:ext cx="18859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800"/>
              <a:t>дробь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4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64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4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4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4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4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14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64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4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64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14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64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14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64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14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64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14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64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14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64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8" dur="80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9" dur="80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80"/>
                                        <p:tgtEl>
                                          <p:spTgt spid="440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 animBg="1"/>
      <p:bldP spid="44037" grpId="0"/>
      <p:bldP spid="44045" grpId="0" animBg="1"/>
      <p:bldP spid="44046" grpId="0" animBg="1"/>
      <p:bldP spid="44047" grpId="0" animBg="1"/>
      <p:bldP spid="44049" grpId="0" animBg="1"/>
      <p:bldP spid="44050" grpId="0" animBg="1"/>
      <p:bldP spid="44051" grpId="0" animBg="1"/>
      <p:bldP spid="44052" grpId="0" animBg="1"/>
      <p:bldP spid="44053" grpId="0" animBg="1"/>
      <p:bldP spid="44054" grpId="0" animBg="1"/>
      <p:bldP spid="44055" grpId="0" animBg="1"/>
      <p:bldP spid="44056" grpId="0" animBg="1"/>
      <p:bldP spid="44057" grpId="0" animBg="1"/>
      <p:bldP spid="44058" grpId="0" animBg="1"/>
      <p:bldP spid="44059" grpId="0" animBg="1"/>
      <p:bldP spid="44060" grpId="0" animBg="1"/>
      <p:bldP spid="44061" grpId="0" animBg="1"/>
      <p:bldP spid="44063" grpId="0"/>
      <p:bldP spid="44064" grpId="0"/>
      <p:bldP spid="44065" grpId="0"/>
      <p:bldP spid="44066" grpId="0"/>
      <p:bldP spid="440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ru-RU" sz="4000">
                <a:solidFill>
                  <a:srgbClr val="FFFF00"/>
                </a:solidFill>
              </a:rPr>
              <a:t>Придумай рисунок</a:t>
            </a:r>
            <a:br>
              <a:rPr lang="ru-RU" sz="4000">
                <a:solidFill>
                  <a:srgbClr val="FFFF00"/>
                </a:solidFill>
              </a:rPr>
            </a:br>
            <a:endParaRPr lang="ru-RU" sz="4000">
              <a:solidFill>
                <a:srgbClr val="FFFF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/>
              <a:t>Нарисуйте  карандашом фигуру человечка. </a:t>
            </a:r>
          </a:p>
          <a:p>
            <a:r>
              <a:rPr lang="ru-RU"/>
              <a:t>Первая  команда использует только полуокружности и прямоугольники</a:t>
            </a:r>
          </a:p>
          <a:p>
            <a:r>
              <a:rPr lang="ru-RU"/>
              <a:t>Вторая – только из окружностей и треугольников.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/>
      <p:bldP spid="450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FF00"/>
                </a:solidFill>
              </a:rPr>
              <a:t>Запишите</a:t>
            </a:r>
            <a:r>
              <a:rPr lang="ru-RU"/>
              <a:t> </a:t>
            </a:r>
            <a:r>
              <a:rPr lang="ru-RU">
                <a:solidFill>
                  <a:srgbClr val="FFFF00"/>
                </a:solidFill>
              </a:rPr>
              <a:t>пословицу.</a:t>
            </a:r>
            <a:r>
              <a:rPr lang="ru-RU"/>
              <a:t> </a:t>
            </a:r>
          </a:p>
        </p:txBody>
      </p:sp>
      <p:sp>
        <p:nvSpPr>
          <p:cNvPr id="4608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Пшьопешис – йюдле шесаммьшин</a:t>
            </a:r>
          </a:p>
          <a:p>
            <a:r>
              <a:rPr lang="ru-RU"/>
              <a:t>Дебут недь – тудеб ищап</a:t>
            </a:r>
          </a:p>
        </p:txBody>
      </p:sp>
      <p:pic>
        <p:nvPicPr>
          <p:cNvPr id="46086" name="Picture 6" descr="slide0093_image19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124200"/>
            <a:ext cx="3429000" cy="322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2"/>
            <a:ext cx="8229600" cy="5284787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FF00"/>
                </a:solidFill>
              </a:rPr>
              <a:t>             АНАГРАММЫ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1) ДВАКАТР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2)СУНОК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3)КОЗОРЕТ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4)ПЕТРИМЕР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5)КОТОСАТ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330" name="Group 34"/>
          <p:cNvGrpSpPr>
            <a:grpSpLocks noChangeAspect="1"/>
          </p:cNvGrpSpPr>
          <p:nvPr/>
        </p:nvGrpSpPr>
        <p:grpSpPr bwMode="auto">
          <a:xfrm>
            <a:off x="3622675" y="1066800"/>
            <a:ext cx="5140325" cy="3657600"/>
            <a:chOff x="2282" y="672"/>
            <a:chExt cx="3190" cy="2304"/>
          </a:xfrm>
        </p:grpSpPr>
        <p:sp>
          <p:nvSpPr>
            <p:cNvPr id="55301" name="Rectangle 5"/>
            <p:cNvSpPr>
              <a:spLocks noChangeAspect="1" noChangeArrowheads="1"/>
            </p:cNvSpPr>
            <p:nvPr/>
          </p:nvSpPr>
          <p:spPr bwMode="auto">
            <a:xfrm>
              <a:off x="2304" y="720"/>
              <a:ext cx="3168" cy="225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5303" name="Line 7"/>
            <p:cNvSpPr>
              <a:spLocks noChangeAspect="1" noChangeShapeType="1"/>
            </p:cNvSpPr>
            <p:nvPr/>
          </p:nvSpPr>
          <p:spPr bwMode="auto">
            <a:xfrm>
              <a:off x="2304" y="1056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04" name="Line 8"/>
            <p:cNvSpPr>
              <a:spLocks noChangeAspect="1" noChangeShapeType="1"/>
            </p:cNvSpPr>
            <p:nvPr/>
          </p:nvSpPr>
          <p:spPr bwMode="auto">
            <a:xfrm>
              <a:off x="2304" y="1344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05" name="Line 9"/>
            <p:cNvSpPr>
              <a:spLocks noChangeAspect="1" noChangeShapeType="1"/>
            </p:cNvSpPr>
            <p:nvPr/>
          </p:nvSpPr>
          <p:spPr bwMode="auto">
            <a:xfrm>
              <a:off x="2304" y="1680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06" name="Line 10"/>
            <p:cNvSpPr>
              <a:spLocks noChangeAspect="1" noChangeShapeType="1"/>
            </p:cNvSpPr>
            <p:nvPr/>
          </p:nvSpPr>
          <p:spPr bwMode="auto">
            <a:xfrm>
              <a:off x="2304" y="1968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07" name="Line 11"/>
            <p:cNvSpPr>
              <a:spLocks noChangeAspect="1" noChangeShapeType="1"/>
            </p:cNvSpPr>
            <p:nvPr/>
          </p:nvSpPr>
          <p:spPr bwMode="auto">
            <a:xfrm>
              <a:off x="2304" y="2304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08" name="Line 12"/>
            <p:cNvSpPr>
              <a:spLocks noChangeAspect="1" noChangeShapeType="1"/>
            </p:cNvSpPr>
            <p:nvPr/>
          </p:nvSpPr>
          <p:spPr bwMode="auto">
            <a:xfrm>
              <a:off x="2304" y="2640"/>
              <a:ext cx="31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0" name="Line 14"/>
            <p:cNvSpPr>
              <a:spLocks noChangeAspect="1" noChangeShapeType="1"/>
            </p:cNvSpPr>
            <p:nvPr/>
          </p:nvSpPr>
          <p:spPr bwMode="auto">
            <a:xfrm>
              <a:off x="2592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1" name="Line 15"/>
            <p:cNvSpPr>
              <a:spLocks noChangeAspect="1" noChangeShapeType="1"/>
            </p:cNvSpPr>
            <p:nvPr/>
          </p:nvSpPr>
          <p:spPr bwMode="auto">
            <a:xfrm>
              <a:off x="288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2" name="Line 16"/>
            <p:cNvSpPr>
              <a:spLocks noChangeAspect="1" noChangeShapeType="1"/>
            </p:cNvSpPr>
            <p:nvPr/>
          </p:nvSpPr>
          <p:spPr bwMode="auto">
            <a:xfrm>
              <a:off x="288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3" name="Line 17"/>
            <p:cNvSpPr>
              <a:spLocks noChangeAspect="1" noChangeShapeType="1"/>
            </p:cNvSpPr>
            <p:nvPr/>
          </p:nvSpPr>
          <p:spPr bwMode="auto">
            <a:xfrm>
              <a:off x="312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4" name="Line 18"/>
            <p:cNvSpPr>
              <a:spLocks noChangeAspect="1" noChangeShapeType="1"/>
            </p:cNvSpPr>
            <p:nvPr/>
          </p:nvSpPr>
          <p:spPr bwMode="auto">
            <a:xfrm>
              <a:off x="3408" y="699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5" name="Line 19"/>
            <p:cNvSpPr>
              <a:spLocks noChangeAspect="1" noChangeShapeType="1"/>
            </p:cNvSpPr>
            <p:nvPr/>
          </p:nvSpPr>
          <p:spPr bwMode="auto">
            <a:xfrm>
              <a:off x="3648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6" name="Line 20"/>
            <p:cNvSpPr>
              <a:spLocks noChangeAspect="1" noChangeShapeType="1"/>
            </p:cNvSpPr>
            <p:nvPr/>
          </p:nvSpPr>
          <p:spPr bwMode="auto">
            <a:xfrm>
              <a:off x="3984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7" name="Line 21"/>
            <p:cNvSpPr>
              <a:spLocks noChangeAspect="1" noChangeShapeType="1"/>
            </p:cNvSpPr>
            <p:nvPr/>
          </p:nvSpPr>
          <p:spPr bwMode="auto">
            <a:xfrm>
              <a:off x="4272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8" name="Line 22"/>
            <p:cNvSpPr>
              <a:spLocks noChangeAspect="1" noChangeShapeType="1"/>
            </p:cNvSpPr>
            <p:nvPr/>
          </p:nvSpPr>
          <p:spPr bwMode="auto">
            <a:xfrm>
              <a:off x="456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19" name="Line 23"/>
            <p:cNvSpPr>
              <a:spLocks noChangeAspect="1" noChangeShapeType="1"/>
            </p:cNvSpPr>
            <p:nvPr/>
          </p:nvSpPr>
          <p:spPr bwMode="auto">
            <a:xfrm>
              <a:off x="480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20" name="Line 24"/>
            <p:cNvSpPr>
              <a:spLocks noChangeAspect="1" noChangeShapeType="1"/>
            </p:cNvSpPr>
            <p:nvPr/>
          </p:nvSpPr>
          <p:spPr bwMode="auto">
            <a:xfrm>
              <a:off x="504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21" name="Line 25"/>
            <p:cNvSpPr>
              <a:spLocks noChangeAspect="1" noChangeShapeType="1"/>
            </p:cNvSpPr>
            <p:nvPr/>
          </p:nvSpPr>
          <p:spPr bwMode="auto">
            <a:xfrm>
              <a:off x="5280" y="720"/>
              <a:ext cx="0" cy="22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323" name="Text Box 27"/>
            <p:cNvSpPr txBox="1">
              <a:spLocks noChangeAspect="1" noChangeArrowheads="1"/>
            </p:cNvSpPr>
            <p:nvPr/>
          </p:nvSpPr>
          <p:spPr bwMode="auto">
            <a:xfrm>
              <a:off x="3072" y="672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1</a:t>
              </a:r>
            </a:p>
          </p:txBody>
        </p:sp>
        <p:sp>
          <p:nvSpPr>
            <p:cNvPr id="55324" name="Text Box 28"/>
            <p:cNvSpPr txBox="1">
              <a:spLocks noChangeAspect="1" noChangeArrowheads="1"/>
            </p:cNvSpPr>
            <p:nvPr/>
          </p:nvSpPr>
          <p:spPr bwMode="auto">
            <a:xfrm>
              <a:off x="2832" y="1008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2</a:t>
              </a:r>
            </a:p>
          </p:txBody>
        </p:sp>
        <p:sp>
          <p:nvSpPr>
            <p:cNvPr id="55325" name="Text Box 29"/>
            <p:cNvSpPr txBox="1">
              <a:spLocks noChangeAspect="1" noChangeArrowheads="1"/>
            </p:cNvSpPr>
            <p:nvPr/>
          </p:nvSpPr>
          <p:spPr bwMode="auto">
            <a:xfrm>
              <a:off x="2828" y="1296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3</a:t>
              </a:r>
            </a:p>
          </p:txBody>
        </p:sp>
        <p:sp>
          <p:nvSpPr>
            <p:cNvPr id="55326" name="Text Box 30"/>
            <p:cNvSpPr txBox="1">
              <a:spLocks noChangeAspect="1" noChangeArrowheads="1"/>
            </p:cNvSpPr>
            <p:nvPr/>
          </p:nvSpPr>
          <p:spPr bwMode="auto">
            <a:xfrm>
              <a:off x="2282" y="1632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4</a:t>
              </a:r>
            </a:p>
          </p:txBody>
        </p:sp>
        <p:sp>
          <p:nvSpPr>
            <p:cNvPr id="55327" name="Text Box 31"/>
            <p:cNvSpPr txBox="1">
              <a:spLocks noChangeAspect="1" noChangeArrowheads="1"/>
            </p:cNvSpPr>
            <p:nvPr/>
          </p:nvSpPr>
          <p:spPr bwMode="auto">
            <a:xfrm>
              <a:off x="3098" y="1920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5</a:t>
              </a:r>
            </a:p>
          </p:txBody>
        </p:sp>
        <p:sp>
          <p:nvSpPr>
            <p:cNvPr id="55328" name="Text Box 32"/>
            <p:cNvSpPr txBox="1">
              <a:spLocks noChangeAspect="1" noChangeArrowheads="1"/>
            </p:cNvSpPr>
            <p:nvPr/>
          </p:nvSpPr>
          <p:spPr bwMode="auto">
            <a:xfrm>
              <a:off x="3101" y="2295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6</a:t>
              </a:r>
            </a:p>
          </p:txBody>
        </p:sp>
        <p:sp>
          <p:nvSpPr>
            <p:cNvPr id="55329" name="Text Box 33"/>
            <p:cNvSpPr txBox="1">
              <a:spLocks noChangeAspect="1" noChangeArrowheads="1"/>
            </p:cNvSpPr>
            <p:nvPr/>
          </p:nvSpPr>
          <p:spPr bwMode="auto">
            <a:xfrm>
              <a:off x="2544" y="2592"/>
              <a:ext cx="19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/>
                <a:t>7</a:t>
              </a:r>
            </a:p>
          </p:txBody>
        </p:sp>
      </p:grpSp>
      <p:sp>
        <p:nvSpPr>
          <p:cNvPr id="55331" name="Text Box 35"/>
          <p:cNvSpPr txBox="1">
            <a:spLocks noChangeArrowheads="1"/>
          </p:cNvSpPr>
          <p:nvPr/>
        </p:nvSpPr>
        <p:spPr bwMode="auto">
          <a:xfrm>
            <a:off x="5111750" y="11430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55332" name="Text Box 36"/>
          <p:cNvSpPr txBox="1">
            <a:spLocks noChangeArrowheads="1"/>
          </p:cNvSpPr>
          <p:nvPr/>
        </p:nvSpPr>
        <p:spPr bwMode="auto">
          <a:xfrm>
            <a:off x="540385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5335" name="Text Box 39"/>
          <p:cNvSpPr txBox="1">
            <a:spLocks noChangeArrowheads="1"/>
          </p:cNvSpPr>
          <p:nvPr/>
        </p:nvSpPr>
        <p:spPr bwMode="auto">
          <a:xfrm>
            <a:off x="586740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а</a:t>
            </a:r>
          </a:p>
        </p:txBody>
      </p:sp>
      <p:sp>
        <p:nvSpPr>
          <p:cNvPr id="55336" name="Text Box 40"/>
          <p:cNvSpPr txBox="1">
            <a:spLocks noChangeArrowheads="1"/>
          </p:cNvSpPr>
          <p:nvPr/>
        </p:nvSpPr>
        <p:spPr bwMode="auto">
          <a:xfrm>
            <a:off x="6400800" y="1143000"/>
            <a:ext cx="3063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в</a:t>
            </a:r>
          </a:p>
        </p:txBody>
      </p:sp>
      <p:sp>
        <p:nvSpPr>
          <p:cNvPr id="55337" name="Text Box 41"/>
          <p:cNvSpPr txBox="1">
            <a:spLocks noChangeArrowheads="1"/>
          </p:cNvSpPr>
          <p:nvPr/>
        </p:nvSpPr>
        <p:spPr bwMode="auto">
          <a:xfrm>
            <a:off x="685800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55338" name="Text Box 42"/>
          <p:cNvSpPr txBox="1">
            <a:spLocks noChangeArrowheads="1"/>
          </p:cNvSpPr>
          <p:nvPr/>
        </p:nvSpPr>
        <p:spPr bwMode="auto">
          <a:xfrm>
            <a:off x="807085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55339" name="Text Box 43"/>
          <p:cNvSpPr txBox="1">
            <a:spLocks noChangeArrowheads="1"/>
          </p:cNvSpPr>
          <p:nvPr/>
        </p:nvSpPr>
        <p:spPr bwMode="auto">
          <a:xfrm>
            <a:off x="723265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5349" name="Text Box 53"/>
          <p:cNvSpPr txBox="1">
            <a:spLocks noChangeArrowheads="1"/>
          </p:cNvSpPr>
          <p:nvPr/>
        </p:nvSpPr>
        <p:spPr bwMode="auto">
          <a:xfrm>
            <a:off x="768985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55350" name="Text Box 54"/>
          <p:cNvSpPr txBox="1">
            <a:spLocks noChangeArrowheads="1"/>
          </p:cNvSpPr>
          <p:nvPr/>
        </p:nvSpPr>
        <p:spPr bwMode="auto">
          <a:xfrm>
            <a:off x="8375650" y="1143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5351" name="Text Box 55"/>
          <p:cNvSpPr txBox="1">
            <a:spLocks noChangeArrowheads="1"/>
          </p:cNvSpPr>
          <p:nvPr/>
        </p:nvSpPr>
        <p:spPr bwMode="auto">
          <a:xfrm>
            <a:off x="4648200" y="16906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55352" name="Text Box 56"/>
          <p:cNvSpPr txBox="1">
            <a:spLocks noChangeArrowheads="1"/>
          </p:cNvSpPr>
          <p:nvPr/>
        </p:nvSpPr>
        <p:spPr bwMode="auto">
          <a:xfrm>
            <a:off x="5105400" y="1690688"/>
            <a:ext cx="26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55353" name="Text Box 57"/>
          <p:cNvSpPr txBox="1">
            <a:spLocks noChangeArrowheads="1"/>
          </p:cNvSpPr>
          <p:nvPr/>
        </p:nvSpPr>
        <p:spPr bwMode="auto">
          <a:xfrm>
            <a:off x="5410200" y="1676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5354" name="Text Box 58"/>
          <p:cNvSpPr txBox="1">
            <a:spLocks noChangeArrowheads="1"/>
          </p:cNvSpPr>
          <p:nvPr/>
        </p:nvSpPr>
        <p:spPr bwMode="auto">
          <a:xfrm>
            <a:off x="5867400" y="16764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л</a:t>
            </a:r>
          </a:p>
        </p:txBody>
      </p:sp>
      <p:sp>
        <p:nvSpPr>
          <p:cNvPr id="55355" name="Text Box 59"/>
          <p:cNvSpPr txBox="1">
            <a:spLocks noChangeArrowheads="1"/>
          </p:cNvSpPr>
          <p:nvPr/>
        </p:nvSpPr>
        <p:spPr bwMode="auto">
          <a:xfrm>
            <a:off x="4635500" y="22098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55356" name="Text Box 60"/>
          <p:cNvSpPr txBox="1">
            <a:spLocks noChangeArrowheads="1"/>
          </p:cNvSpPr>
          <p:nvPr/>
        </p:nvSpPr>
        <p:spPr bwMode="auto">
          <a:xfrm>
            <a:off x="5029200" y="2209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55357" name="Text Box 61"/>
          <p:cNvSpPr txBox="1">
            <a:spLocks noChangeArrowheads="1"/>
          </p:cNvSpPr>
          <p:nvPr/>
        </p:nvSpPr>
        <p:spPr bwMode="auto">
          <a:xfrm>
            <a:off x="5480050" y="2209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55358" name="Text Box 62"/>
          <p:cNvSpPr txBox="1">
            <a:spLocks noChangeArrowheads="1"/>
          </p:cNvSpPr>
          <p:nvPr/>
        </p:nvSpPr>
        <p:spPr bwMode="auto">
          <a:xfrm>
            <a:off x="5867400" y="2209800"/>
            <a:ext cx="26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г</a:t>
            </a:r>
          </a:p>
        </p:txBody>
      </p:sp>
      <p:sp>
        <p:nvSpPr>
          <p:cNvPr id="55359" name="Text Box 63"/>
          <p:cNvSpPr txBox="1">
            <a:spLocks noChangeArrowheads="1"/>
          </p:cNvSpPr>
          <p:nvPr/>
        </p:nvSpPr>
        <p:spPr bwMode="auto">
          <a:xfrm>
            <a:off x="6400800" y="2209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5360" name="Text Box 64"/>
          <p:cNvSpPr txBox="1">
            <a:spLocks noChangeArrowheads="1"/>
          </p:cNvSpPr>
          <p:nvPr/>
        </p:nvSpPr>
        <p:spPr bwMode="auto">
          <a:xfrm>
            <a:off x="6858000" y="2209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55361" name="Text Box 65"/>
          <p:cNvSpPr txBox="1">
            <a:spLocks noChangeArrowheads="1"/>
          </p:cNvSpPr>
          <p:nvPr/>
        </p:nvSpPr>
        <p:spPr bwMode="auto">
          <a:xfrm>
            <a:off x="7308850" y="2209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55362" name="Text Box 66"/>
          <p:cNvSpPr txBox="1">
            <a:spLocks noChangeArrowheads="1"/>
          </p:cNvSpPr>
          <p:nvPr/>
        </p:nvSpPr>
        <p:spPr bwMode="auto">
          <a:xfrm>
            <a:off x="7620000" y="22098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л</a:t>
            </a:r>
          </a:p>
        </p:txBody>
      </p:sp>
      <p:sp>
        <p:nvSpPr>
          <p:cNvPr id="55363" name="Text Box 67"/>
          <p:cNvSpPr txBox="1">
            <a:spLocks noChangeArrowheads="1"/>
          </p:cNvSpPr>
          <p:nvPr/>
        </p:nvSpPr>
        <p:spPr bwMode="auto">
          <a:xfrm>
            <a:off x="8001000" y="2209800"/>
            <a:ext cx="303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ь</a:t>
            </a:r>
          </a:p>
        </p:txBody>
      </p:sp>
      <p:sp>
        <p:nvSpPr>
          <p:cNvPr id="55364" name="Text Box 68"/>
          <p:cNvSpPr txBox="1">
            <a:spLocks noChangeArrowheads="1"/>
          </p:cNvSpPr>
          <p:nvPr/>
        </p:nvSpPr>
        <p:spPr bwMode="auto">
          <a:xfrm>
            <a:off x="3810000" y="2667000"/>
            <a:ext cx="26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г</a:t>
            </a:r>
          </a:p>
        </p:txBody>
      </p:sp>
      <p:sp>
        <p:nvSpPr>
          <p:cNvPr id="55365" name="Text Box 69"/>
          <p:cNvSpPr txBox="1">
            <a:spLocks noChangeArrowheads="1"/>
          </p:cNvSpPr>
          <p:nvPr/>
        </p:nvSpPr>
        <p:spPr bwMode="auto">
          <a:xfrm>
            <a:off x="4191000" y="2667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55366" name="Text Box 70"/>
          <p:cNvSpPr txBox="1">
            <a:spLocks noChangeArrowheads="1"/>
          </p:cNvSpPr>
          <p:nvPr/>
        </p:nvSpPr>
        <p:spPr bwMode="auto">
          <a:xfrm>
            <a:off x="4645025" y="2667000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55367" name="Text Box 71"/>
          <p:cNvSpPr txBox="1">
            <a:spLocks noChangeArrowheads="1"/>
          </p:cNvSpPr>
          <p:nvPr/>
        </p:nvSpPr>
        <p:spPr bwMode="auto">
          <a:xfrm>
            <a:off x="5029200" y="2667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о</a:t>
            </a:r>
          </a:p>
        </p:txBody>
      </p:sp>
      <p:sp>
        <p:nvSpPr>
          <p:cNvPr id="55368" name="Text Box 72"/>
          <p:cNvSpPr txBox="1">
            <a:spLocks noChangeArrowheads="1"/>
          </p:cNvSpPr>
          <p:nvPr/>
        </p:nvSpPr>
        <p:spPr bwMode="auto">
          <a:xfrm>
            <a:off x="5410200" y="266700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5369" name="Text Box 73"/>
          <p:cNvSpPr txBox="1">
            <a:spLocks noChangeArrowheads="1"/>
          </p:cNvSpPr>
          <p:nvPr/>
        </p:nvSpPr>
        <p:spPr bwMode="auto">
          <a:xfrm>
            <a:off x="5394325" y="567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5370" name="Text Box 74"/>
          <p:cNvSpPr txBox="1">
            <a:spLocks noChangeArrowheads="1"/>
          </p:cNvSpPr>
          <p:nvPr/>
        </p:nvSpPr>
        <p:spPr bwMode="auto">
          <a:xfrm>
            <a:off x="5867400" y="2667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е</a:t>
            </a:r>
          </a:p>
        </p:txBody>
      </p:sp>
      <p:sp>
        <p:nvSpPr>
          <p:cNvPr id="55371" name="Text Box 75"/>
          <p:cNvSpPr txBox="1">
            <a:spLocks noChangeArrowheads="1"/>
          </p:cNvSpPr>
          <p:nvPr/>
        </p:nvSpPr>
        <p:spPr bwMode="auto">
          <a:xfrm>
            <a:off x="6400800" y="2667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55372" name="Text Box 76"/>
          <p:cNvSpPr txBox="1">
            <a:spLocks noChangeArrowheads="1"/>
          </p:cNvSpPr>
          <p:nvPr/>
        </p:nvSpPr>
        <p:spPr bwMode="auto">
          <a:xfrm>
            <a:off x="6858000" y="26670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55373" name="Text Box 77"/>
          <p:cNvSpPr txBox="1">
            <a:spLocks noChangeArrowheads="1"/>
          </p:cNvSpPr>
          <p:nvPr/>
        </p:nvSpPr>
        <p:spPr bwMode="auto">
          <a:xfrm>
            <a:off x="7254875" y="266700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з</a:t>
            </a:r>
          </a:p>
        </p:txBody>
      </p:sp>
      <p:sp>
        <p:nvSpPr>
          <p:cNvPr id="55374" name="Text Box 78"/>
          <p:cNvSpPr txBox="1">
            <a:spLocks noChangeArrowheads="1"/>
          </p:cNvSpPr>
          <p:nvPr/>
        </p:nvSpPr>
        <p:spPr bwMode="auto">
          <a:xfrm>
            <a:off x="7696200" y="2667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55375" name="Text Box 79"/>
          <p:cNvSpPr txBox="1">
            <a:spLocks noChangeArrowheads="1"/>
          </p:cNvSpPr>
          <p:nvPr/>
        </p:nvSpPr>
        <p:spPr bwMode="auto">
          <a:xfrm>
            <a:off x="5029200" y="3157538"/>
            <a:ext cx="284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</a:t>
            </a:r>
          </a:p>
        </p:txBody>
      </p:sp>
      <p:sp>
        <p:nvSpPr>
          <p:cNvPr id="55376" name="Text Box 80"/>
          <p:cNvSpPr txBox="1">
            <a:spLocks noChangeArrowheads="1"/>
          </p:cNvSpPr>
          <p:nvPr/>
        </p:nvSpPr>
        <p:spPr bwMode="auto">
          <a:xfrm>
            <a:off x="5410200" y="3124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у</a:t>
            </a:r>
          </a:p>
        </p:txBody>
      </p:sp>
      <p:sp>
        <p:nvSpPr>
          <p:cNvPr id="55377" name="Text Box 81"/>
          <p:cNvSpPr txBox="1">
            <a:spLocks noChangeArrowheads="1"/>
          </p:cNvSpPr>
          <p:nvPr/>
        </p:nvSpPr>
        <p:spPr bwMode="auto">
          <a:xfrm>
            <a:off x="5867400" y="3124200"/>
            <a:ext cx="31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б</a:t>
            </a:r>
          </a:p>
        </p:txBody>
      </p:sp>
      <p:sp>
        <p:nvSpPr>
          <p:cNvPr id="55378" name="Text Box 82"/>
          <p:cNvSpPr txBox="1">
            <a:spLocks noChangeArrowheads="1"/>
          </p:cNvSpPr>
          <p:nvPr/>
        </p:nvSpPr>
        <p:spPr bwMode="auto">
          <a:xfrm>
            <a:off x="5105400" y="3733800"/>
            <a:ext cx="307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п</a:t>
            </a:r>
          </a:p>
        </p:txBody>
      </p:sp>
      <p:sp>
        <p:nvSpPr>
          <p:cNvPr id="55379" name="Text Box 83"/>
          <p:cNvSpPr txBox="1">
            <a:spLocks noChangeArrowheads="1"/>
          </p:cNvSpPr>
          <p:nvPr/>
        </p:nvSpPr>
        <p:spPr bwMode="auto">
          <a:xfrm>
            <a:off x="5410200" y="3733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5380" name="Text Box 84"/>
          <p:cNvSpPr txBox="1">
            <a:spLocks noChangeArrowheads="1"/>
          </p:cNvSpPr>
          <p:nvPr/>
        </p:nvSpPr>
        <p:spPr bwMode="auto">
          <a:xfrm>
            <a:off x="5867400" y="3733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р</a:t>
            </a:r>
          </a:p>
        </p:txBody>
      </p:sp>
      <p:sp>
        <p:nvSpPr>
          <p:cNvPr id="55381" name="Text Box 85"/>
          <p:cNvSpPr txBox="1">
            <a:spLocks noChangeArrowheads="1"/>
          </p:cNvSpPr>
          <p:nvPr/>
        </p:nvSpPr>
        <p:spPr bwMode="auto">
          <a:xfrm>
            <a:off x="6400800" y="3733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55382" name="Text Box 86"/>
          <p:cNvSpPr txBox="1">
            <a:spLocks noChangeArrowheads="1"/>
          </p:cNvSpPr>
          <p:nvPr/>
        </p:nvSpPr>
        <p:spPr bwMode="auto">
          <a:xfrm>
            <a:off x="6858000" y="3733800"/>
            <a:ext cx="341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5383" name="Text Box 87"/>
          <p:cNvSpPr txBox="1">
            <a:spLocks noChangeArrowheads="1"/>
          </p:cNvSpPr>
          <p:nvPr/>
        </p:nvSpPr>
        <p:spPr bwMode="auto">
          <a:xfrm>
            <a:off x="7315200" y="3733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5384" name="Text Box 88"/>
          <p:cNvSpPr txBox="1">
            <a:spLocks noChangeArrowheads="1"/>
          </p:cNvSpPr>
          <p:nvPr/>
        </p:nvSpPr>
        <p:spPr bwMode="auto">
          <a:xfrm>
            <a:off x="7635875" y="3733800"/>
            <a:ext cx="2889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т</a:t>
            </a:r>
          </a:p>
        </p:txBody>
      </p:sp>
      <p:sp>
        <p:nvSpPr>
          <p:cNvPr id="55385" name="Text Box 89"/>
          <p:cNvSpPr txBox="1">
            <a:spLocks noChangeArrowheads="1"/>
          </p:cNvSpPr>
          <p:nvPr/>
        </p:nvSpPr>
        <p:spPr bwMode="auto">
          <a:xfrm>
            <a:off x="8077200" y="3733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р</a:t>
            </a:r>
          </a:p>
        </p:txBody>
      </p:sp>
      <p:sp>
        <p:nvSpPr>
          <p:cNvPr id="55386" name="Text Box 90"/>
          <p:cNvSpPr txBox="1">
            <a:spLocks noChangeArrowheads="1"/>
          </p:cNvSpPr>
          <p:nvPr/>
        </p:nvSpPr>
        <p:spPr bwMode="auto">
          <a:xfrm>
            <a:off x="4230688" y="4191000"/>
            <a:ext cx="341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м</a:t>
            </a:r>
          </a:p>
        </p:txBody>
      </p:sp>
      <p:sp>
        <p:nvSpPr>
          <p:cNvPr id="55387" name="Text Box 91"/>
          <p:cNvSpPr txBox="1">
            <a:spLocks noChangeArrowheads="1"/>
          </p:cNvSpPr>
          <p:nvPr/>
        </p:nvSpPr>
        <p:spPr bwMode="auto">
          <a:xfrm>
            <a:off x="4572000" y="4191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55388" name="Text Box 92"/>
          <p:cNvSpPr txBox="1">
            <a:spLocks noChangeArrowheads="1"/>
          </p:cNvSpPr>
          <p:nvPr/>
        </p:nvSpPr>
        <p:spPr bwMode="auto">
          <a:xfrm>
            <a:off x="5029200" y="4191000"/>
            <a:ext cx="317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д</a:t>
            </a:r>
          </a:p>
        </p:txBody>
      </p:sp>
      <p:sp>
        <p:nvSpPr>
          <p:cNvPr id="55389" name="Text Box 93"/>
          <p:cNvSpPr txBox="1">
            <a:spLocks noChangeArrowheads="1"/>
          </p:cNvSpPr>
          <p:nvPr/>
        </p:nvSpPr>
        <p:spPr bwMode="auto">
          <a:xfrm>
            <a:off x="5480050" y="4191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и</a:t>
            </a:r>
          </a:p>
        </p:txBody>
      </p:sp>
      <p:sp>
        <p:nvSpPr>
          <p:cNvPr id="55390" name="Text Box 94"/>
          <p:cNvSpPr txBox="1">
            <a:spLocks noChangeArrowheads="1"/>
          </p:cNvSpPr>
          <p:nvPr/>
        </p:nvSpPr>
        <p:spPr bwMode="auto">
          <a:xfrm>
            <a:off x="5867400" y="4191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FF00"/>
                </a:solidFill>
              </a:rPr>
              <a:t>а</a:t>
            </a:r>
          </a:p>
        </p:txBody>
      </p:sp>
      <p:sp>
        <p:nvSpPr>
          <p:cNvPr id="55391" name="Text Box 95"/>
          <p:cNvSpPr txBox="1">
            <a:spLocks noChangeArrowheads="1"/>
          </p:cNvSpPr>
          <p:nvPr/>
        </p:nvSpPr>
        <p:spPr bwMode="auto">
          <a:xfrm>
            <a:off x="6400800" y="4191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</a:t>
            </a:r>
          </a:p>
        </p:txBody>
      </p:sp>
      <p:sp>
        <p:nvSpPr>
          <p:cNvPr id="55392" name="Text Box 96"/>
          <p:cNvSpPr txBox="1">
            <a:spLocks noChangeArrowheads="1"/>
          </p:cNvSpPr>
          <p:nvPr/>
        </p:nvSpPr>
        <p:spPr bwMode="auto">
          <a:xfrm>
            <a:off x="6858000" y="4191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55393" name="Rectangle 97"/>
          <p:cNvSpPr>
            <a:spLocks noChangeArrowheads="1"/>
          </p:cNvSpPr>
          <p:nvPr/>
        </p:nvSpPr>
        <p:spPr bwMode="auto">
          <a:xfrm>
            <a:off x="2057400" y="109538"/>
            <a:ext cx="4938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Разгадай кроссворд</a:t>
            </a:r>
          </a:p>
        </p:txBody>
      </p:sp>
      <p:sp>
        <p:nvSpPr>
          <p:cNvPr id="55394" name="Rectangle 98"/>
          <p:cNvSpPr>
            <a:spLocks noChangeArrowheads="1"/>
          </p:cNvSpPr>
          <p:nvPr/>
        </p:nvSpPr>
        <p:spPr bwMode="auto">
          <a:xfrm>
            <a:off x="0" y="990600"/>
            <a:ext cx="3200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1. Равенство, содержащее переменную.</a:t>
            </a:r>
            <a:r>
              <a:rPr lang="ru-RU"/>
              <a:t> </a:t>
            </a:r>
          </a:p>
        </p:txBody>
      </p:sp>
      <p:sp>
        <p:nvSpPr>
          <p:cNvPr id="55395" name="Rectangle 99"/>
          <p:cNvSpPr>
            <a:spLocks noChangeArrowheads="1"/>
          </p:cNvSpPr>
          <p:nvPr/>
        </p:nvSpPr>
        <p:spPr bwMode="auto">
          <a:xfrm>
            <a:off x="0" y="1752600"/>
            <a:ext cx="32654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2. Геом. фигура, состоящая    </a:t>
            </a:r>
          </a:p>
          <a:p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   из точки и двух лучей </a:t>
            </a:r>
          </a:p>
          <a:p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    исходящих из той точки.</a:t>
            </a:r>
          </a:p>
        </p:txBody>
      </p:sp>
      <p:sp>
        <p:nvSpPr>
          <p:cNvPr id="55396" name="Rectangle 100"/>
          <p:cNvSpPr>
            <a:spLocks noChangeArrowheads="1"/>
          </p:cNvSpPr>
          <p:nvPr/>
        </p:nvSpPr>
        <p:spPr bwMode="auto">
          <a:xfrm>
            <a:off x="0" y="2835275"/>
            <a:ext cx="3276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3. Отрезок, соединяющий любые две не соседние вершины многоугольника.</a:t>
            </a:r>
            <a:r>
              <a:rPr lang="ru-RU"/>
              <a:t> </a:t>
            </a:r>
          </a:p>
        </p:txBody>
      </p:sp>
      <p:sp>
        <p:nvSpPr>
          <p:cNvPr id="55397" name="Rectangle 101"/>
          <p:cNvSpPr>
            <a:spLocks noChangeArrowheads="1"/>
          </p:cNvSpPr>
          <p:nvPr/>
        </p:nvSpPr>
        <p:spPr bwMode="auto">
          <a:xfrm>
            <a:off x="0" y="3886200"/>
            <a:ext cx="31242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4. Сторона треугольника лежащая напротив прямого угла.</a:t>
            </a:r>
            <a:r>
              <a:rPr lang="ru-RU"/>
              <a:t> </a:t>
            </a:r>
          </a:p>
        </p:txBody>
      </p:sp>
      <p:sp>
        <p:nvSpPr>
          <p:cNvPr id="55398" name="Rectangle 102"/>
          <p:cNvSpPr>
            <a:spLocks noChangeArrowheads="1"/>
          </p:cNvSpPr>
          <p:nvPr/>
        </p:nvSpPr>
        <p:spPr bwMode="auto">
          <a:xfrm>
            <a:off x="76200" y="4800600"/>
            <a:ext cx="2039938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5. Многогранник.</a:t>
            </a:r>
            <a:r>
              <a:rPr lang="ru-RU"/>
              <a:t> </a:t>
            </a:r>
          </a:p>
        </p:txBody>
      </p:sp>
      <p:sp>
        <p:nvSpPr>
          <p:cNvPr id="55399" name="Rectangle 103"/>
          <p:cNvSpPr>
            <a:spLocks noChangeArrowheads="1"/>
          </p:cNvSpPr>
          <p:nvPr/>
        </p:nvSpPr>
        <p:spPr bwMode="auto">
          <a:xfrm>
            <a:off x="76200" y="5181600"/>
            <a:ext cx="35814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6. Сумма длин всех сторон многоугольника.</a:t>
            </a:r>
            <a:r>
              <a:rPr lang="ru-RU"/>
              <a:t> </a:t>
            </a:r>
          </a:p>
        </p:txBody>
      </p:sp>
      <p:sp>
        <p:nvSpPr>
          <p:cNvPr id="55400" name="Rectangle 104"/>
          <p:cNvSpPr>
            <a:spLocks noChangeArrowheads="1"/>
          </p:cNvSpPr>
          <p:nvPr/>
        </p:nvSpPr>
        <p:spPr bwMode="auto">
          <a:xfrm>
            <a:off x="76200" y="6011863"/>
            <a:ext cx="65532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7. Отрезок, соединяющий вершину треугольника с серединой противоположной стороны.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53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53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53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5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5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5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5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53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53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53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5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5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5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5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5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5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553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553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553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5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5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5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5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55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5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5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55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5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5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55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5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5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5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553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5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5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5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5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5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5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5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5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5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3" dur="80"/>
                                        <p:tgtEl>
                                          <p:spTgt spid="553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4" dur="80"/>
                                        <p:tgtEl>
                                          <p:spTgt spid="553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80"/>
                                        <p:tgtEl>
                                          <p:spTgt spid="553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5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5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6" dur="500"/>
                                        <p:tgtEl>
                                          <p:spTgt spid="5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1" dur="80"/>
                                        <p:tgtEl>
                                          <p:spTgt spid="553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2" dur="80"/>
                                        <p:tgtEl>
                                          <p:spTgt spid="553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80"/>
                                        <p:tgtEl>
                                          <p:spTgt spid="553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5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1" dur="500"/>
                                        <p:tgtEl>
                                          <p:spTgt spid="5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5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00"/>
                                        <p:tgtEl>
                                          <p:spTgt spid="5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5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5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5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5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4" dur="80"/>
                                        <p:tgtEl>
                                          <p:spTgt spid="5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5" dur="80"/>
                                        <p:tgtEl>
                                          <p:spTgt spid="5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6" dur="80"/>
                                        <p:tgtEl>
                                          <p:spTgt spid="554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5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4" dur="500"/>
                                        <p:tgtEl>
                                          <p:spTgt spid="5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5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0" dur="500"/>
                                        <p:tgtEl>
                                          <p:spTgt spid="5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00"/>
                                        <p:tgtEl>
                                          <p:spTgt spid="5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6" dur="500"/>
                                        <p:tgtEl>
                                          <p:spTgt spid="5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5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31" grpId="0"/>
      <p:bldP spid="55332" grpId="0"/>
      <p:bldP spid="55335" grpId="0"/>
      <p:bldP spid="55336" grpId="0"/>
      <p:bldP spid="55337" grpId="0"/>
      <p:bldP spid="55338" grpId="0"/>
      <p:bldP spid="55339" grpId="0"/>
      <p:bldP spid="55349" grpId="0"/>
      <p:bldP spid="55350" grpId="0"/>
      <p:bldP spid="55351" grpId="0"/>
      <p:bldP spid="55352" grpId="0"/>
      <p:bldP spid="55353" grpId="0"/>
      <p:bldP spid="55354" grpId="0"/>
      <p:bldP spid="55355" grpId="0"/>
      <p:bldP spid="55356" grpId="0"/>
      <p:bldP spid="55357" grpId="0"/>
      <p:bldP spid="55358" grpId="0"/>
      <p:bldP spid="55359" grpId="0"/>
      <p:bldP spid="55360" grpId="0"/>
      <p:bldP spid="55361" grpId="0"/>
      <p:bldP spid="55362" grpId="0"/>
      <p:bldP spid="55363" grpId="0"/>
      <p:bldP spid="55364" grpId="0"/>
      <p:bldP spid="55365" grpId="0"/>
      <p:bldP spid="55366" grpId="0"/>
      <p:bldP spid="55367" grpId="0"/>
      <p:bldP spid="55368" grpId="0"/>
      <p:bldP spid="55370" grpId="0"/>
      <p:bldP spid="55371" grpId="0"/>
      <p:bldP spid="55372" grpId="0"/>
      <p:bldP spid="55373" grpId="0"/>
      <p:bldP spid="55374" grpId="0"/>
      <p:bldP spid="55375" grpId="0"/>
      <p:bldP spid="55376" grpId="0"/>
      <p:bldP spid="55377" grpId="0"/>
      <p:bldP spid="55378" grpId="0"/>
      <p:bldP spid="55379" grpId="0"/>
      <p:bldP spid="55380" grpId="0"/>
      <p:bldP spid="55381" grpId="0"/>
      <p:bldP spid="55382" grpId="0"/>
      <p:bldP spid="55383" grpId="0"/>
      <p:bldP spid="55384" grpId="0"/>
      <p:bldP spid="55385" grpId="0"/>
      <p:bldP spid="55386" grpId="0"/>
      <p:bldP spid="55387" grpId="0"/>
      <p:bldP spid="55388" grpId="0"/>
      <p:bldP spid="55389" grpId="0"/>
      <p:bldP spid="55390" grpId="0"/>
      <p:bldP spid="55391" grpId="0"/>
      <p:bldP spid="55392" grpId="0"/>
      <p:bldP spid="55393" grpId="0"/>
      <p:bldP spid="55394" grpId="0"/>
      <p:bldP spid="55395" grpId="0"/>
      <p:bldP spid="55396" grpId="0"/>
      <p:bldP spid="55397" grpId="0"/>
      <p:bldP spid="55398" grpId="0"/>
      <p:bldP spid="5539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ru-RU" sz="4000" dirty="0" smtClean="0">
                <a:solidFill>
                  <a:srgbClr val="FFFF00"/>
                </a:solidFill>
              </a:rPr>
              <a:t>Математический калейдоскоп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7200" dirty="0" smtClean="0"/>
              <a:t>Написать на лист слова на букву «Д», связанные с математикой</a:t>
            </a:r>
            <a:endParaRPr lang="ru-RU" sz="7200" dirty="0"/>
          </a:p>
        </p:txBody>
      </p:sp>
      <p:pic>
        <p:nvPicPr>
          <p:cNvPr id="53252" name="Picture 4" descr="0d7bfbb42edcbbc148491e5164e3ef67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4800600"/>
            <a:ext cx="2286000" cy="1704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4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«Угадай страну»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effectLst/>
              </a:rPr>
              <a:t>В какой стране применяли впервые «0» 1500 лет тому  назад?</a:t>
            </a:r>
          </a:p>
          <a:p>
            <a:pPr>
              <a:buNone/>
            </a:pPr>
            <a:endParaRPr lang="ru-RU" dirty="0" smtClean="0">
              <a:effectLst/>
            </a:endParaRPr>
          </a:p>
          <a:p>
            <a:pPr>
              <a:buNone/>
            </a:pPr>
            <a:endParaRPr lang="ru-RU" dirty="0" smtClean="0">
              <a:effectLst/>
            </a:endParaRPr>
          </a:p>
          <a:p>
            <a:pPr lvl="0"/>
            <a:r>
              <a:rPr lang="ru-RU" sz="2800" dirty="0" smtClean="0"/>
              <a:t>72 : 8 - 36 : 4</a:t>
            </a:r>
          </a:p>
          <a:p>
            <a:pPr lvl="0"/>
            <a:r>
              <a:rPr lang="ru-RU" sz="2800" dirty="0" smtClean="0"/>
              <a:t>54 : 6 + 45 : 9</a:t>
            </a:r>
          </a:p>
          <a:p>
            <a:pPr lvl="0"/>
            <a:r>
              <a:rPr lang="ru-RU" sz="2800" dirty="0" smtClean="0"/>
              <a:t>100 - 32 : 8 · 9</a:t>
            </a:r>
          </a:p>
          <a:p>
            <a:pPr lvl="0"/>
            <a:r>
              <a:rPr lang="ru-RU" sz="2800" dirty="0" smtClean="0"/>
              <a:t>84 - 28 : 4 * 5 - 49</a:t>
            </a:r>
          </a:p>
          <a:p>
            <a:r>
              <a:rPr lang="ru-RU" sz="2800" dirty="0" smtClean="0"/>
              <a:t>90 - 63 : 9 + 17</a:t>
            </a:r>
            <a:endParaRPr lang="ru-RU" sz="2800" dirty="0" smtClean="0">
              <a:effectLst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8200" y="3048000"/>
          <a:ext cx="609599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  <a:gridCol w="67733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98262" y="2967335"/>
            <a:ext cx="6947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«Самый смышлёный»</a:t>
            </a:r>
            <a:endParaRPr lang="ru-RU" sz="540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304800"/>
            <a:ext cx="8153400" cy="5826125"/>
          </a:xfrm>
        </p:spPr>
        <p:txBody>
          <a:bodyPr/>
          <a:lstStyle/>
          <a:p>
            <a:r>
              <a:rPr lang="ru-RU" sz="1200" dirty="0" smtClean="0"/>
              <a:t>Игорь с Сережей поехали в город.</a:t>
            </a:r>
          </a:p>
          <a:p>
            <a:r>
              <a:rPr lang="ru-RU" sz="1200" dirty="0" smtClean="0"/>
              <a:t>1. Что есть между Игорем и Сережей? ( Предлог с )</a:t>
            </a:r>
          </a:p>
          <a:p>
            <a:r>
              <a:rPr lang="ru-RU" sz="1200" dirty="0" smtClean="0"/>
              <a:t>2. Когда кипит самовар? ( Самовар не кипит, а кипит вода)</a:t>
            </a:r>
          </a:p>
          <a:p>
            <a:r>
              <a:rPr lang="ru-RU" sz="1200" dirty="0" smtClean="0"/>
              <a:t>3. Какого месяца нет в календаре? ( Небесного)</a:t>
            </a:r>
          </a:p>
          <a:p>
            <a:r>
              <a:rPr lang="ru-RU" sz="1200" dirty="0" smtClean="0"/>
              <a:t>4. Идет ли дождь два дня подряд?  ( Нет, между ними есть ночь)</a:t>
            </a:r>
          </a:p>
          <a:p>
            <a:r>
              <a:rPr lang="ru-RU" sz="1200" dirty="0" smtClean="0"/>
              <a:t>5. Что можно видеть с закрытыми глазами? ( Сон)</a:t>
            </a:r>
          </a:p>
          <a:p>
            <a:r>
              <a:rPr lang="ru-RU" sz="1200" dirty="0" smtClean="0"/>
              <a:t>6. Что растет сверху  вниз? ( Борода, сосулька)</a:t>
            </a:r>
          </a:p>
          <a:p>
            <a:r>
              <a:rPr lang="ru-RU" sz="1200" dirty="0" smtClean="0"/>
              <a:t>7. Кого с пола за хвост не поднимешь? ( Клубок ниток)</a:t>
            </a:r>
          </a:p>
          <a:p>
            <a:r>
              <a:rPr lang="ru-RU" sz="1200" dirty="0" smtClean="0"/>
              <a:t>8. Два раза родится, один раз умирает. Кто это? (Курица)</a:t>
            </a:r>
          </a:p>
          <a:p>
            <a:r>
              <a:rPr lang="ru-RU" sz="1200" dirty="0" smtClean="0"/>
              <a:t>9. На одном дубу 3 ветки, на каждой ветке по три яблоки, сколько всего яблок? (На дубу яблок не бывает)</a:t>
            </a:r>
          </a:p>
          <a:p>
            <a:r>
              <a:rPr lang="ru-RU" sz="1200" dirty="0" smtClean="0"/>
              <a:t>10. Как отрезать сук дерева, не пугая, сидевшего на нем птицу. (Когда улетит сама птичка)</a:t>
            </a:r>
          </a:p>
          <a:p>
            <a:r>
              <a:rPr lang="ru-RU" sz="1200" dirty="0" smtClean="0"/>
              <a:t>11. Две матери, две дочери и бабушка с внучкой. Сколько всех? (Трое: бабушка, мать, дочь).</a:t>
            </a:r>
          </a:p>
          <a:p>
            <a:r>
              <a:rPr lang="ru-RU" sz="1200" dirty="0" smtClean="0"/>
              <a:t>12. Пять яблоко надо разделить по одной пяти друзьям. И так, чтобы одно яблоко осталось в корзине. (Один человек берет яблоко вместе с корзиной).</a:t>
            </a:r>
          </a:p>
          <a:p>
            <a:r>
              <a:rPr lang="ru-RU" sz="1200" dirty="0" smtClean="0"/>
              <a:t>13.У семерых братьев по одной сестрице. Сколько всего сестер? (Одна)</a:t>
            </a:r>
          </a:p>
          <a:p>
            <a:r>
              <a:rPr lang="ru-RU" sz="1200" dirty="0" smtClean="0"/>
              <a:t>14. Один самолет из города «А» долетает до города «Б» за 1 ч 20 мин. Тот же самолет обратно из города «Б» до города «А» летит 80 мин. Как это объяснить? (1 час 20 мин. = 80 мин.)</a:t>
            </a:r>
          </a:p>
          <a:p>
            <a:r>
              <a:rPr lang="ru-RU" sz="1200" dirty="0" smtClean="0"/>
              <a:t>15.Сколько хвостов у семи котов?  (7)</a:t>
            </a:r>
          </a:p>
          <a:p>
            <a:r>
              <a:rPr lang="ru-RU" sz="1200" dirty="0" smtClean="0"/>
              <a:t>16.Сколько носов у двух псов?        (2) </a:t>
            </a:r>
          </a:p>
          <a:p>
            <a:r>
              <a:rPr lang="ru-RU" sz="1200" dirty="0" smtClean="0"/>
              <a:t>     17.Сколько пальчиков  на руках у четырёх мальчиков?  (40)</a:t>
            </a:r>
          </a:p>
          <a:p>
            <a:r>
              <a:rPr lang="ru-RU" sz="1200" dirty="0" smtClean="0"/>
              <a:t>18.Сколько ушей у пяти малышей?  (10)</a:t>
            </a:r>
          </a:p>
          <a:p>
            <a:r>
              <a:rPr lang="ru-RU" sz="1200" dirty="0" smtClean="0"/>
              <a:t>     19.Сколько ушек у трёх старушек?    (6)</a:t>
            </a:r>
          </a:p>
          <a:p>
            <a:r>
              <a:rPr lang="ru-RU" sz="1200" dirty="0" smtClean="0"/>
              <a:t>     20.Сколько у десяти ослов ушей и хвостов?  (30 = 20 ушей + 10хвостов)</a:t>
            </a:r>
          </a:p>
          <a:p>
            <a:r>
              <a:rPr lang="ru-RU" sz="1200" dirty="0" smtClean="0"/>
              <a:t>     21.На одной ноге страус весит 60 кг. Сколько килограммов он весит на двух ногах?  (60 кг)</a:t>
            </a:r>
          </a:p>
          <a:p>
            <a:r>
              <a:rPr lang="ru-RU" sz="1200" dirty="0" smtClean="0"/>
              <a:t>     22.  Тройка лошадей пробежала 30 км. Сколько километров пробежала каждая лошадь?  (30 км)</a:t>
            </a:r>
          </a:p>
          <a:p>
            <a:r>
              <a:rPr lang="ru-RU" sz="1200" dirty="0" smtClean="0"/>
              <a:t>   23.В 12 часов ночи идёт дождь. Можно ли утверждать, что через 48 часов будет светить солнце? Почему?(Нет, так как через 2 суток будет вновь ночь)</a:t>
            </a:r>
          </a:p>
          <a:p>
            <a:r>
              <a:rPr lang="ru-RU" sz="1200" dirty="0" smtClean="0"/>
              <a:t>   24.Что тяжелее : килограмм сена или килограмм железа?</a:t>
            </a:r>
          </a:p>
          <a:p>
            <a:r>
              <a:rPr lang="ru-RU" sz="1200" dirty="0" smtClean="0"/>
              <a:t> (одинаковый вес)</a:t>
            </a:r>
          </a:p>
          <a:p>
            <a:r>
              <a:rPr lang="ru-RU" sz="1200" dirty="0" smtClean="0"/>
              <a:t> 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WordArt 4"/>
          <p:cNvSpPr>
            <a:spLocks noChangeArrowheads="1" noChangeShapeType="1" noTextEdit="1"/>
          </p:cNvSpPr>
          <p:nvPr/>
        </p:nvSpPr>
        <p:spPr bwMode="auto">
          <a:xfrm>
            <a:off x="685800" y="762000"/>
            <a:ext cx="7620000" cy="31083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Impact"/>
              </a:rPr>
              <a:t>спасибо за игру</a:t>
            </a:r>
          </a:p>
        </p:txBody>
      </p:sp>
      <p:pic>
        <p:nvPicPr>
          <p:cNvPr id="54277" name="Picture 5" descr="1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86200"/>
            <a:ext cx="2808288" cy="273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800100" y="0"/>
            <a:ext cx="6743700" cy="2514600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Визитная карточка</a:t>
            </a:r>
          </a:p>
        </p:txBody>
      </p:sp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1905000" y="2743200"/>
            <a:ext cx="4876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эмблема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название</a:t>
            </a:r>
          </a:p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девиз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038600" cy="4835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 u="sng" dirty="0"/>
              <a:t>Вопросы первой команде</a:t>
            </a:r>
            <a:r>
              <a:rPr lang="ru-RU" sz="1800" u="sng" dirty="0"/>
              <a:t> </a:t>
            </a:r>
            <a:endParaRPr lang="ru-RU" sz="1800" dirty="0"/>
          </a:p>
          <a:p>
            <a:pPr>
              <a:lnSpc>
                <a:spcPct val="90000"/>
              </a:lnSpc>
            </a:pPr>
            <a:r>
              <a:rPr lang="ru-RU" sz="1800" b="1" dirty="0"/>
              <a:t>Наименьшее натуральное число?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Периметр квадрата 20 см. Чему равна его площадь?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Как называется вторая координата точки?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Единица скорости на море.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Отрезок, соединяющий две точки окружности.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В равнобедренном треугольнике углы</a:t>
            </a:r>
            <a:r>
              <a:rPr lang="ru-RU" sz="1800" b="1" dirty="0" smtClean="0"/>
              <a:t>...</a:t>
            </a:r>
          </a:p>
          <a:p>
            <a:pPr>
              <a:lnSpc>
                <a:spcPct val="90000"/>
              </a:lnSpc>
            </a:pPr>
            <a:r>
              <a:rPr lang="ru-RU" sz="1800" b="1" dirty="0" smtClean="0"/>
              <a:t>Сумма трёх чисел равна их произведению. Эти числа различные. Назовите их.</a:t>
            </a:r>
          </a:p>
          <a:p>
            <a:pPr>
              <a:lnSpc>
                <a:spcPct val="90000"/>
              </a:lnSpc>
            </a:pPr>
            <a:r>
              <a:rPr lang="ru-RU" sz="1800" b="1" dirty="0" smtClean="0"/>
              <a:t>К однозначному числу приписали такую же цифру. Во сколько раз увеличилось число?</a:t>
            </a:r>
            <a:endParaRPr lang="ru-RU" sz="18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1800" b="1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dirty="0"/>
          </a:p>
        </p:txBody>
      </p:sp>
      <p:sp>
        <p:nvSpPr>
          <p:cNvPr id="25606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4648200" y="1295400"/>
            <a:ext cx="4038600" cy="4835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1800" b="1" u="sng" dirty="0"/>
              <a:t>Вопросы второй команде</a:t>
            </a:r>
            <a:r>
              <a:rPr lang="ru-RU" sz="1800" u="sng" dirty="0"/>
              <a:t> </a:t>
            </a:r>
            <a:endParaRPr lang="ru-RU" sz="1800" dirty="0"/>
          </a:p>
          <a:p>
            <a:pPr>
              <a:lnSpc>
                <a:spcPct val="90000"/>
              </a:lnSpc>
            </a:pPr>
            <a:r>
              <a:rPr lang="ru-RU" sz="1800" b="1" dirty="0"/>
              <a:t>Как называется сотая часть числа?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Наибольшее целое отрицательное число.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Площадь квадрата 49 см2. Чему равен его периметр? 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Единица массы драгоценных камней. 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Найдите третью часть от числа 60.</a:t>
            </a:r>
          </a:p>
          <a:p>
            <a:pPr>
              <a:lnSpc>
                <a:spcPct val="90000"/>
              </a:lnSpc>
            </a:pPr>
            <a:r>
              <a:rPr lang="ru-RU" sz="1800" b="1" dirty="0"/>
              <a:t>Графиком функции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/>
              <a:t>      у = </a:t>
            </a:r>
            <a:r>
              <a:rPr lang="en-US" sz="1800" b="1" dirty="0" err="1"/>
              <a:t>kx</a:t>
            </a:r>
            <a:r>
              <a:rPr lang="ru-RU" sz="1800" b="1" dirty="0"/>
              <a:t> + </a:t>
            </a:r>
            <a:r>
              <a:rPr lang="en-US" sz="1800" b="1" dirty="0"/>
              <a:t>b</a:t>
            </a:r>
            <a:r>
              <a:rPr lang="ru-RU" sz="1800" b="1" dirty="0"/>
              <a:t>  является...</a:t>
            </a:r>
          </a:p>
          <a:p>
            <a:pPr>
              <a:lnSpc>
                <a:spcPct val="90000"/>
              </a:lnSpc>
            </a:pPr>
            <a:r>
              <a:rPr lang="ru-RU" sz="1800" b="1" dirty="0" smtClean="0"/>
              <a:t>Какое число делится без остатка на все числа?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Что больше: произведение всех цифр или их сумма?</a:t>
            </a:r>
            <a:endParaRPr lang="ru-RU" sz="2000" b="1" dirty="0"/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1676400" y="304800"/>
            <a:ext cx="55626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Разминка</a:t>
            </a:r>
          </a:p>
        </p:txBody>
      </p:sp>
      <p:pic>
        <p:nvPicPr>
          <p:cNvPr id="25607" name="Picture 7" descr="slide0093_image19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400" y="0"/>
            <a:ext cx="990600" cy="1270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  <p:bldP spid="25606" grpId="0"/>
      <p:bldP spid="256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600200" y="1143000"/>
            <a:ext cx="5867400" cy="2574925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Блиц турнир</a:t>
            </a:r>
          </a:p>
        </p:txBody>
      </p:sp>
      <p:pic>
        <p:nvPicPr>
          <p:cNvPr id="33799" name="Picture 7" descr="1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86200"/>
            <a:ext cx="2808288" cy="273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28" name="Rectangle 18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/>
              <a:t>Вопросы 1 команде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Результат сложения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Сколько цифр вы знаете?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Как называется первая координата точки?</a:t>
            </a:r>
          </a:p>
          <a:p>
            <a:pPr>
              <a:lnSpc>
                <a:spcPct val="90000"/>
              </a:lnSpc>
            </a:pPr>
            <a:r>
              <a:rPr lang="ru-RU" sz="2400" dirty="0" smtClean="0"/>
              <a:t>Прибор </a:t>
            </a:r>
            <a:r>
              <a:rPr lang="ru-RU" sz="2400" dirty="0"/>
              <a:t>для измерения углов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Сколько сантиметров в метре?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Результат деления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Величина прямого угла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Отрезок, соединяющий точку окружности с ее центром</a:t>
            </a:r>
          </a:p>
          <a:p>
            <a:pPr>
              <a:lnSpc>
                <a:spcPct val="90000"/>
              </a:lnSpc>
            </a:pPr>
            <a:r>
              <a:rPr lang="ru-RU" sz="2400" dirty="0" smtClean="0"/>
              <a:t>Прямые</a:t>
            </a:r>
            <a:r>
              <a:rPr lang="ru-RU" sz="2400" dirty="0"/>
              <a:t>, не пересекающиеся на плоскости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Прямоугольник, у которого все стороны равны 13.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Радиус окружности 6 см. чему равен диаметр? 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Сколько нулей в записи числа миллион? </a:t>
            </a:r>
          </a:p>
          <a:p>
            <a:pPr>
              <a:lnSpc>
                <a:spcPct val="90000"/>
              </a:lnSpc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99" name="Rectangle 87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800" dirty="0"/>
              <a:t>Вопросы 2 команде</a:t>
            </a:r>
          </a:p>
          <a:p>
            <a:r>
              <a:rPr lang="ru-RU" sz="2400" dirty="0"/>
              <a:t>Результат вычитания</a:t>
            </a:r>
          </a:p>
          <a:p>
            <a:r>
              <a:rPr lang="ru-RU" sz="2400" dirty="0" smtClean="0">
                <a:cs typeface="Arial" charset="0"/>
              </a:rPr>
              <a:t>Прибор </a:t>
            </a:r>
            <a:r>
              <a:rPr lang="ru-RU" sz="2400" dirty="0">
                <a:cs typeface="Arial" charset="0"/>
              </a:rPr>
              <a:t>для построения окружности</a:t>
            </a:r>
          </a:p>
          <a:p>
            <a:r>
              <a:rPr lang="ru-RU" sz="2400" dirty="0">
                <a:cs typeface="Arial" charset="0"/>
              </a:rPr>
              <a:t>Сколько граммов в килограмме?</a:t>
            </a:r>
          </a:p>
          <a:p>
            <a:r>
              <a:rPr lang="ru-RU" sz="2400" dirty="0">
                <a:cs typeface="Arial" charset="0"/>
              </a:rPr>
              <a:t>Наука, изучающая свойства фигур на плоскости</a:t>
            </a:r>
          </a:p>
          <a:p>
            <a:r>
              <a:rPr lang="ru-RU" sz="2400" dirty="0">
                <a:cs typeface="Arial" charset="0"/>
              </a:rPr>
              <a:t>Результат умножения</a:t>
            </a:r>
          </a:p>
          <a:p>
            <a:r>
              <a:rPr lang="ru-RU" sz="2400" dirty="0">
                <a:cs typeface="Arial" charset="0"/>
              </a:rPr>
              <a:t>Величина развернутого угла</a:t>
            </a:r>
          </a:p>
          <a:p>
            <a:r>
              <a:rPr lang="ru-RU" sz="2400" dirty="0">
                <a:cs typeface="Arial" charset="0"/>
              </a:rPr>
              <a:t>Когда частное равно нулю?</a:t>
            </a:r>
          </a:p>
          <a:p>
            <a:r>
              <a:rPr lang="ru-RU" sz="2400" dirty="0" smtClean="0">
                <a:cs typeface="Arial" charset="0"/>
              </a:rPr>
              <a:t>Ромб</a:t>
            </a:r>
            <a:r>
              <a:rPr lang="ru-RU" sz="2400" dirty="0">
                <a:cs typeface="Arial" charset="0"/>
              </a:rPr>
              <a:t>, у которого все углы прямые</a:t>
            </a:r>
          </a:p>
          <a:p>
            <a:r>
              <a:rPr lang="ru-RU" sz="2400" dirty="0">
                <a:cs typeface="Arial" charset="0"/>
              </a:rPr>
              <a:t>Самая большая хорда в круге</a:t>
            </a:r>
          </a:p>
          <a:p>
            <a:r>
              <a:rPr lang="ru-RU" sz="2400" dirty="0">
                <a:cs typeface="Arial" charset="0"/>
              </a:rPr>
              <a:t>Часть прямой, ограниченной с одной стороны</a:t>
            </a:r>
          </a:p>
          <a:p>
            <a:r>
              <a:rPr lang="ru-RU" sz="2400" dirty="0">
                <a:cs typeface="Arial" charset="0"/>
              </a:rPr>
              <a:t>Сколько нулей в записи числа миллиард?</a:t>
            </a:r>
          </a:p>
          <a:p>
            <a:r>
              <a:rPr lang="ru-RU" sz="2400" dirty="0">
                <a:cs typeface="Arial" charset="0"/>
              </a:rPr>
              <a:t>Диаметр окружности 8 м. Чему равен радиус?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7086600" cy="3657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Конкурс капитанов</a:t>
            </a:r>
          </a:p>
        </p:txBody>
      </p:sp>
      <p:pic>
        <p:nvPicPr>
          <p:cNvPr id="28677" name="Picture 5" descr="1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10000"/>
            <a:ext cx="2808288" cy="273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33400"/>
            <a:ext cx="8153400" cy="5597525"/>
          </a:xfrm>
        </p:spPr>
        <p:txBody>
          <a:bodyPr/>
          <a:lstStyle/>
          <a:p>
            <a:pPr lvl="0">
              <a:buNone/>
            </a:pPr>
            <a:r>
              <a:rPr lang="ru-RU" sz="1600" dirty="0" smtClean="0"/>
              <a:t>В трех ящиках находится крупа, вермишель и сахар. На одном из них написано “Крупа”, на другом – “Вермишель”, на третьем – “Крупа или сахар”. В каком ящике что находится, если содержимое каждого их них не соответствует надписи? 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 lvl="0">
              <a:buNone/>
            </a:pPr>
            <a:r>
              <a:rPr lang="ru-RU" sz="1600" dirty="0" smtClean="0"/>
              <a:t>На рисунке изображены дома, в которых живут Игорь, Павлик, Андрей и Глеб. Дом Игоря и дом Павлика одинакового цвета, дом Павлика и дом Андрея одинаковой высоты. Кто в каком доме живет?</a:t>
            </a:r>
          </a:p>
          <a:p>
            <a:pPr lvl="0">
              <a:buNone/>
            </a:pPr>
            <a:endParaRPr lang="ru-RU" sz="1600" dirty="0" smtClean="0"/>
          </a:p>
          <a:p>
            <a:pPr lvl="0"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                                   </a:t>
            </a:r>
          </a:p>
          <a:p>
            <a:pPr lvl="0">
              <a:buNone/>
            </a:pPr>
            <a:r>
              <a:rPr lang="ru-RU" sz="1600" dirty="0" smtClean="0"/>
              <a:t>Проведя 2 прямые, можно ли разделить треугольник на </a:t>
            </a:r>
          </a:p>
          <a:p>
            <a:pPr>
              <a:buNone/>
            </a:pPr>
            <a:r>
              <a:rPr lang="ru-RU" sz="1600" dirty="0" smtClean="0"/>
              <a:t>а) два треугольника и один четырехугольник, </a:t>
            </a:r>
          </a:p>
          <a:p>
            <a:pPr>
              <a:buNone/>
            </a:pPr>
            <a:r>
              <a:rPr lang="ru-RU" sz="1600" dirty="0" smtClean="0"/>
              <a:t>б) два треугольника, два четырехугольника и один пятиугольник. </a:t>
            </a:r>
          </a:p>
          <a:p>
            <a:pPr>
              <a:buNone/>
            </a:pPr>
            <a:r>
              <a:rPr lang="ru-RU" sz="1600" dirty="0" smtClean="0"/>
              <a:t>           4.    По рисунку сосчитать сколько квадратов: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                      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781800" y="5410200"/>
          <a:ext cx="9906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200"/>
                <a:gridCol w="330200"/>
                <a:gridCol w="330200"/>
              </a:tblGrid>
              <a:tr h="340360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rgbClr val="FFFF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img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2514600"/>
            <a:ext cx="209550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WordArt 5"/>
          <p:cNvSpPr>
            <a:spLocks noChangeArrowheads="1" noChangeShapeType="1" noTextEdit="1"/>
          </p:cNvSpPr>
          <p:nvPr/>
        </p:nvSpPr>
        <p:spPr bwMode="auto">
          <a:xfrm>
            <a:off x="990600" y="609600"/>
            <a:ext cx="6934200" cy="3733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Конкурс команд.</a:t>
            </a:r>
          </a:p>
        </p:txBody>
      </p:sp>
      <p:pic>
        <p:nvPicPr>
          <p:cNvPr id="43014" name="Picture 6" descr="18m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3886200"/>
            <a:ext cx="2808288" cy="273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nimBg="1"/>
    </p:bldLst>
  </p:timing>
</p:sld>
</file>

<file path=ppt/theme/theme1.xml><?xml version="1.0" encoding="utf-8"?>
<a:theme xmlns:a="http://schemas.openxmlformats.org/drawingml/2006/main" name="Beam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401</TotalTime>
  <Words>671</Words>
  <Application>Microsoft Office PowerPoint</Application>
  <PresentationFormat>Экран (4:3)</PresentationFormat>
  <Paragraphs>227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Beam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Разгадай ребус. </vt:lpstr>
      <vt:lpstr>Придумай рисунок </vt:lpstr>
      <vt:lpstr>Запишите пословицу. </vt:lpstr>
      <vt:lpstr>             АНАГРАММЫ 1) ДВАКАТР 2)СУНОК 3)КОЗОРЕТ 4)ПЕТРИМЕР 5)КОТОСАТ </vt:lpstr>
      <vt:lpstr>Слайд 14</vt:lpstr>
      <vt:lpstr>Математический калейдоскоп </vt:lpstr>
      <vt:lpstr>«Угадай страну»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МОУ СОШ с.Апалиха</dc:creator>
  <cp:lastModifiedBy>МОУ СОШ с.Апалиха</cp:lastModifiedBy>
  <cp:revision>20</cp:revision>
  <cp:lastPrinted>1601-01-01T00:00:00Z</cp:lastPrinted>
  <dcterms:created xsi:type="dcterms:W3CDTF">1601-01-01T00:00:00Z</dcterms:created>
  <dcterms:modified xsi:type="dcterms:W3CDTF">2015-02-14T12:06:17Z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