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332656"/>
            <a:ext cx="26515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ФИЗИКА </a:t>
            </a:r>
          </a:p>
          <a:p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</a:rPr>
              <a:t> 8 КЛАСС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2221" y="220486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ВОПРОСЫ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5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844824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4.        Резиновую нить слегка растянули. Чтобы внутренняя энергия нити увеличилась ее надо...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Растянуть сильнее.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Отпустить.</a:t>
            </a:r>
            <a:endParaRPr lang="ru-RU" sz="3200" b="0" i="0" dirty="0">
              <a:solidFill>
                <a:schemeClr val="tx2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572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77281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5.        Два алюминиевых бруска массами 100 и 300 г, взятых при комнатной температуре, нагрели до одинаковой температуры. У какого бруска внутренняя энергия изменилась больше?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A.        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У обоих не изменилась.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У обоих одинаково.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B.        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У первого бруска.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У второго бруска.</a:t>
            </a:r>
            <a:endParaRPr lang="ru-RU" sz="2400" b="0" i="0" dirty="0">
              <a:solidFill>
                <a:schemeClr val="tx2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64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7667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Виды теплопередачи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Вариант 1</a:t>
            </a:r>
            <a:endParaRPr lang="ru-RU" sz="3200" b="0" i="0" dirty="0">
              <a:solidFill>
                <a:schemeClr val="accent2">
                  <a:lumMod val="5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859339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1.        Конвекцией называют вид теплопередачи, при котором энергия...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A.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       Передается от нагретого тела с помощью лучей.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       От нагретого конца тела передается к холодному, но само вещество при этом не перемещается.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Переносится самими частицами вещества.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3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24744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i="1" dirty="0" smtClean="0">
              <a:solidFill>
                <a:schemeClr val="accent6">
                  <a:lumMod val="75000"/>
                </a:schemeClr>
              </a:solidFill>
              <a:latin typeface="Times New Roman"/>
            </a:endParaRPr>
          </a:p>
          <a:p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      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2.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 Каков способ теплопередачи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     от 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костра?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 Излучение.    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 Теплопроводность.    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Times New Roman"/>
              </a:rPr>
              <a:t> Конвекция.</a:t>
            </a:r>
            <a:endParaRPr lang="ru-RU" sz="3200" b="0" i="0" dirty="0">
              <a:solidFill>
                <a:schemeClr val="accent6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31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9675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Times New Roman"/>
              </a:rPr>
              <a:t>3.        Ложка, опущенная в стакан с горячей водой, нагревается. Каким способом происходит теплопередача?</a:t>
            </a:r>
            <a:endParaRPr lang="ru-RU" sz="2800" dirty="0">
              <a:solidFill>
                <a:srgbClr val="C0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rgbClr val="C00000"/>
                </a:solidFill>
                <a:latin typeface="Times New Roman"/>
              </a:rPr>
              <a:t> Излучение.      </a:t>
            </a:r>
            <a:endParaRPr lang="ru-RU" sz="2800" dirty="0">
              <a:solidFill>
                <a:srgbClr val="C0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rgbClr val="C00000"/>
                </a:solidFill>
                <a:latin typeface="Times New Roman"/>
              </a:rPr>
              <a:t> Теплопроводность.      </a:t>
            </a:r>
            <a:endParaRPr lang="ru-RU" sz="2800" dirty="0">
              <a:solidFill>
                <a:srgbClr val="C0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rgbClr val="C00000"/>
                </a:solidFill>
                <a:latin typeface="Times New Roman"/>
              </a:rPr>
              <a:t> Конвекция.</a:t>
            </a:r>
            <a:endParaRPr lang="ru-RU" sz="2800" b="0" i="0" dirty="0">
              <a:solidFill>
                <a:srgbClr val="C0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278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chemeClr val="accent2"/>
                </a:solidFill>
                <a:latin typeface="Times New Roman"/>
              </a:rPr>
              <a:t>4.        Каким способом происходит теплопередача при нагревании шин автомобиля при торможении?</a:t>
            </a:r>
            <a:endParaRPr lang="ru-RU" sz="2800" dirty="0">
              <a:solidFill>
                <a:schemeClr val="accent2"/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2"/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chemeClr val="accent2"/>
                </a:solidFill>
                <a:latin typeface="Times New Roman"/>
              </a:rPr>
              <a:t> Конвекцией.</a:t>
            </a:r>
            <a:endParaRPr lang="ru-RU" sz="2800" dirty="0">
              <a:solidFill>
                <a:schemeClr val="accent2"/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2"/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chemeClr val="accent2"/>
                </a:solidFill>
                <a:latin typeface="Times New Roman"/>
              </a:rPr>
              <a:t> Теплопроводностью.</a:t>
            </a:r>
            <a:endParaRPr lang="ru-RU" sz="2800" dirty="0">
              <a:solidFill>
                <a:schemeClr val="accent2"/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2"/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chemeClr val="accent2"/>
                </a:solidFill>
                <a:latin typeface="Times New Roman"/>
              </a:rPr>
              <a:t> Излучением.</a:t>
            </a:r>
            <a:br>
              <a:rPr lang="ru-RU" sz="2800" dirty="0">
                <a:solidFill>
                  <a:schemeClr val="accent2"/>
                </a:solidFill>
                <a:latin typeface="Times New Roman"/>
              </a:rPr>
            </a:br>
            <a:r>
              <a:rPr lang="ru-RU" sz="2800" b="1" dirty="0">
                <a:solidFill>
                  <a:schemeClr val="accent2"/>
                </a:solidFill>
                <a:latin typeface="Times New Roman"/>
              </a:rPr>
              <a:t>Г.</a:t>
            </a:r>
            <a:r>
              <a:rPr lang="ru-RU" sz="2800" dirty="0">
                <a:solidFill>
                  <a:schemeClr val="accent2"/>
                </a:solidFill>
                <a:latin typeface="Times New Roman"/>
              </a:rPr>
              <a:t> Работой.</a:t>
            </a:r>
            <a:endParaRPr lang="ru-RU" sz="2800" b="0" i="0" dirty="0">
              <a:solidFill>
                <a:schemeClr val="accent2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323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916832"/>
            <a:ext cx="4572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   </a:t>
            </a: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5. Какое 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вещество обладает наибольшей теплопровод-</a:t>
            </a:r>
            <a:r>
              <a:rPr lang="ru-RU" sz="3200" b="1" i="1" dirty="0" err="1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ностью</a:t>
            </a:r>
            <a:r>
              <a:rPr lang="ru-RU" sz="3200" b="1" i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?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Шерсть.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Железо.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Бумага.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4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620688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>
                <a:latin typeface="Times New Roman"/>
              </a:rPr>
              <a:t>Виды теплопередачи</a:t>
            </a:r>
            <a:endParaRPr lang="ru-RU" sz="3200" dirty="0">
              <a:latin typeface="Arial"/>
            </a:endParaRPr>
          </a:p>
          <a:p>
            <a:pPr algn="ctr"/>
            <a:r>
              <a:rPr lang="ru-RU" sz="3200" b="1" i="1" dirty="0">
                <a:latin typeface="Times New Roman"/>
              </a:rPr>
              <a:t>Вариант 2</a:t>
            </a:r>
            <a:endParaRPr lang="ru-RU" sz="3200" dirty="0"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2256525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/>
              </a:rPr>
              <a:t>1.        Вид теплопередачи, при котором энергия от нагретого тела передается холодному с помощью лучей, называется...</a:t>
            </a:r>
            <a:endParaRPr lang="ru-RU" sz="2800" dirty="0">
              <a:solidFill>
                <a:srgbClr val="FF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rgbClr val="FF0000"/>
                </a:solidFill>
                <a:latin typeface="Times New Roman"/>
              </a:rPr>
              <a:t> Излучением.</a:t>
            </a:r>
            <a:endParaRPr lang="ru-RU" sz="2800" dirty="0">
              <a:solidFill>
                <a:srgbClr val="FF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rgbClr val="FF0000"/>
                </a:solidFill>
                <a:latin typeface="Times New Roman"/>
              </a:rPr>
              <a:t> Конвекцией.</a:t>
            </a:r>
            <a:endParaRPr lang="ru-RU" sz="2800" dirty="0">
              <a:solidFill>
                <a:srgbClr val="FF000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FF0000"/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rgbClr val="FF0000"/>
                </a:solidFill>
                <a:latin typeface="Times New Roman"/>
              </a:rPr>
              <a:t> Теплопроводностью.</a:t>
            </a:r>
            <a:endParaRPr lang="ru-RU" sz="2800" b="0" i="0" dirty="0">
              <a:solidFill>
                <a:srgbClr val="FF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087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7281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2.        Каков способ теплопередачи водяного отопления?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Излучение.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Теплопроводность.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Конвекция.</a:t>
            </a:r>
            <a:endParaRPr lang="ru-RU" sz="3600" b="0" i="0" dirty="0">
              <a:solidFill>
                <a:schemeClr val="tx2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403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06084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3.        Благодаря какому способу теплопередачи Солнце</a:t>
            </a:r>
            <a:b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</a:b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нагревает Землю?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Теплопроводность.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Конвекция.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Излучение.</a:t>
            </a:r>
            <a:endParaRPr lang="ru-RU" sz="3200" b="0" i="0" dirty="0">
              <a:solidFill>
                <a:schemeClr val="accent2">
                  <a:lumMod val="5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914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556792"/>
            <a:ext cx="574238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1. Внутренняя энергия тела зависит...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От скорости движения тела.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От энергии движения частиц, из которых состоит тело.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От энергии взаимодействия частиц, из которых состоит тело.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От энергии движения частиц и от энергии их взаимодействия.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89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988840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4.        Каков способ передачи энергии от горячего утюга ткани?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Работа.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Теплопроводность.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Конвекции.</a:t>
            </a:r>
            <a:b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</a:b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Излучение.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96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201303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5.        Изменится ли температура тела, если оно поглощает энергии больше, чем испускает?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A.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       Тело нагреется.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Температура тела не изменится.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B.        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Тело охладится.</a:t>
            </a:r>
            <a:endParaRPr lang="ru-RU" sz="2800" b="0" i="0" dirty="0">
              <a:solidFill>
                <a:schemeClr val="accent1">
                  <a:lumMod val="5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476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6206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solidFill>
                  <a:srgbClr val="444444"/>
                </a:solidFill>
                <a:latin typeface="Times New Roman"/>
              </a:rPr>
              <a:t>Количество теплоты. Удельная теплоемкость</a:t>
            </a:r>
            <a:endParaRPr lang="ru-RU" sz="2800" dirty="0">
              <a:solidFill>
                <a:srgbClr val="444444"/>
              </a:solidFill>
              <a:latin typeface="Arial"/>
            </a:endParaRPr>
          </a:p>
          <a:p>
            <a:pPr algn="ctr"/>
            <a:r>
              <a:rPr lang="ru-RU" sz="2800" b="1" i="1" dirty="0">
                <a:solidFill>
                  <a:srgbClr val="444444"/>
                </a:solidFill>
                <a:latin typeface="Times New Roman"/>
              </a:rPr>
              <a:t>Вариант 1</a:t>
            </a:r>
            <a:endParaRPr lang="ru-RU" sz="2800" dirty="0">
              <a:solidFill>
                <a:srgbClr val="444444"/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348880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1. Что такое количество теплоты?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Количество внутренней энергии, которое необходимо для нагревания вещества на 1 °С.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Часть внутренней энергии, которую тело получает или теряет при теплопередаче.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Количество внутренней энергии, необходимое для нагревания вещества массой 1 кг на 1 °С.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</a:rPr>
              <a:t> Часть внутренней энергии, которую получает тело при совершении над ним работы.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82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204864"/>
            <a:ext cx="457200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2. В каких единицах измеряют удельную теплоемкость?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Дж.  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Вт.  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/>
              </a:rPr>
              <a:t> 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Джкг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Г. 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Дж°С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/>
              </a:rPr>
              <a:t>      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 Д. 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Джкг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/>
              </a:rPr>
              <a:t> ∙ °С      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6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72635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800" b="1" i="1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3. Четыре жидкости одинаковой массы получили одинаковое количество теплоты. Какая из них нагреется на меньшее число градусов?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 Вода.      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 Керосин.       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 Спирт.        </a:t>
            </a:r>
            <a:r>
              <a:rPr lang="ru-RU" sz="2800" b="1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 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Растительное </a:t>
            </a: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/>
              </a:rPr>
              <a:t>масло.</a:t>
            </a:r>
            <a:endParaRPr lang="ru-RU" sz="2800" dirty="0">
              <a:solidFill>
                <a:schemeClr val="bg1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8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060848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4. Какое количество теплоты потребуется для нагревания 10 г меди на 15 °С?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 600 Дж.    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 3,75 Дж.    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 60 Дж.    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 266,7 Дж.    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imes New Roman"/>
              </a:rPr>
              <a:t> 60 000 Дж.</a:t>
            </a:r>
            <a:endParaRPr lang="ru-RU" sz="3200" b="0" i="0" dirty="0">
              <a:solidFill>
                <a:schemeClr val="accent3">
                  <a:lumMod val="5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212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88840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5. При охлаждении медного прута на 25 °С выделилось 200 Дж энергии. Какова масса медного прута?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50 кг.       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0,02 кг.       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2 кг.       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0,5 кг.       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/>
              </a:rPr>
              <a:t> 2 000 000 кг.</a:t>
            </a:r>
            <a:endParaRPr lang="ru-RU" sz="3200" b="0" i="0" dirty="0">
              <a:solidFill>
                <a:schemeClr val="accent1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49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7963" y="47667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latin typeface="Times New Roman"/>
              </a:rPr>
              <a:t>Количество теплоты. Удельная теплоемкость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Arial"/>
            </a:endParaRPr>
          </a:p>
          <a:p>
            <a:pPr algn="ctr"/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latin typeface="Times New Roman"/>
              </a:rPr>
              <a:t>Вариант 2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49019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1. Количество теплоты, затраченное на нагревание тела, зависит от...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Массы, объема и рода вещества.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Изменения его температуры, плотности и рода вещества.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Массы тела, его плотности и изменения температуры.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Рода вещества, его массы и изменения температуры.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322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44824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2. В каких единицах измеряют внутреннюю энергию?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Дж°С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  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Дж.            </a:t>
            </a:r>
            <a:r>
              <a:rPr lang="ru-RU" sz="3200" b="1" dirty="0" err="1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Джкг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/>
              </a:rPr>
              <a:t> ∙ °С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     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Г.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Вт.        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Cambria"/>
              </a:rPr>
              <a:t>    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 Д. 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Cambria"/>
              </a:rPr>
              <a:t>Джкг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729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26876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3. Удельная теплоемкость свинца 140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mbria"/>
              </a:rPr>
              <a:t> Дж кг ∙ °С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       . Это значит, что для нагревания...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А.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Свинца массой 140 кг на 1 °С требуется 1 Дж энергии.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Свинца массой 1 кг на 140 °С требуется 1 Дж энергии.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B.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Свинца массой 1 кг на 1 °С требуется 140 Дж энергии.</a:t>
            </a:r>
            <a:b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</a:b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Свинца массой 1 кг на 140 °С требуется 140 Дж энергии.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93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225465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>
                <a:solidFill>
                  <a:srgbClr val="444444"/>
                </a:solidFill>
                <a:latin typeface="Times New Roman"/>
              </a:rPr>
              <a:t>2. Первый стакан с водой охладили, получив от него 1 Дж количества теплоты, а второй стакан подняли вверх, совершив работу в 1 Дж. Изменилась ли внутренняя энергия воды в первом и втором стаканах?</a:t>
            </a:r>
            <a:endParaRPr lang="ru-RU" sz="2000" dirty="0">
              <a:solidFill>
                <a:srgbClr val="444444"/>
              </a:solidFill>
              <a:latin typeface="Arial"/>
            </a:endParaRPr>
          </a:p>
          <a:p>
            <a:r>
              <a:rPr lang="ru-RU" sz="2000" b="1" dirty="0">
                <a:solidFill>
                  <a:srgbClr val="444444"/>
                </a:solidFill>
                <a:latin typeface="Times New Roman"/>
              </a:rPr>
              <a:t>А.</a:t>
            </a:r>
            <a:r>
              <a:rPr lang="ru-RU" sz="2000" dirty="0">
                <a:solidFill>
                  <a:srgbClr val="444444"/>
                </a:solidFill>
                <a:latin typeface="Times New Roman"/>
              </a:rPr>
              <a:t> Ни в одном стакане не изменилась.</a:t>
            </a:r>
            <a:endParaRPr lang="ru-RU" sz="2000" dirty="0">
              <a:solidFill>
                <a:srgbClr val="444444"/>
              </a:solidFill>
              <a:latin typeface="Arial"/>
            </a:endParaRPr>
          </a:p>
          <a:p>
            <a:r>
              <a:rPr lang="ru-RU" sz="2000" b="1" dirty="0">
                <a:solidFill>
                  <a:srgbClr val="444444"/>
                </a:solidFill>
                <a:latin typeface="Times New Roman"/>
              </a:rPr>
              <a:t>Б.</a:t>
            </a:r>
            <a:r>
              <a:rPr lang="ru-RU" sz="2000" dirty="0">
                <a:solidFill>
                  <a:srgbClr val="444444"/>
                </a:solidFill>
                <a:latin typeface="Times New Roman"/>
              </a:rPr>
              <a:t> В 1 — уменьшилась, во 2 — не изменилась.</a:t>
            </a:r>
            <a:endParaRPr lang="ru-RU" sz="2000" dirty="0">
              <a:solidFill>
                <a:srgbClr val="444444"/>
              </a:solidFill>
              <a:latin typeface="Arial"/>
            </a:endParaRPr>
          </a:p>
          <a:p>
            <a:r>
              <a:rPr lang="ru-RU" sz="2000" b="1" dirty="0">
                <a:solidFill>
                  <a:srgbClr val="444444"/>
                </a:solidFill>
                <a:latin typeface="Times New Roman"/>
              </a:rPr>
              <a:t>В.</a:t>
            </a:r>
            <a:r>
              <a:rPr lang="ru-RU" sz="2000" dirty="0">
                <a:solidFill>
                  <a:srgbClr val="444444"/>
                </a:solidFill>
                <a:latin typeface="Times New Roman"/>
              </a:rPr>
              <a:t> В 1 — не изменилась, во 2 — увеличилась.</a:t>
            </a:r>
            <a:endParaRPr lang="ru-RU" sz="2000" dirty="0">
              <a:solidFill>
                <a:srgbClr val="444444"/>
              </a:solidFill>
              <a:latin typeface="Arial"/>
            </a:endParaRPr>
          </a:p>
          <a:p>
            <a:r>
              <a:rPr lang="ru-RU" sz="2000" b="1" dirty="0">
                <a:solidFill>
                  <a:srgbClr val="444444"/>
                </a:solidFill>
                <a:latin typeface="Times New Roman"/>
              </a:rPr>
              <a:t>Г.</a:t>
            </a:r>
            <a:r>
              <a:rPr lang="ru-RU" sz="2000" dirty="0">
                <a:solidFill>
                  <a:srgbClr val="444444"/>
                </a:solidFill>
                <a:latin typeface="Times New Roman"/>
              </a:rPr>
              <a:t> В обоих стаканах уменьшилась.</a:t>
            </a:r>
            <a:br>
              <a:rPr lang="ru-RU" sz="2000" dirty="0">
                <a:solidFill>
                  <a:srgbClr val="444444"/>
                </a:solidFill>
                <a:latin typeface="Times New Roman"/>
              </a:rPr>
            </a:br>
            <a:r>
              <a:rPr lang="ru-RU" sz="2000" b="1" dirty="0">
                <a:solidFill>
                  <a:srgbClr val="444444"/>
                </a:solidFill>
                <a:latin typeface="Times New Roman"/>
              </a:rPr>
              <a:t>Д.</a:t>
            </a:r>
            <a:r>
              <a:rPr lang="ru-RU" sz="2000" dirty="0">
                <a:solidFill>
                  <a:srgbClr val="444444"/>
                </a:solidFill>
                <a:latin typeface="Times New Roman"/>
              </a:rPr>
              <a:t> В 1 — уменьшилась, во 2 — увеличилась</a:t>
            </a:r>
            <a:endParaRPr lang="ru-RU" sz="2000" dirty="0" smtClean="0">
              <a:solidFill>
                <a:srgbClr val="444444"/>
              </a:solidFill>
              <a:latin typeface="Times New Roman"/>
            </a:endParaRPr>
          </a:p>
          <a:p>
            <a:endParaRPr lang="ru-RU" sz="2000" b="0" i="0" dirty="0">
              <a:solidFill>
                <a:srgbClr val="444444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8399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      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4.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Какое количество теплоты выделите и при охлаждении 20 г спирта на 6 °С?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300 Дж.  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8 333,3 Дж.  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0,048 Дж.  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400 000 Дж.  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 750 Дж.</a:t>
            </a:r>
            <a:endParaRPr lang="ru-RU" sz="3200" b="0" i="0" dirty="0">
              <a:solidFill>
                <a:schemeClr val="tx2">
                  <a:lumMod val="5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2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40768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b="1" i="1" dirty="0">
                <a:solidFill>
                  <a:srgbClr val="FF0000"/>
                </a:solidFill>
                <a:latin typeface="Times New Roman"/>
              </a:rPr>
              <a:t>        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/>
              </a:rPr>
              <a:t>5. При </a:t>
            </a:r>
            <a:r>
              <a:rPr lang="ru-RU" sz="3200" b="1" i="1" dirty="0">
                <a:solidFill>
                  <a:srgbClr val="FF0000"/>
                </a:solidFill>
                <a:latin typeface="Times New Roman"/>
              </a:rPr>
              <a:t>нагревании 4 г спирта передано 200 Дж количества теплоты. На сколько градусов изменилась температура </a:t>
            </a:r>
            <a:r>
              <a:rPr lang="ru-RU" sz="3200" b="1" i="1" dirty="0" err="1">
                <a:solidFill>
                  <a:srgbClr val="FF0000"/>
                </a:solidFill>
                <a:latin typeface="Times New Roman"/>
              </a:rPr>
              <a:t>спир</a:t>
            </a:r>
            <a:r>
              <a:rPr lang="ru-RU" sz="3200" b="1" i="1" dirty="0">
                <a:solidFill>
                  <a:srgbClr val="FF0000"/>
                </a:solidFill>
                <a:latin typeface="Times New Roman"/>
              </a:rPr>
              <a:t>-та?</a:t>
            </a:r>
            <a:endParaRPr lang="ru-RU" sz="3200" dirty="0">
              <a:solidFill>
                <a:srgbClr val="FF0000"/>
              </a:solidFill>
              <a:latin typeface="Arial"/>
            </a:endParaRPr>
          </a:p>
          <a:p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 2 000 000 °С.      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Б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. 50 °С.      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 2000 °С.     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 0,05 °С.     </a:t>
            </a:r>
            <a:r>
              <a:rPr lang="ru-RU" sz="3200" b="1" dirty="0">
                <a:solidFill>
                  <a:srgbClr val="FF0000"/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rgbClr val="FF0000"/>
                </a:solidFill>
                <a:latin typeface="Times New Roman"/>
              </a:rPr>
              <a:t> 20 °С.</a:t>
            </a:r>
            <a:endParaRPr lang="ru-RU" sz="3200" b="0" i="0" dirty="0">
              <a:solidFill>
                <a:srgbClr val="FF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884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206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solidFill>
                  <a:srgbClr val="7030A0"/>
                </a:solidFill>
                <a:latin typeface="Times New Roman"/>
              </a:rPr>
              <a:t>Сравнение количеств теплоты при теплообмене</a:t>
            </a:r>
            <a:endParaRPr lang="ru-RU" sz="2800" dirty="0">
              <a:solidFill>
                <a:srgbClr val="7030A0"/>
              </a:solidFill>
              <a:latin typeface="Arial"/>
            </a:endParaRPr>
          </a:p>
          <a:p>
            <a:pPr algn="ctr"/>
            <a:r>
              <a:rPr lang="ru-RU" sz="2800" b="1" i="1" dirty="0">
                <a:solidFill>
                  <a:srgbClr val="7030A0"/>
                </a:solidFill>
                <a:latin typeface="Times New Roman"/>
              </a:rPr>
              <a:t>Вариант 1</a:t>
            </a:r>
            <a:endParaRPr lang="ru-RU" sz="2800" dirty="0">
              <a:solidFill>
                <a:srgbClr val="7030A0"/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59680"/>
            <a:ext cx="4572000" cy="43396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       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1. Как 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изменилась внутренняя энергия взаимодействующих тел?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А.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Не изменилась.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У обоих тел увеличилась.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В.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У обоих тел уменьшилась.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У воды - увеличилась, у меди - уменьшилась.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Д.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У воды - уменьшилась, у меди - увеличилась.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646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16832"/>
            <a:ext cx="4572000" cy="45858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rgbClr val="444444"/>
                </a:solidFill>
                <a:latin typeface="Times New Roman"/>
              </a:rPr>
              <a:t>       </a:t>
            </a:r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2. Какое 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количество теплоты (Q</a:t>
            </a:r>
            <a:r>
              <a:rPr lang="ru-RU" sz="3200" b="1" i="1" baseline="-250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1</a:t>
            </a:r>
            <a:r>
              <a:rPr lang="ru-RU" sz="3200" b="1" i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) передано воде?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11 760 000 Дж.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16 800 000 Дж.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5 040 000 Дж.</a:t>
            </a:r>
            <a:b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</a:b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16 800 Дж.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 5040 Дж.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72816"/>
            <a:ext cx="4572000" cy="45858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3.        Какое количество теплоты (Q</a:t>
            </a:r>
            <a:r>
              <a:rPr lang="ru-RU" sz="3200" b="1" i="1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) отдано медью?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400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5100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400 000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5 100 000 Дж.</a:t>
            </a:r>
            <a:b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</a:b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5 500 000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13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8884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     </a:t>
            </a:r>
            <a:r>
              <a:rPr lang="ru-RU" sz="36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4. Одинаковое </a:t>
            </a: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ли количество теплоты получено водой и отдано медью?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A.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Q</a:t>
            </a:r>
            <a:r>
              <a:rPr lang="ru-RU" sz="3600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&lt; Q</a:t>
            </a:r>
            <a:r>
              <a:rPr lang="ru-RU" sz="3600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.       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</a:t>
            </a:r>
            <a:r>
              <a:rPr lang="ru-RU" sz="3600" dirty="0" err="1">
                <a:solidFill>
                  <a:schemeClr val="bg2">
                    <a:lumMod val="50000"/>
                  </a:schemeClr>
                </a:solidFill>
                <a:latin typeface="Times New Roman"/>
              </a:rPr>
              <a:t>Q</a:t>
            </a:r>
            <a:r>
              <a:rPr lang="ru-RU" sz="3600" baseline="-25000" dirty="0" err="1">
                <a:solidFill>
                  <a:schemeClr val="bg2">
                    <a:lumMod val="50000"/>
                  </a:schemeClr>
                </a:solidFill>
                <a:latin typeface="Times New Roman"/>
              </a:rPr>
              <a:t>l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&gt; Q</a:t>
            </a:r>
            <a:r>
              <a:rPr lang="ru-RU" sz="3600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.         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В. 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Q</a:t>
            </a:r>
            <a:r>
              <a:rPr lang="ru-RU" sz="3600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1 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= Q</a:t>
            </a:r>
            <a:r>
              <a:rPr lang="ru-RU" sz="3600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</a:t>
            </a:r>
            <a:r>
              <a:rPr lang="ru-RU" sz="36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.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21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21297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>
                <a:solidFill>
                  <a:srgbClr val="00B0F0"/>
                </a:solidFill>
                <a:latin typeface="Times New Roman"/>
              </a:rPr>
              <a:t>        </a:t>
            </a:r>
            <a:endParaRPr lang="ru-RU" sz="2000" b="0" i="0" dirty="0">
              <a:solidFill>
                <a:srgbClr val="00B0F0"/>
              </a:solidFill>
              <a:effectLst/>
              <a:latin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2471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Times New Roman"/>
              </a:rPr>
              <a:t>Сравнение количеств теплоты при теплообмене</a:t>
            </a:r>
            <a:endParaRPr lang="ru-RU" sz="2400" dirty="0">
              <a:latin typeface="Arial"/>
            </a:endParaRPr>
          </a:p>
          <a:p>
            <a:pPr algn="ctr"/>
            <a:r>
              <a:rPr lang="ru-RU" sz="2400" b="1" i="1" dirty="0">
                <a:latin typeface="Times New Roman"/>
              </a:rPr>
              <a:t>Вариант 2</a:t>
            </a:r>
            <a:endParaRPr lang="ru-RU" sz="2400" b="0" i="0" dirty="0">
              <a:effectLst/>
              <a:latin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2088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       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1. Как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изменилась внутренняя энергия взаимодействующих тел?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A.        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У обоих тел уменьшилась.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У обоих тел увеличилась.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/>
            </a:endParaRP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B.        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У графита - уменьшилась, у воды - увеличилась.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У графита - увеличилась, у воды - уменьшилась.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/>
              </a:rPr>
              <a:t> Не изменилась.</a:t>
            </a:r>
            <a:endParaRPr lang="ru-RU" sz="2400" b="0" i="0" dirty="0">
              <a:solidFill>
                <a:schemeClr val="accent2">
                  <a:lumMod val="50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989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916832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      </a:t>
            </a: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2. Какое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количество теплоты (Q</a:t>
            </a:r>
            <a:r>
              <a:rPr lang="ru-RU" sz="2800" b="1" i="1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1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) отдано графитом?</a:t>
            </a:r>
            <a:b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</a:b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7200 Дж.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7950 Дж.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750 000 Дж.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7 200 000 Дж.</a:t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</a:b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7 950 000 Дж.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78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700808"/>
            <a:ext cx="4572000" cy="45858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3.        Какое количество теплоты (Q</a:t>
            </a:r>
            <a:r>
              <a:rPr lang="ru-RU" sz="3200" b="1" i="1" baseline="-250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2</a:t>
            </a:r>
            <a: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) получено водой?</a:t>
            </a:r>
            <a:br>
              <a:rPr lang="ru-RU" sz="3200" b="1" i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</a:b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3 360 000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7 140 000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В.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10 500 000 Дж.</a:t>
            </a:r>
            <a:b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</a:b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Г.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7140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Д.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</a:rPr>
              <a:t> 7950 Дж.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37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20486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4.        Одинаковое ли количество теплоты отдано графитом и получено водой?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A.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1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&lt; 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2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.                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1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= 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2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.                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В.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1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 &gt; Q</a:t>
            </a:r>
            <a:r>
              <a:rPr lang="ru-RU" sz="2800" baseline="-25000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2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/>
              </a:rPr>
              <a:t>.</a:t>
            </a:r>
            <a:endParaRPr lang="ru-RU" b="0" i="0" dirty="0">
              <a:solidFill>
                <a:schemeClr val="accent2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096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184482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  <a:latin typeface="Times New Roman"/>
              </a:rPr>
              <a:t>3. После того как распилили бревно, пила нагрелась. Каким способом изменили внутреннюю энергию пилы?</a:t>
            </a:r>
            <a:endParaRPr lang="ru-RU" sz="2800" dirty="0">
              <a:solidFill>
                <a:srgbClr val="7030A0"/>
              </a:solidFill>
              <a:latin typeface="Arial"/>
            </a:endParaRPr>
          </a:p>
          <a:p>
            <a:r>
              <a:rPr lang="ru-RU" sz="2800" b="1" dirty="0">
                <a:solidFill>
                  <a:srgbClr val="7030A0"/>
                </a:solidFill>
                <a:latin typeface="Times New Roman"/>
              </a:rPr>
              <a:t>А.</a:t>
            </a:r>
            <a:r>
              <a:rPr lang="ru-RU" sz="2800" dirty="0">
                <a:solidFill>
                  <a:srgbClr val="7030A0"/>
                </a:solidFill>
                <a:latin typeface="Times New Roman"/>
              </a:rPr>
              <a:t> При совершении работы.       </a:t>
            </a:r>
            <a:r>
              <a:rPr lang="ru-RU" sz="2800" b="1" dirty="0">
                <a:solidFill>
                  <a:srgbClr val="7030A0"/>
                </a:solidFill>
                <a:latin typeface="Times New Roman"/>
              </a:rPr>
              <a:t>Б.</a:t>
            </a:r>
            <a:r>
              <a:rPr lang="ru-RU" sz="2800" dirty="0">
                <a:solidFill>
                  <a:srgbClr val="7030A0"/>
                </a:solidFill>
                <a:latin typeface="Times New Roman"/>
              </a:rPr>
              <a:t> При теплопередаче.</a:t>
            </a:r>
            <a:endParaRPr lang="ru-RU" sz="2800" b="0" i="0" dirty="0">
              <a:solidFill>
                <a:srgbClr val="7030A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861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484784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</a:rPr>
              <a:t>СПАСИБО ЗА УРОК</a:t>
            </a:r>
            <a:endParaRPr lang="ru-RU" sz="7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7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25449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Times New Roman"/>
              </a:rPr>
              <a:t>4. Чтобы увеличить внутреннюю энергию автомобильной шины, нужно...</a:t>
            </a:r>
            <a:endParaRPr lang="ru-RU" sz="3600" dirty="0">
              <a:solidFill>
                <a:srgbClr val="C00000"/>
              </a:solidFill>
              <a:latin typeface="Arial"/>
            </a:endParaRPr>
          </a:p>
          <a:p>
            <a:r>
              <a:rPr lang="ru-RU" sz="3600" b="1" dirty="0">
                <a:solidFill>
                  <a:srgbClr val="C00000"/>
                </a:solidFill>
                <a:latin typeface="Times New Roman"/>
              </a:rPr>
              <a:t>А.</a:t>
            </a:r>
            <a:r>
              <a:rPr lang="ru-RU" sz="3600" dirty="0">
                <a:solidFill>
                  <a:srgbClr val="C00000"/>
                </a:solidFill>
                <a:latin typeface="Times New Roman"/>
              </a:rPr>
              <a:t> Выпустить из шины воздух.</a:t>
            </a:r>
            <a:br>
              <a:rPr lang="ru-RU" sz="3600" dirty="0">
                <a:solidFill>
                  <a:srgbClr val="C00000"/>
                </a:solidFill>
                <a:latin typeface="Times New Roman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/>
              </a:rPr>
              <a:t>Б.</a:t>
            </a:r>
            <a:r>
              <a:rPr lang="ru-RU" sz="3600" dirty="0">
                <a:solidFill>
                  <a:srgbClr val="C00000"/>
                </a:solidFill>
                <a:latin typeface="Times New Roman"/>
              </a:rPr>
              <a:t> Накачать в шину воздух.</a:t>
            </a:r>
            <a:endParaRPr lang="ru-RU" sz="3600" b="0" i="0" dirty="0">
              <a:solidFill>
                <a:srgbClr val="C0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498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9714" y="692696"/>
            <a:ext cx="4572000" cy="58169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5. Два одинаковых пакета с молоком вынули из холодильника. Один пакет оставили на столе, а второй перелили в кастрюлю и вскипятили. В каком случае внутренняя энергия молока изменилась меньше?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А. В обоих случаях не изменилась.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Б. В обоих случаях изменилась одинаково.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В. В первом случае.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pPr algn="just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/>
              </a:rPr>
              <a:t>Г. Во втором случае.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23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69269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/>
              </a:rPr>
              <a:t>Внутренняя энергия и способы ее изменения</a:t>
            </a:r>
            <a:endParaRPr lang="ru-RU" sz="2400" dirty="0">
              <a:solidFill>
                <a:srgbClr val="7030A0"/>
              </a:solidFill>
              <a:latin typeface="Arial"/>
            </a:endParaRPr>
          </a:p>
          <a:p>
            <a:pPr algn="ctr"/>
            <a:r>
              <a:rPr lang="ru-RU" sz="2400" b="1" i="1" dirty="0">
                <a:solidFill>
                  <a:srgbClr val="7030A0"/>
                </a:solidFill>
                <a:latin typeface="Times New Roman"/>
              </a:rPr>
              <a:t>Вариант 2</a:t>
            </a:r>
            <a:endParaRPr lang="ru-RU" sz="2400" dirty="0">
              <a:solidFill>
                <a:srgbClr val="7030A0"/>
              </a:solidFill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/>
              </a:rPr>
              <a:t>1.        Каким способом можно изменить внутреннюю энергию тела?</a:t>
            </a:r>
            <a:endParaRPr lang="ru-RU" sz="2400" dirty="0">
              <a:solidFill>
                <a:srgbClr val="002060"/>
              </a:solidFill>
              <a:latin typeface="Arial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А.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 Только совершением работы.</a:t>
            </a:r>
            <a:endParaRPr lang="ru-RU" sz="2400" dirty="0">
              <a:solidFill>
                <a:srgbClr val="002060"/>
              </a:solidFill>
              <a:latin typeface="Arial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Б.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 Совершением работы и теплопередачей.</a:t>
            </a:r>
            <a:endParaRPr lang="ru-RU" sz="2400" dirty="0">
              <a:solidFill>
                <a:srgbClr val="002060"/>
              </a:solidFill>
              <a:latin typeface="Arial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В.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 Только теплопередачей.</a:t>
            </a:r>
            <a:endParaRPr lang="ru-RU" sz="2400" dirty="0">
              <a:solidFill>
                <a:srgbClr val="002060"/>
              </a:solidFill>
              <a:latin typeface="Arial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Г.</a:t>
            </a:r>
            <a:r>
              <a:rPr lang="ru-RU" sz="2400" dirty="0">
                <a:solidFill>
                  <a:srgbClr val="002060"/>
                </a:solidFill>
                <a:latin typeface="Times New Roman"/>
              </a:rPr>
              <a:t> Внутреннюю энергию тела изменить нельзя.</a:t>
            </a:r>
            <a:endParaRPr lang="ru-RU" sz="2400" b="0" i="0" dirty="0">
              <a:solidFill>
                <a:srgbClr val="00206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244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6926" y="836712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i="1" dirty="0">
                <a:solidFill>
                  <a:srgbClr val="FF0000"/>
                </a:solidFill>
                <a:latin typeface="Times New Roman"/>
              </a:rPr>
              <a:t>2.        Первая пластина перемещалась по горизонтальной поверхности и в результате действия силы трения нагрелась, а вторая пластина была поднята вверх над горизонтальной поверхностью. В обоих случаях была совершена одинаковая работа. Изменилась ли внутренняя энергия пластин?</a:t>
            </a:r>
            <a:endParaRPr lang="ru-RU" sz="2000" dirty="0">
              <a:solidFill>
                <a:srgbClr val="FF0000"/>
              </a:solidFill>
              <a:latin typeface="Arial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А.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 У первой пластины не изменилась, у второй увеличилась.</a:t>
            </a:r>
            <a:endParaRPr lang="ru-RU" sz="2000" dirty="0">
              <a:solidFill>
                <a:srgbClr val="FF0000"/>
              </a:solidFill>
              <a:latin typeface="Arial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Б.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 У обеих пластин увеличилась.</a:t>
            </a:r>
            <a:endParaRPr lang="ru-RU" sz="2000" dirty="0">
              <a:solidFill>
                <a:srgbClr val="FF0000"/>
              </a:solidFill>
              <a:latin typeface="Arial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В.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 У первой пластины увеличилась, а у второй не изменилась.</a:t>
            </a:r>
            <a:endParaRPr lang="ru-RU" sz="2000" dirty="0">
              <a:solidFill>
                <a:srgbClr val="FF0000"/>
              </a:solidFill>
              <a:latin typeface="Arial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Г.</a:t>
            </a:r>
            <a:r>
              <a:rPr lang="ru-RU" sz="2000" dirty="0">
                <a:solidFill>
                  <a:srgbClr val="FF0000"/>
                </a:solidFill>
                <a:latin typeface="Times New Roman"/>
              </a:rPr>
              <a:t> Не изменилась ни у первой, ни у второй пластин.</a:t>
            </a:r>
            <a:endParaRPr lang="ru-RU" sz="2000" b="0" i="0" dirty="0">
              <a:solidFill>
                <a:srgbClr val="FF0000"/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036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26876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3.        Сок поставили в холодильник и охладили. Каким способом изменили внутреннюю энергию сока?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"/>
            </a:endParaRPr>
          </a:p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А.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При совершении работы.           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Б.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 При теплопередаче.</a:t>
            </a:r>
            <a:endParaRPr lang="ru-RU" sz="3200" b="0" i="0" dirty="0">
              <a:solidFill>
                <a:schemeClr val="tx2">
                  <a:lumMod val="75000"/>
                </a:schemeClr>
              </a:solidFill>
              <a:effectLst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803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</TotalTime>
  <Words>317</Words>
  <Application>Microsoft Office PowerPoint</Application>
  <PresentationFormat>Экран (4:3)</PresentationFormat>
  <Paragraphs>185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Таня</cp:lastModifiedBy>
  <cp:revision>8</cp:revision>
  <dcterms:created xsi:type="dcterms:W3CDTF">2015-10-16T07:50:21Z</dcterms:created>
  <dcterms:modified xsi:type="dcterms:W3CDTF">2015-10-16T09:01:47Z</dcterms:modified>
</cp:coreProperties>
</file>