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7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C19BE5-BED3-4064-B8C6-CDA9B0C071A4}" type="datetimeFigureOut">
              <a:rPr lang="ru-RU"/>
              <a:pPr>
                <a:defRPr/>
              </a:pPr>
              <a:t>01.06.2012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AEC0E-62C5-4B2B-9878-3A38E7ED22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CB1734-AFA4-427A-995D-DEEC8B5E3CDA}" type="datetimeFigureOut">
              <a:rPr lang="ru-RU"/>
              <a:pPr>
                <a:defRPr/>
              </a:pPr>
              <a:t>01.06.2012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58FE0D-C516-4F1E-81D2-2F141CF2E6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DCE37-EEF7-49F0-B1DC-3D07098B4748}" type="datetimeFigureOut">
              <a:rPr lang="ru-RU"/>
              <a:pPr>
                <a:defRPr/>
              </a:pPr>
              <a:t>01.06.2012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9E2478-F38E-4AF5-98E2-1311553F33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92CFF6-9235-48CB-8781-86268439376F}" type="datetimeFigureOut">
              <a:rPr lang="ru-RU"/>
              <a:pPr>
                <a:defRPr/>
              </a:pPr>
              <a:t>01.06.2012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B8B41-51D0-414C-94DB-8E696857E1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C32C9-EF66-4D94-B94D-11D8E2B10D3E}" type="datetimeFigureOut">
              <a:rPr lang="ru-RU"/>
              <a:pPr>
                <a:defRPr/>
              </a:pPr>
              <a:t>01.06.2012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3E086-C2D0-4E79-9E03-3C6907415A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540E1-4AB2-4FA4-B19B-F65A3E561236}" type="datetimeFigureOut">
              <a:rPr lang="ru-RU"/>
              <a:pPr>
                <a:defRPr/>
              </a:pPr>
              <a:t>01.06.2012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B6FAA0-8908-421B-A5FC-ADBA10B546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50D2E-07D5-4D7B-909B-FA8292FF1F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9CC00-0BA5-4991-BB77-010DB2124A78}" type="datetimeFigureOut">
              <a:rPr lang="ru-RU"/>
              <a:pPr>
                <a:defRPr/>
              </a:pPr>
              <a:t>01.06.2012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96EAC2-073B-48AD-925A-E0BCA3B6E18F}" type="datetimeFigureOut">
              <a:rPr lang="ru-RU"/>
              <a:pPr>
                <a:defRPr/>
              </a:pPr>
              <a:t>01.06.2012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D124F-EA54-4476-B6C8-A15DB00AE3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CED050-D332-47D5-9CEF-57D527360D4F}" type="datetimeFigureOut">
              <a:rPr lang="ru-RU"/>
              <a:pPr>
                <a:defRPr/>
              </a:pPr>
              <a:t>01.06.2012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486DB-B2D7-4151-BC73-6CD699A35A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9E250-D9A3-44ED-A85E-E48B813AA53F}" type="datetimeFigureOut">
              <a:rPr lang="ru-RU"/>
              <a:pPr>
                <a:defRPr/>
              </a:pPr>
              <a:t>01.06.2012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ACD57-577E-4417-890A-C32870526B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5FF0D2-C11F-41C4-AD70-20420C854990}" type="datetimeFigureOut">
              <a:rPr lang="ru-RU"/>
              <a:pPr>
                <a:defRPr/>
              </a:pPr>
              <a:t>01.06.2012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E5C588-3FA6-4A2A-9D4D-DDCA261EA7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B2AFFBA7-4AFF-43AD-9B99-4E1B264087F9}" type="datetimeFigureOut">
              <a:rPr lang="ru-RU"/>
              <a:pPr>
                <a:defRPr/>
              </a:pPr>
              <a:t>01.06.2012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189E0177-6CF3-40AC-AD62-AD048B1696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3" r:id="rId1"/>
    <p:sldLayoutId id="2147483677" r:id="rId2"/>
    <p:sldLayoutId id="2147483684" r:id="rId3"/>
    <p:sldLayoutId id="2147483678" r:id="rId4"/>
    <p:sldLayoutId id="2147483685" r:id="rId5"/>
    <p:sldLayoutId id="2147483679" r:id="rId6"/>
    <p:sldLayoutId id="2147483680" r:id="rId7"/>
    <p:sldLayoutId id="2147483686" r:id="rId8"/>
    <p:sldLayoutId id="2147483687" r:id="rId9"/>
    <p:sldLayoutId id="2147483681" r:id="rId10"/>
    <p:sldLayoutId id="214748368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ts val="300"/>
        </a:spcBef>
        <a:spcAft>
          <a:spcPct val="0"/>
        </a:spcAft>
        <a:buClr>
          <a:srgbClr val="8B232E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fontAlgn="base">
        <a:spcBef>
          <a:spcPts val="300"/>
        </a:spcBef>
        <a:spcAft>
          <a:spcPct val="0"/>
        </a:spcAft>
        <a:buClr>
          <a:srgbClr val="741B25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fontAlgn="base">
        <a:spcBef>
          <a:spcPts val="300"/>
        </a:spcBef>
        <a:spcAft>
          <a:spcPct val="0"/>
        </a:spcAft>
        <a:buClr>
          <a:srgbClr val="8B232E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fontAlgn="base">
        <a:spcBef>
          <a:spcPts val="338"/>
        </a:spcBef>
        <a:spcAft>
          <a:spcPct val="0"/>
        </a:spcAft>
        <a:buClr>
          <a:srgbClr val="8B232E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-history.mcs.st-andrews.ac.uk/PictDisplay/Euclid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57356" y="3699804"/>
            <a:ext cx="6905644" cy="1143000"/>
          </a:xfrm>
        </p:spPr>
        <p:txBody>
          <a:bodyPr/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600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ЕВКЛИД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600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(</a:t>
            </a:r>
            <a:r>
              <a:rPr lang="ru-RU" sz="3600" b="1" spc="0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ок</a:t>
            </a:r>
            <a:r>
              <a:rPr lang="ru-RU" sz="3600" b="1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. 365 — 300 до н. э.)</a:t>
            </a:r>
            <a:endParaRPr lang="ru-RU" sz="3600" b="1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428625"/>
            <a:ext cx="3008312" cy="3571875"/>
          </a:xfrm>
          <a:prstGeom prst="rect">
            <a:avLst/>
          </a:prstGeom>
          <a:noFill/>
          <a:ln w="9525">
            <a:solidFill>
              <a:schemeClr val="tx2">
                <a:lumMod val="10000"/>
              </a:schemeClr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929058" y="857232"/>
            <a:ext cx="4857784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Галерея</a:t>
            </a:r>
            <a:r>
              <a:rPr lang="ru-RU" sz="4400" dirty="0">
                <a:latin typeface="+mn-lt"/>
              </a:rPr>
              <a:t> </a:t>
            </a:r>
            <a:r>
              <a: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великих</a:t>
            </a:r>
            <a:r>
              <a:rPr lang="ru-RU" sz="4400" dirty="0">
                <a:latin typeface="+mn-lt"/>
              </a:rPr>
              <a:t> </a:t>
            </a:r>
            <a:r>
              <a:rPr lang="ru-RU" sz="4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математиков</a:t>
            </a:r>
            <a:endParaRPr lang="ru-RU" sz="4400" dirty="0">
              <a:latin typeface="+mn-lt"/>
            </a:endParaRPr>
          </a:p>
        </p:txBody>
      </p:sp>
      <p:sp>
        <p:nvSpPr>
          <p:cNvPr id="7173" name="Прямоугольник 5"/>
          <p:cNvSpPr>
            <a:spLocks noChangeArrowheads="1"/>
          </p:cNvSpPr>
          <p:nvPr/>
        </p:nvSpPr>
        <p:spPr bwMode="auto">
          <a:xfrm>
            <a:off x="2143125" y="5286375"/>
            <a:ext cx="4572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FFFF00"/>
                </a:solidFill>
              </a:rPr>
              <a:t>Подготовила учитель математики </a:t>
            </a:r>
          </a:p>
          <a:p>
            <a:pPr algn="ctr"/>
            <a:r>
              <a:rPr lang="ru-RU" b="1">
                <a:solidFill>
                  <a:srgbClr val="FFFF00"/>
                </a:solidFill>
              </a:rPr>
              <a:t>МОУ СОШ №36 г. Калининграда</a:t>
            </a:r>
          </a:p>
          <a:p>
            <a:pPr algn="ctr"/>
            <a:r>
              <a:rPr lang="ru-RU" b="1">
                <a:solidFill>
                  <a:srgbClr val="FFFF00"/>
                </a:solidFill>
              </a:rPr>
              <a:t>Ковальчук Лариса Леонидовна</a:t>
            </a:r>
            <a:endParaRPr lang="ru-RU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3714750" y="0"/>
            <a:ext cx="2286000" cy="50006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defRPr/>
            </a:pPr>
            <a:r>
              <a:rPr lang="en-US" sz="2400" b="1" dirty="0">
                <a:solidFill>
                  <a:schemeClr val="tx1"/>
                </a:solidFill>
                <a:latin typeface="Times New Roman" pitchFamily="18" charset="0"/>
              </a:rPr>
              <a:t>Prezentacii.com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238" cy="4572000"/>
          </a:xfrm>
        </p:spPr>
        <p:txBody>
          <a:bodyPr>
            <a:normAutofit fontScale="850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Бесконечность пространства характеризуется тремя постулатами: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«От всякой точки до всякой точки можно провести прямую линию».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«Ограниченную прямую можно непрерывно продолжить по прямой».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«Из всякого центра и всяким раствором может быть описан круг».</a:t>
            </a:r>
            <a:endParaRPr lang="ru-RU" dirty="0"/>
          </a:p>
        </p:txBody>
      </p:sp>
      <p:pic>
        <p:nvPicPr>
          <p:cNvPr id="1638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45113" y="2190750"/>
            <a:ext cx="2667000" cy="323850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Учение о параллельных и знаменитый пятый постулат («Если прямая,падающая на две прямые, образует внутренние и по одну сторону углы меньшие двух прямых, то продолженные неограниченно эти две прямые встретятся с той стороны, где углы меньше двух прямых») определяют свойства евклидова пространства и его геометрию, отличную от неевклидовых геометрий.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Обычно о «Началах» говорят, что после Библии это самый популярный написанный памятник древности. Книга имеет свою, весьма примечательную историю. В течение двух тысяч лет она являлась настольной книгой школьников, использовалась как начальный курс геометрии. «Начала» пользовались исключительной популярностью, и с них было снято множество копий трудолюбивыми писцами в разных городах и странах. Позднее «Начала» с папируса перешли на пергамент, а затем на </a:t>
            </a:r>
            <a:r>
              <a:rPr lang="ru-RU" dirty="0" err="1" smtClean="0"/>
              <a:t>бумагу.На</a:t>
            </a:r>
            <a:r>
              <a:rPr lang="ru-RU" dirty="0" smtClean="0"/>
              <a:t> протяжении четырех столетий «Начала» публиковались 2500 раз: в среднем выходило ежегодно 6—7 изданий. До XX века книга считалась основным учебником по геометрии не только для школ, но и для университетов.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«Начала» Евклида были основательно изучены арабами, а позднее европейскими учеными. Они были переведены на основные мировые языки. Первые подлинники были напечатаны в 1533 году в Базеле Любопытно, что первый перевод на английский язык, относящийся к 1570 </a:t>
            </a:r>
            <a:r>
              <a:rPr lang="ru-RU" dirty="0" err="1" smtClean="0"/>
              <a:t>году,был</a:t>
            </a:r>
            <a:r>
              <a:rPr lang="ru-RU" dirty="0" smtClean="0"/>
              <a:t> сделан Генри </a:t>
            </a:r>
            <a:r>
              <a:rPr lang="ru-RU" dirty="0" err="1" smtClean="0"/>
              <a:t>Биллингвеем</a:t>
            </a:r>
            <a:r>
              <a:rPr lang="ru-RU" dirty="0" smtClean="0"/>
              <a:t>, лондонским купцом Евклиду принадлежат частично сохранившиеся, частично реконструированные в дальнейшем математические сочинения Именно он ввел алгоритм для получения наибольшего общего делителя двух произвольно взятых натуральных чисел и алгоритм, названный «счетом Эратосфена», —для нахождения простых чисел от данного числа.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238" cy="4572000"/>
          </a:xfrm>
        </p:spPr>
        <p:txBody>
          <a:bodyPr>
            <a:normAutofit fontScale="625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Евклид заложил основы геометрической оптики, изложенные им в сочинениях «Оптика» и «Катоптрика». Основное понятие геометрической оптики — прямолинейный световой луч. Евклид утверждал, что световой луч исходит из глаза (теория зрительных лучей), что для геометрических построений не имеет существенного значения. Он знает закон отражения и фокусирующее действие вогнутого сферического зеркала, хотя точного положения фокуса определить еще не может Во всяком случае в истории физики имя Евклида как основателя геометрической оптики заняло надлежащее место.</a:t>
            </a:r>
            <a:endParaRPr lang="ru-RU" dirty="0"/>
          </a:p>
        </p:txBody>
      </p:sp>
      <p:pic>
        <p:nvPicPr>
          <p:cNvPr id="2048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81588" y="2257425"/>
            <a:ext cx="3190875" cy="310515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У Евклида мы встречаем также описание монохорда — однострунного прибора для определения высоты тона струны и ее частей. Полагают, что монохорд придумал Пифагор, а Евклид только описал его («Деление канона», III век до нашей эры). Евклид со свойственной ему страстью занялся </a:t>
            </a:r>
            <a:r>
              <a:rPr lang="ru-RU" dirty="0" err="1" smtClean="0"/>
              <a:t>числительной</a:t>
            </a:r>
            <a:r>
              <a:rPr lang="ru-RU" dirty="0" smtClean="0"/>
              <a:t> системой интервальных соотношений. Изобретение монохорда имело значение для развития музыки. Постепенно вместо одной струны стали использоваться две или три. Так было положено начало созданию клавишных инструментов, сначала клавесина, потом пианино, А первопричиной появления </a:t>
            </a:r>
            <a:r>
              <a:rPr lang="ru-RU" dirty="0" err="1" smtClean="0"/>
              <a:t>этихмузыкальных</a:t>
            </a:r>
            <a:r>
              <a:rPr lang="ru-RU" dirty="0" smtClean="0"/>
              <a:t> инструментов стала математика.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238" cy="4572000"/>
          </a:xfrm>
        </p:spPr>
        <p:txBody>
          <a:bodyPr>
            <a:normAutofit fontScale="925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Конечно, все особенности евклидова пространства были открыты не сразу, а в результате многовековой работы научной мысли, но отправным пунктом этой работы послужили «Начала» Евклида. Знание основ евклидовой геометрии является ныне необходимым элементом общего образования во всем мире.</a:t>
            </a:r>
            <a:endParaRPr lang="ru-RU" dirty="0"/>
          </a:p>
        </p:txBody>
      </p:sp>
      <p:pic>
        <p:nvPicPr>
          <p:cNvPr id="2253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81113" y="1905000"/>
            <a:ext cx="2409825" cy="3810000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1833563"/>
          </a:xfrm>
          <a:solidFill>
            <a:schemeClr val="tx1">
              <a:lumMod val="85000"/>
            </a:schemeClr>
          </a:solidFill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hlinkClick r:id="rId2"/>
              </a:rPr>
              <a:t>http://biographera.net/biography.php?id=50</a:t>
            </a:r>
            <a:endParaRPr lang="ru-RU" dirty="0" smtClean="0">
              <a:hlinkClick r:id="rId2"/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hlinkClick r:id="rId2"/>
              </a:rPr>
              <a:t>http://www-history.mcs.st-andrews.ac.uk/PictDisplay/Euclid.html</a:t>
            </a:r>
            <a:endParaRPr lang="ru-RU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mtClean="0"/>
              <a:t>Источники информации:</a:t>
            </a:r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Содержимое 1"/>
          <p:cNvSpPr>
            <a:spLocks noGrp="1"/>
          </p:cNvSpPr>
          <p:nvPr>
            <p:ph idx="1"/>
          </p:nvPr>
        </p:nvSpPr>
        <p:spPr>
          <a:xfrm>
            <a:off x="457200" y="571500"/>
            <a:ext cx="8229600" cy="5524500"/>
          </a:xfrm>
        </p:spPr>
        <p:txBody>
          <a:bodyPr/>
          <a:lstStyle/>
          <a:p>
            <a:r>
              <a:rPr lang="ru-RU" sz="2800" smtClean="0"/>
              <a:t>О жизни этого ученого почти ничего не известно. До нас дошли только отдельные легенды о нем. Первый комментатор «Начал» Прокл (V век нашей эры) не мог указать, где и когда родился и умер Евклид. По Проклу, «этот ученый муж» жил в эпоху царствования Птолемея I. Некоторые биографические данные сохранились на страницах арабской рукописи XII века: «Евклид, сын Наукрата, известный под именем «Геометра», ученый старого времени, по своему происхождению грек, по местожительству сириец, родом из Тира».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Содержимое 1"/>
          <p:cNvSpPr>
            <a:spLocks noGrp="1"/>
          </p:cNvSpPr>
          <p:nvPr>
            <p:ph idx="1"/>
          </p:nvPr>
        </p:nvSpPr>
        <p:spPr>
          <a:xfrm>
            <a:off x="214313" y="285750"/>
            <a:ext cx="5686425" cy="6215063"/>
          </a:xfrm>
        </p:spPr>
        <p:txBody>
          <a:bodyPr/>
          <a:lstStyle/>
          <a:p>
            <a:r>
              <a:rPr lang="ru-RU" sz="2800" smtClean="0"/>
              <a:t>Одна из легенд рассказывает, что царь Птолемей решил изучить геометрию. Но оказалось, что сделать это не так-то просто. Тогда он призвал Евклида и попросил указать ему легкий путь к математике. «К геометрии нет царской дороги», — ответил ему ученый. Так в виде легенды дошло до нас это ставшее крылатым выражение.</a:t>
            </a:r>
          </a:p>
        </p:txBody>
      </p:sp>
      <p:pic>
        <p:nvPicPr>
          <p:cNvPr id="921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88" y="571500"/>
            <a:ext cx="283845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Содержимое 1"/>
          <p:cNvSpPr>
            <a:spLocks noGrp="1"/>
          </p:cNvSpPr>
          <p:nvPr>
            <p:ph idx="1"/>
          </p:nvPr>
        </p:nvSpPr>
        <p:spPr>
          <a:xfrm>
            <a:off x="457200" y="500063"/>
            <a:ext cx="8229600" cy="5595937"/>
          </a:xfrm>
        </p:spPr>
        <p:txBody>
          <a:bodyPr/>
          <a:lstStyle/>
          <a:p>
            <a:r>
              <a:rPr lang="ru-RU" sz="2800" smtClean="0"/>
              <a:t>Царь Птолемей I, чтобы возвеличить свое государство, привлекал в страну ученых и поэтов, создав для них храм муз — Мусейон. Здесь были залы для занятий, ботанический и зоологический сады, астрономический кабинет, астрономическая башня, комнаты для уединенной работы и главное — великолепная библиотека. В числе приглашенных ученых оказался и Евклид, который основал в Александрии — столице Египта — математическую школу и написал для ее учеников свой фундаментальный труд.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одержимое 1"/>
          <p:cNvSpPr>
            <a:spLocks noGrp="1"/>
          </p:cNvSpPr>
          <p:nvPr>
            <p:ph idx="1"/>
          </p:nvPr>
        </p:nvSpPr>
        <p:spPr>
          <a:xfrm>
            <a:off x="457200" y="428625"/>
            <a:ext cx="8229600" cy="5667375"/>
          </a:xfrm>
        </p:spPr>
        <p:txBody>
          <a:bodyPr/>
          <a:lstStyle/>
          <a:p>
            <a:r>
              <a:rPr lang="ru-RU" sz="2800" smtClean="0"/>
              <a:t>Именно в Александрии Евклид основывает математическую школу и пишет большой труд по геометрии, объединенный под общим названием «Начала» — главный труд своей жизни. Полагают, что он был написан около 325 года до нашей эры.</a:t>
            </a:r>
          </a:p>
          <a:p>
            <a:endParaRPr lang="ru-RU" sz="2800" smtClean="0"/>
          </a:p>
          <a:p>
            <a:r>
              <a:rPr lang="ru-RU" sz="2800" smtClean="0"/>
              <a:t>Предшественники Евклида — Фалес, Пифагор, Аристотель и другие много сделали для развития геометрии. Но все это были отдельные фрагменты, а не единая логическая схема.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Как современников, так и последователей Евклида привлекала систематичность и логичность изложенных сведений. «Начала» состоят из тринадцати книг, построенных по единой логической схеме. Каждая из тринадцати книг начинается определением понятий (точка, линия, плоскость, фигура и т. д.), которые в ней используются, а затем на основе небольшого числа основных положений (5 аксиом и 5 постулатов), принимаемых без доказательства, строится вся система геометрии.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В то время развитие науки и не предполагало наличия методов практической математики. Книги I—IV охватывали геометрию, их содержание восходило к трудам пифагорейской школы. В книге V разрабатывалось учение о пропорциях, которое примыкало к </a:t>
            </a:r>
            <a:r>
              <a:rPr lang="ru-RU" dirty="0" err="1" smtClean="0"/>
              <a:t>Евдоксу</a:t>
            </a:r>
            <a:r>
              <a:rPr lang="ru-RU" dirty="0" smtClean="0"/>
              <a:t> </a:t>
            </a:r>
            <a:r>
              <a:rPr lang="ru-RU" dirty="0" err="1" smtClean="0"/>
              <a:t>Книдскому</a:t>
            </a:r>
            <a:r>
              <a:rPr lang="ru-RU" dirty="0" smtClean="0"/>
              <a:t>. В книгах VII—IX содержалось учение о числах, представляющее разработки пифагорейских первоисточников. В книгах Х—ХІІ содержатся определения площадей в плоскости и пространстве (стереометрия), теория иррациональности (особенно в Х книге); в XIII книге помещены исследования правильных тел, восходящие к </a:t>
            </a:r>
            <a:r>
              <a:rPr lang="ru-RU" dirty="0" err="1" smtClean="0"/>
              <a:t>Теэтету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28750" y="214313"/>
            <a:ext cx="6030913" cy="5143500"/>
          </a:xfrm>
          <a:ln>
            <a:solidFill>
              <a:schemeClr val="tx2">
                <a:lumMod val="10000"/>
              </a:schemeClr>
            </a:solidFill>
          </a:ln>
        </p:spPr>
      </p:pic>
      <p:sp>
        <p:nvSpPr>
          <p:cNvPr id="14339" name="TextBox 4"/>
          <p:cNvSpPr txBox="1">
            <a:spLocks noChangeArrowheads="1"/>
          </p:cNvSpPr>
          <p:nvPr/>
        </p:nvSpPr>
        <p:spPr bwMode="auto">
          <a:xfrm>
            <a:off x="214313" y="5643563"/>
            <a:ext cx="84296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Рафаэль Санти, Евклид,  деталь</a:t>
            </a:r>
          </a:p>
          <a:p>
            <a:pPr algn="ctr"/>
            <a:r>
              <a:rPr lang="ru-RU"/>
              <a:t>1508-11, фреска "Афинская школа"</a:t>
            </a:r>
          </a:p>
          <a:p>
            <a:pPr algn="ctr"/>
            <a:r>
              <a:rPr lang="ru-RU"/>
              <a:t>Станц делла Сеньятура, Ватикан, Рим, Италия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«Начала» Евклида представляют собой изложение той геометрии, которая известна и поныне под названием евклидовой геометрии. Она описывает метрические свойства пространства, которое современная наука называет евклидовым пространством. Евклидово пространство является ареной физических явлений классической физики, основы которой были заложены Галилеем и Ньютоном. Это пространство пустое, безграничное, изотропное, имеющее три измерения. Евклид придал математическую определенность атомистической идее пустого пространства, в котором движутся атомы. Простейшим геометрическим объектом у Евклида является точка, которую он определяет как то, что не имеет частей. Другими словами, точка — это неделимый атом пространства.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34</TotalTime>
  <Words>1150</Words>
  <Application>Microsoft Office PowerPoint</Application>
  <PresentationFormat>Экран (4:3)</PresentationFormat>
  <Paragraphs>33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Constantia</vt:lpstr>
      <vt:lpstr>Arial</vt:lpstr>
      <vt:lpstr>Wingdings 2</vt:lpstr>
      <vt:lpstr>Calibri</vt:lpstr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Источники информации: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SamLab.ws</dc:creator>
  <cp:lastModifiedBy>Admin</cp:lastModifiedBy>
  <cp:revision>8</cp:revision>
  <dcterms:created xsi:type="dcterms:W3CDTF">2009-12-14T21:09:36Z</dcterms:created>
  <dcterms:modified xsi:type="dcterms:W3CDTF">2012-06-01T07:22:44Z</dcterms:modified>
</cp:coreProperties>
</file>