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24"/>
  </p:notesMasterIdLst>
  <p:sldIdLst>
    <p:sldId id="260" r:id="rId2"/>
    <p:sldId id="261" r:id="rId3"/>
    <p:sldId id="259" r:id="rId4"/>
    <p:sldId id="279" r:id="rId5"/>
    <p:sldId id="278" r:id="rId6"/>
    <p:sldId id="262" r:id="rId7"/>
    <p:sldId id="274" r:id="rId8"/>
    <p:sldId id="263" r:id="rId9"/>
    <p:sldId id="264" r:id="rId10"/>
    <p:sldId id="265" r:id="rId11"/>
    <p:sldId id="281" r:id="rId12"/>
    <p:sldId id="266" r:id="rId13"/>
    <p:sldId id="267" r:id="rId14"/>
    <p:sldId id="268" r:id="rId15"/>
    <p:sldId id="270" r:id="rId16"/>
    <p:sldId id="271" r:id="rId17"/>
    <p:sldId id="283" r:id="rId18"/>
    <p:sldId id="272" r:id="rId19"/>
    <p:sldId id="273" r:id="rId20"/>
    <p:sldId id="280" r:id="rId21"/>
    <p:sldId id="269" r:id="rId22"/>
    <p:sldId id="27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68" d="100"/>
          <a:sy n="68" d="100"/>
        </p:scale>
        <p:origin x="-7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216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930EFCA-F8A6-472B-8539-727BF2788B4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6574AC-A6CF-47A6-990F-AE0A75B0B74E}" type="slidenum">
              <a:rPr lang="ru-RU"/>
              <a:pPr/>
              <a:t>17</a:t>
            </a:fld>
            <a:endParaRPr lang="ru-RU"/>
          </a:p>
        </p:txBody>
      </p:sp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47107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710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0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7113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14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71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711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7119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946B4BE-15D9-4A4B-A077-F217D36A62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644234-0061-4F96-AF4E-240F9444C29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022961-0B7A-47C9-8A4A-3C786E51479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100C743-7D9B-4169-A515-A1E8299C00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35423A-1A95-4C71-8D5C-5F679849382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6DC5CC-5E3A-4317-BB3D-CF1D821CC0F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A9C2005-F606-490C-B50F-02B57E2F632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CDC8849-3C26-4D09-BF81-E1869AF8DE0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68F3C3-2FE9-48FC-9EAF-E2EEE77BDE1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535490-9931-4AA1-8023-0E8BD640352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3A4D98-90E3-498C-B248-537D3B56949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A44E62AB-2B7A-454B-A811-4490D76C7722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46084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46085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608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8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8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8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9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609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09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0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0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60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2;&#1086;&#1080;%20&#1076;&#1086;&#1082;&#1091;&#1084;&#1077;&#1085;&#1090;&#1099;\&#1052;&#1086;&#1103;%20&#1084;&#1091;&#1079;&#1099;&#1082;&#1072;\&#1052;&#1086;&#1103;%20&#1084;&#1091;&#1079;&#1099;&#1082;&#1072;\Kenny%20G%20-%20Song%20bird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0.emf"/><Relationship Id="rId2" Type="http://schemas.openxmlformats.org/officeDocument/2006/relationships/slideLayout" Target="../slideLayouts/slideLayout4.xml"/><Relationship Id="rId1" Type="http://schemas.openxmlformats.org/officeDocument/2006/relationships/audio" Target="Beethoven's%20Symphony%20No.%209%20(Scherzo).wma" TargetMode="External"/><Relationship Id="rId6" Type="http://schemas.openxmlformats.org/officeDocument/2006/relationships/image" Target="../media/image39.emf"/><Relationship Id="rId5" Type="http://schemas.openxmlformats.org/officeDocument/2006/relationships/image" Target="../media/image38.jpeg"/><Relationship Id="rId4" Type="http://schemas.openxmlformats.org/officeDocument/2006/relationships/image" Target="../media/image2.png"/><Relationship Id="rId9" Type="http://schemas.openxmlformats.org/officeDocument/2006/relationships/image" Target="../media/image4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88;&#1086;&#1083;\&#1052;&#1086;&#1080;%20&#1076;&#1086;&#1082;&#1091;&#1084;&#1077;&#1085;&#1090;&#1099;\&#1084;&#1091;&#1079;&#1099;&#1082;&#1072;%20&#1082;%20&#1087;&#1088;&#1077;&#1079;&#1077;&#1085;&#1090;&#1072;&#1094;&#1080;&#1080;%20&#1048;&#1089;&#1090;&#1103;&#1075;&#1080;&#1085;&#1072;.wma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ru.wikipedia.org/wiki/%D0%98%D0%B7%D0%BE%D0%B1%D1%80%D0%B0%D0%B6%D0%B5%D0%BD%D0%B8%D0%B5:Peter_III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hyperlink" Target="http://ru.wikipedia.org/wiki/%D0%98%D0%B7%D0%BE%D0%B1%D1%80%D0%B0%D0%B6%D0%B5%D0%BD%D0%B8%D0%B5:Zar_Pavel_1.gi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://ru.wikipedia.org/wiki/%D0%98%D0%B7%D0%BE%D0%B1%D1%80%D0%B0%D0%B6%D0%B5%D0%BD%D0%B8%D0%B5:Gregoryorlov.jpg" TargetMode="External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3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Екатерина </a:t>
            </a:r>
            <a:r>
              <a:rPr lang="en-US" sz="4000" dirty="0"/>
              <a:t>II – </a:t>
            </a:r>
            <a:r>
              <a:rPr lang="ru-RU" sz="4000" dirty="0"/>
              <a:t>Великая российская императрица.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z="2400"/>
          </a:p>
          <a:p>
            <a:pPr>
              <a:buFont typeface="Wingdings" pitchFamily="2" charset="2"/>
              <a:buNone/>
            </a:pPr>
            <a:endParaRPr lang="ru-RU" sz="2400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2400" y="2133600"/>
            <a:ext cx="5029200" cy="45354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FFCC99"/>
                </a:solidFill>
              </a:rPr>
              <a:t>Вторая половина </a:t>
            </a:r>
            <a:r>
              <a:rPr lang="en-US" sz="2000" b="1" dirty="0">
                <a:solidFill>
                  <a:srgbClr val="FFCC99"/>
                </a:solidFill>
              </a:rPr>
              <a:t>XVIII </a:t>
            </a:r>
            <a:r>
              <a:rPr lang="ru-RU" sz="2000" b="1" dirty="0">
                <a:solidFill>
                  <a:srgbClr val="FFCC99"/>
                </a:solidFill>
              </a:rPr>
              <a:t>столетия  в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России связана с именем императрицы,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чьё правление составило целую эпоху в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истории </a:t>
            </a:r>
            <a:r>
              <a:rPr lang="ru-RU" sz="2000" b="1" dirty="0" err="1">
                <a:solidFill>
                  <a:srgbClr val="FFCC99"/>
                </a:solidFill>
              </a:rPr>
              <a:t>страны.Мудрый</a:t>
            </a:r>
            <a:r>
              <a:rPr lang="ru-RU" sz="2000" b="1" dirty="0">
                <a:solidFill>
                  <a:srgbClr val="FFCC99"/>
                </a:solidFill>
              </a:rPr>
              <a:t> политик и тон-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кий дипломат, Екатерина </a:t>
            </a:r>
            <a:r>
              <a:rPr lang="en-US" sz="2000" b="1" dirty="0">
                <a:solidFill>
                  <a:srgbClr val="FFCC99"/>
                </a:solidFill>
              </a:rPr>
              <a:t>II</a:t>
            </a:r>
            <a:r>
              <a:rPr lang="ru-RU" sz="2000" b="1" dirty="0">
                <a:solidFill>
                  <a:srgbClr val="FFCC99"/>
                </a:solidFill>
              </a:rPr>
              <a:t> стремилась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к укреплению самодержавия и </a:t>
            </a:r>
            <a:r>
              <a:rPr lang="ru-RU" sz="2000" b="1" dirty="0" err="1">
                <a:solidFill>
                  <a:srgbClr val="FFCC99"/>
                </a:solidFill>
              </a:rPr>
              <a:t>созда</a:t>
            </a:r>
            <a:r>
              <a:rPr lang="ru-RU" sz="2000" b="1" dirty="0">
                <a:solidFill>
                  <a:srgbClr val="FFCC99"/>
                </a:solidFill>
              </a:rPr>
              <a:t>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err="1">
                <a:solidFill>
                  <a:srgbClr val="FFCC99"/>
                </a:solidFill>
              </a:rPr>
              <a:t>нию</a:t>
            </a:r>
            <a:r>
              <a:rPr lang="ru-RU" sz="2000" b="1" dirty="0">
                <a:solidFill>
                  <a:srgbClr val="FFCC99"/>
                </a:solidFill>
              </a:rPr>
              <a:t> благоприятных условий для </a:t>
            </a:r>
            <a:r>
              <a:rPr lang="ru-RU" sz="2000" b="1" dirty="0" err="1">
                <a:solidFill>
                  <a:srgbClr val="FFCC99"/>
                </a:solidFill>
              </a:rPr>
              <a:t>эконо</a:t>
            </a:r>
            <a:r>
              <a:rPr lang="ru-RU" sz="2000" b="1" dirty="0">
                <a:solidFill>
                  <a:srgbClr val="FFCC99"/>
                </a:solidFill>
              </a:rPr>
              <a:t>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err="1">
                <a:solidFill>
                  <a:srgbClr val="FFCC99"/>
                </a:solidFill>
              </a:rPr>
              <a:t>мического</a:t>
            </a:r>
            <a:r>
              <a:rPr lang="ru-RU" sz="2000" b="1" dirty="0">
                <a:solidFill>
                  <a:srgbClr val="FFCC99"/>
                </a:solidFill>
              </a:rPr>
              <a:t> и духовного развития страны.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Царствование Екатерины – один из </a:t>
            </a:r>
            <a:r>
              <a:rPr lang="ru-RU" sz="2000" b="1" dirty="0" err="1">
                <a:solidFill>
                  <a:srgbClr val="FFCC99"/>
                </a:solidFill>
              </a:rPr>
              <a:t>са</a:t>
            </a:r>
            <a:r>
              <a:rPr lang="ru-RU" sz="2000" b="1" dirty="0">
                <a:solidFill>
                  <a:srgbClr val="FFCC99"/>
                </a:solidFill>
              </a:rPr>
              <a:t>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err="1">
                <a:solidFill>
                  <a:srgbClr val="FFCC99"/>
                </a:solidFill>
              </a:rPr>
              <a:t>мых</a:t>
            </a:r>
            <a:r>
              <a:rPr lang="ru-RU" sz="2000" b="1" dirty="0">
                <a:solidFill>
                  <a:srgbClr val="FFCC99"/>
                </a:solidFill>
              </a:rPr>
              <a:t> славных и сложных  </a:t>
            </a:r>
            <a:r>
              <a:rPr lang="ru-RU" sz="2000" b="1" dirty="0" err="1">
                <a:solidFill>
                  <a:srgbClr val="FFCC99"/>
                </a:solidFill>
              </a:rPr>
              <a:t>периодов,кото</a:t>
            </a:r>
            <a:r>
              <a:rPr lang="ru-RU" sz="2000" b="1" dirty="0">
                <a:solidFill>
                  <a:srgbClr val="FFCC99"/>
                </a:solidFill>
              </a:rPr>
              <a:t>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err="1">
                <a:solidFill>
                  <a:srgbClr val="FFCC99"/>
                </a:solidFill>
              </a:rPr>
              <a:t>рый</a:t>
            </a:r>
            <a:r>
              <a:rPr lang="ru-RU" sz="2000" b="1" dirty="0">
                <a:solidFill>
                  <a:srgbClr val="FFCC99"/>
                </a:solidFill>
              </a:rPr>
              <a:t> значится в отечественной истории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>
                <a:solidFill>
                  <a:srgbClr val="FFCC99"/>
                </a:solidFill>
              </a:rPr>
              <a:t>великим.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b="1" dirty="0">
              <a:solidFill>
                <a:srgbClr val="FFCC99"/>
              </a:solidFill>
            </a:endParaRPr>
          </a:p>
        </p:txBody>
      </p:sp>
      <p:pic>
        <p:nvPicPr>
          <p:cNvPr id="55302" name="Picture 6" descr="Рисунок2"/>
          <p:cNvPicPr>
            <a:picLocks noChangeAspect="1" noChangeArrowheads="1"/>
          </p:cNvPicPr>
          <p:nvPr/>
        </p:nvPicPr>
        <p:blipFill>
          <a:blip r:embed="rId3" cstate="print">
            <a:lum bright="-6000" contrast="42000"/>
          </a:blip>
          <a:srcRect l="18292" r="5241"/>
          <a:stretch>
            <a:fillRect/>
          </a:stretch>
        </p:blipFill>
        <p:spPr bwMode="auto">
          <a:xfrm>
            <a:off x="5334000" y="1676400"/>
            <a:ext cx="3460750" cy="4953000"/>
          </a:xfrm>
          <a:prstGeom prst="rect">
            <a:avLst/>
          </a:prstGeom>
          <a:noFill/>
        </p:spPr>
      </p:pic>
      <p:pic>
        <p:nvPicPr>
          <p:cNvPr id="55308" name="Kenny G - Song bird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6308725"/>
            <a:ext cx="304800" cy="3048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3108" y="6143644"/>
            <a:ext cx="2285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Prezentacii.com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53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0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m1010056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323850" y="1143000"/>
            <a:ext cx="1862138" cy="2492375"/>
          </a:xfrm>
          <a:prstGeom prst="rect">
            <a:avLst/>
          </a:prstGeom>
          <a:noFill/>
        </p:spPr>
      </p:pic>
      <p:pic>
        <p:nvPicPr>
          <p:cNvPr id="65539" name="Picture 3" descr="m10100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338" y="2420938"/>
            <a:ext cx="1508125" cy="2016125"/>
          </a:xfrm>
          <a:prstGeom prst="rect">
            <a:avLst/>
          </a:prstGeom>
          <a:noFill/>
        </p:spPr>
      </p:pic>
      <p:pic>
        <p:nvPicPr>
          <p:cNvPr id="65540" name="Picture 4" descr="m10100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5988" y="4652963"/>
            <a:ext cx="1508125" cy="2016125"/>
          </a:xfrm>
          <a:prstGeom prst="rect">
            <a:avLst/>
          </a:prstGeom>
          <a:noFill/>
        </p:spPr>
      </p:pic>
      <p:pic>
        <p:nvPicPr>
          <p:cNvPr id="65541" name="Picture 5" descr="m10100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933825"/>
            <a:ext cx="2044700" cy="2735263"/>
          </a:xfrm>
          <a:prstGeom prst="rect">
            <a:avLst/>
          </a:prstGeom>
          <a:noFill/>
        </p:spPr>
      </p:pic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2555875" y="1341438"/>
            <a:ext cx="5616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 «Жалованная грамота городам» передавала городским обществам право юридического лица, которое могло самостоятельно распоряжаться собственностью и доходами с нее.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381000" y="333375"/>
            <a:ext cx="853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Грамота  для  « среднего  рода  людей ».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2700338" y="2852738"/>
            <a:ext cx="446405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Торговцы, записанные в гильдии, получили особые привилегии – откупаться деньгами от рекрутской повинности и быть свободными от казенных нарядов.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Купцы 1-й и 2-й гильдий освобождались от наказаний.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Мещане, подобно дворянам получили личные и кооперативные права.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600"/>
              <a:t>                        Восстание  Е.Пугачёва.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638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В царствование Екатерины </a:t>
            </a:r>
            <a:r>
              <a:rPr lang="en-US" sz="2400" b="1">
                <a:solidFill>
                  <a:schemeClr val="hlink"/>
                </a:solidFill>
              </a:rPr>
              <a:t>II</a:t>
            </a:r>
            <a:r>
              <a:rPr lang="ru-RU" sz="2400" b="1">
                <a:solidFill>
                  <a:schemeClr val="hlink"/>
                </a:solidFill>
              </a:rPr>
              <a:t> произошло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самое крупное в истории России народное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восстание под предводительством Емельяна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Пугачёва.  Идея возвести не престол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« мужицкого царя »  потрясла императрицу, в страхе и гневе она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приказала кровавую расправу над восставшими, но заставила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власти искать пути решения крестьянского вопроса.</a:t>
            </a:r>
          </a:p>
          <a:p>
            <a:pPr>
              <a:buFont typeface="Wingdings" pitchFamily="2" charset="2"/>
              <a:buNone/>
            </a:pPr>
            <a:r>
              <a:rPr lang="ru-RU" sz="2400">
                <a:solidFill>
                  <a:schemeClr val="hlink"/>
                </a:solidFill>
              </a:rPr>
              <a:t>                       </a:t>
            </a:r>
          </a:p>
        </p:txBody>
      </p:sp>
      <p:pic>
        <p:nvPicPr>
          <p:cNvPr id="89092" name="Picture 4" descr="CAI9YDGH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6172200" y="4114800"/>
            <a:ext cx="2514600" cy="2514600"/>
          </a:xfrm>
          <a:prstGeom prst="rect">
            <a:avLst/>
          </a:prstGeom>
          <a:noFill/>
        </p:spPr>
      </p:pic>
      <p:pic>
        <p:nvPicPr>
          <p:cNvPr id="89093" name="Picture 5" descr="CAHYV1HA"/>
          <p:cNvPicPr>
            <a:picLocks noChangeAspect="1" noChangeArrowheads="1"/>
          </p:cNvPicPr>
          <p:nvPr/>
        </p:nvPicPr>
        <p:blipFill>
          <a:blip r:embed="rId3" cstate="print">
            <a:lum bright="12000" contrast="30000"/>
          </a:blip>
          <a:srcRect/>
          <a:stretch>
            <a:fillRect/>
          </a:stretch>
        </p:blipFill>
        <p:spPr bwMode="auto">
          <a:xfrm>
            <a:off x="152400" y="228600"/>
            <a:ext cx="2220913" cy="2514600"/>
          </a:xfrm>
          <a:prstGeom prst="rect">
            <a:avLst/>
          </a:prstGeom>
          <a:noFill/>
        </p:spPr>
      </p:pic>
      <p:pic>
        <p:nvPicPr>
          <p:cNvPr id="89094" name="Picture 6" descr="i[87]"/>
          <p:cNvPicPr>
            <a:picLocks noChangeAspect="1" noChangeArrowheads="1"/>
          </p:cNvPicPr>
          <p:nvPr/>
        </p:nvPicPr>
        <p:blipFill>
          <a:blip r:embed="rId4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990600" y="4267200"/>
            <a:ext cx="3352800" cy="233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arseny_01-m"/>
          <p:cNvPicPr>
            <a:picLocks noChangeAspect="1" noChangeArrowheads="1"/>
          </p:cNvPicPr>
          <p:nvPr/>
        </p:nvPicPr>
        <p:blipFill>
          <a:blip r:embed="rId2" cstate="print">
            <a:lum bright="-18000" contrast="66000"/>
          </a:blip>
          <a:srcRect/>
          <a:stretch>
            <a:fillRect/>
          </a:stretch>
        </p:blipFill>
        <p:spPr bwMode="auto">
          <a:xfrm>
            <a:off x="6270625" y="3505200"/>
            <a:ext cx="2430463" cy="3157538"/>
          </a:xfrm>
          <a:prstGeom prst="rect">
            <a:avLst/>
          </a:prstGeom>
          <a:noFill/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692275" y="188913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Секуляризация церковных  земель.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2987675" y="1295400"/>
            <a:ext cx="597693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При Екатерине </a:t>
            </a: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II</a:t>
            </a: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монастыри, епархии стали полностью зависимыми от государства, которое брало их на свое содержание. 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Екатерина </a:t>
            </a: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II</a:t>
            </a: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облегчила и жизнь монастырских крестьян, освободя их от повседневных наказаний, от службы в дворне, насильственных браков.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50825" y="4724400"/>
            <a:ext cx="56896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 Безусловно, такие изменения вызывали недовольство со стороны церкви.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Серьезное было дело Арсения Мацеевича, выступившего против такого решения вопроса о церковных имениях.</a:t>
            </a:r>
          </a:p>
        </p:txBody>
      </p:sp>
      <p:pic>
        <p:nvPicPr>
          <p:cNvPr id="66566" name="Picture 6" descr="12"/>
          <p:cNvPicPr>
            <a:picLocks noChangeAspect="1" noChangeArrowheads="1"/>
          </p:cNvPicPr>
          <p:nvPr/>
        </p:nvPicPr>
        <p:blipFill>
          <a:blip r:embed="rId3" cstate="print">
            <a:lum bright="-6000" contrast="54000"/>
          </a:blip>
          <a:srcRect r="51878"/>
          <a:stretch>
            <a:fillRect/>
          </a:stretch>
        </p:blipFill>
        <p:spPr bwMode="auto">
          <a:xfrm>
            <a:off x="323850" y="981075"/>
            <a:ext cx="2703513" cy="3733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3600">
                <a:latin typeface="Monotype Corsiva" pitchFamily="66" charset="0"/>
              </a:rPr>
              <a:t>Реформы  в  области  образования.</a:t>
            </a:r>
            <a:br>
              <a:rPr lang="ru-RU" sz="3600">
                <a:latin typeface="Monotype Corsiva" pitchFamily="66" charset="0"/>
              </a:rPr>
            </a:br>
            <a:endParaRPr lang="ru-RU" sz="3600">
              <a:latin typeface="Monotype Corsiva" pitchFamily="66" charset="0"/>
            </a:endParaRPr>
          </a:p>
        </p:txBody>
      </p:sp>
      <p:pic>
        <p:nvPicPr>
          <p:cNvPr id="67587" name="Picture 3" descr="betskoy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 b="7497"/>
          <a:stretch>
            <a:fillRect/>
          </a:stretch>
        </p:blipFill>
        <p:spPr bwMode="auto">
          <a:xfrm>
            <a:off x="250825" y="1125538"/>
            <a:ext cx="2232025" cy="2663825"/>
          </a:xfrm>
          <a:prstGeom prst="rect">
            <a:avLst/>
          </a:prstGeom>
          <a:noFill/>
        </p:spPr>
      </p:pic>
      <p:sp>
        <p:nvSpPr>
          <p:cNvPr id="67588" name="Text Box 4"/>
          <p:cNvSpPr txBox="1">
            <a:spLocks noChangeArrowheads="1"/>
          </p:cNvSpPr>
          <p:nvPr/>
        </p:nvSpPr>
        <p:spPr bwMode="auto">
          <a:xfrm flipV="1">
            <a:off x="2771775" y="-681038"/>
            <a:ext cx="63722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pPr>
              <a:spcBef>
                <a:spcPct val="50000"/>
              </a:spcBef>
            </a:pPr>
            <a:endParaRPr lang="ru-RU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843213" y="2565400"/>
            <a:ext cx="59055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В 1763 году открыта медицинская академия, готовящая профессиональных медиков.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В 1764 году в Петербурге открыт Смольный институт благородных девиц.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468313" y="4076700"/>
            <a:ext cx="83518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Бесспорной заслугой Екатерины было открытие Академии наук, Екатерининского училища, множества закрытых гимназий и т.п.</a:t>
            </a:r>
          </a:p>
        </p:txBody>
      </p:sp>
      <p:pic>
        <p:nvPicPr>
          <p:cNvPr id="67591" name="Picture 7" descr="grx_topbar_v01-40"/>
          <p:cNvPicPr>
            <a:picLocks noChangeAspect="1" noChangeArrowheads="1"/>
          </p:cNvPicPr>
          <p:nvPr/>
        </p:nvPicPr>
        <p:blipFill>
          <a:blip r:embed="rId3" cstate="print"/>
          <a:srcRect r="29240"/>
          <a:stretch>
            <a:fillRect/>
          </a:stretch>
        </p:blipFill>
        <p:spPr bwMode="auto">
          <a:xfrm>
            <a:off x="4572000" y="1052513"/>
            <a:ext cx="4284663" cy="1419225"/>
          </a:xfrm>
          <a:prstGeom prst="rect">
            <a:avLst/>
          </a:prstGeom>
          <a:noFill/>
        </p:spPr>
      </p:pic>
      <p:pic>
        <p:nvPicPr>
          <p:cNvPr id="67592" name="Picture 8" descr="smilny_institut"/>
          <p:cNvPicPr>
            <a:picLocks noChangeAspect="1" noChangeArrowheads="1"/>
          </p:cNvPicPr>
          <p:nvPr/>
        </p:nvPicPr>
        <p:blipFill>
          <a:blip r:embed="rId4" cstate="print"/>
          <a:srcRect t="15976"/>
          <a:stretch>
            <a:fillRect/>
          </a:stretch>
        </p:blipFill>
        <p:spPr bwMode="auto">
          <a:xfrm>
            <a:off x="3200400" y="4876800"/>
            <a:ext cx="3124200" cy="1882775"/>
          </a:xfrm>
          <a:prstGeom prst="rect">
            <a:avLst/>
          </a:prstGeom>
          <a:noFill/>
        </p:spPr>
      </p:pic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553200" y="6237288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Смольный институт.</a:t>
            </a:r>
          </a:p>
        </p:txBody>
      </p:sp>
      <p:pic>
        <p:nvPicPr>
          <p:cNvPr id="67594" name="Picture 10" descr="шодрошдошоршдоршд"/>
          <p:cNvPicPr>
            <a:picLocks noChangeAspect="1" noChangeArrowheads="1"/>
          </p:cNvPicPr>
          <p:nvPr/>
        </p:nvPicPr>
        <p:blipFill>
          <a:blip r:embed="rId5" cstate="print">
            <a:lum bright="-12000" contrast="48000"/>
          </a:blip>
          <a:srcRect/>
          <a:stretch>
            <a:fillRect/>
          </a:stretch>
        </p:blipFill>
        <p:spPr bwMode="auto">
          <a:xfrm>
            <a:off x="6629400" y="4953000"/>
            <a:ext cx="2303463" cy="1231900"/>
          </a:xfrm>
          <a:prstGeom prst="rect">
            <a:avLst/>
          </a:prstGeom>
          <a:noFill/>
        </p:spPr>
      </p:pic>
      <p:pic>
        <p:nvPicPr>
          <p:cNvPr id="67595" name="Picture 11" descr="смольн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 l="2817" t="19603" r="23402" b="13817"/>
          <a:stretch>
            <a:fillRect/>
          </a:stretch>
        </p:blipFill>
        <p:spPr bwMode="auto">
          <a:xfrm>
            <a:off x="152400" y="4876800"/>
            <a:ext cx="2971800" cy="1854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7813"/>
            <a:ext cx="5219700" cy="1139825"/>
          </a:xfrm>
        </p:spPr>
        <p:txBody>
          <a:bodyPr/>
          <a:lstStyle/>
          <a:p>
            <a:r>
              <a:rPr lang="ru-RU" sz="3600">
                <a:latin typeface="Monotype Corsiva" pitchFamily="66" charset="0"/>
              </a:rPr>
              <a:t>Русские   ассигнации.</a:t>
            </a:r>
          </a:p>
        </p:txBody>
      </p:sp>
      <p:pic>
        <p:nvPicPr>
          <p:cNvPr id="68611" name="Picture 3" descr="5a-1819"/>
          <p:cNvPicPr>
            <a:picLocks noChangeAspect="1" noChangeArrowheads="1"/>
          </p:cNvPicPr>
          <p:nvPr/>
        </p:nvPicPr>
        <p:blipFill>
          <a:blip r:embed="rId2" cstate="print">
            <a:lum bright="24000" contrast="60000"/>
          </a:blip>
          <a:srcRect/>
          <a:stretch>
            <a:fillRect/>
          </a:stretch>
        </p:blipFill>
        <p:spPr bwMode="auto">
          <a:xfrm>
            <a:off x="4953000" y="4419600"/>
            <a:ext cx="3657600" cy="2255838"/>
          </a:xfrm>
          <a:prstGeom prst="rect">
            <a:avLst/>
          </a:prstGeom>
          <a:noFill/>
        </p:spPr>
      </p:pic>
      <p:pic>
        <p:nvPicPr>
          <p:cNvPr id="68612" name="Picture 4" descr="100a-1874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323850" y="4400550"/>
            <a:ext cx="3638550" cy="2266950"/>
          </a:xfrm>
          <a:prstGeom prst="rect">
            <a:avLst/>
          </a:prstGeom>
          <a:noFill/>
        </p:spPr>
      </p:pic>
      <p:pic>
        <p:nvPicPr>
          <p:cNvPr id="68613" name="Picture 5" descr="bankno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0"/>
            <a:ext cx="3505200" cy="2286000"/>
          </a:xfrm>
          <a:prstGeom prst="rect">
            <a:avLst/>
          </a:prstGeom>
          <a:noFill/>
        </p:spPr>
      </p:pic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79388" y="1268413"/>
            <a:ext cx="54721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  </a:t>
            </a: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Ассигнации печатались самым примитивным типографским способом, но в избежание подделок - шрифты и тройная нумерация были особого типа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.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52400" y="2590800"/>
            <a:ext cx="8785225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Также, для каждого номинала была изготовлена специальная бумага: для 5-ти рублевых – синяя, для 10-ти рублевых – красно-розовая, для 25, 60, 100, 200 рублей – белая. Они имели водяные рисунки.</a:t>
            </a:r>
          </a:p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  В 1769 году были организованы ассигнационные банки в Петербурге и Москве «для вымена денег».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rgbClr val="C3EFE5">
                <a:alpha val="50000"/>
              </a:srgbClr>
            </a:outerShdw>
          </a:effectLst>
        </p:spPr>
        <p:txBody>
          <a:bodyPr/>
          <a:lstStyle/>
          <a:p>
            <a:r>
              <a:rPr lang="ru-RU" sz="3600">
                <a:latin typeface="Bookman Old Style" pitchFamily="18" charset="0"/>
              </a:rPr>
              <a:t>Направления и задачи внешней политики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4211638" cy="5300662"/>
          </a:xfrm>
        </p:spPr>
        <p:txBody>
          <a:bodyPr/>
          <a:lstStyle/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endParaRPr lang="ru-RU">
              <a:solidFill>
                <a:srgbClr val="FFFFCC"/>
              </a:solidFill>
              <a:latin typeface="Tunga" pitchFamily="2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Vrinda" pitchFamily="2" charset="0"/>
              </a:rPr>
              <a:t>Присоединение Черноморского побережья;</a:t>
            </a: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endParaRPr lang="ru-RU">
              <a:solidFill>
                <a:schemeClr val="tx2"/>
              </a:solidFill>
              <a:latin typeface="Vrinda" pitchFamily="2" charset="0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Vrinda" pitchFamily="2" charset="0"/>
              </a:rPr>
              <a:t>Присоединение земель Правобережной Украины и Белоруссии;</a:t>
            </a: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endParaRPr lang="ru-RU">
              <a:solidFill>
                <a:schemeClr val="tx2"/>
              </a:solidFill>
              <a:latin typeface="Vrinda" pitchFamily="2" charset="0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Vrinda" pitchFamily="2" charset="0"/>
              </a:rPr>
              <a:t>Усиление влияния России в Прибалтике;</a:t>
            </a: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endParaRPr lang="ru-RU">
              <a:solidFill>
                <a:schemeClr val="tx2"/>
              </a:solidFill>
              <a:latin typeface="Vrinda" pitchFamily="2" charset="0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Vrinda" pitchFamily="2" charset="0"/>
              </a:rPr>
              <a:t>Получение выхода в Азовское и Черное моря.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995738" y="1196975"/>
            <a:ext cx="3889375" cy="5472113"/>
          </a:xfrm>
        </p:spPr>
        <p:txBody>
          <a:bodyPr/>
          <a:lstStyle/>
          <a:p>
            <a:pPr lvl="2">
              <a:lnSpc>
                <a:spcPct val="90000"/>
              </a:lnSpc>
              <a:buFont typeface="Wingdings" pitchFamily="2" charset="2"/>
              <a:buNone/>
            </a:pPr>
            <a:endParaRPr lang="ru-RU">
              <a:solidFill>
                <a:srgbClr val="FFFFCC"/>
              </a:solidFill>
              <a:latin typeface="Tunga" pitchFamily="2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Tunga" pitchFamily="2"/>
              </a:rPr>
              <a:t>Обеспечивать безопасность петровских завоеваний в Прибалтике;</a:t>
            </a: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None/>
            </a:pPr>
            <a:endParaRPr lang="ru-RU">
              <a:solidFill>
                <a:schemeClr val="tx2"/>
              </a:solidFill>
              <a:latin typeface="Tunga" pitchFamily="2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Tunga" pitchFamily="2"/>
              </a:rPr>
              <a:t>Не допустить распространения идей французской революции в России;</a:t>
            </a: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None/>
            </a:pPr>
            <a:endParaRPr lang="ru-RU">
              <a:solidFill>
                <a:schemeClr val="tx2"/>
              </a:solidFill>
              <a:latin typeface="Tunga" pitchFamily="2"/>
            </a:endParaRPr>
          </a:p>
          <a:p>
            <a:pPr lvl="2">
              <a:lnSpc>
                <a:spcPct val="90000"/>
              </a:lnSpc>
              <a:buClr>
                <a:srgbClr val="000099"/>
              </a:buClr>
              <a:buFont typeface="Wingdings" pitchFamily="2" charset="2"/>
              <a:buChar char="²"/>
            </a:pPr>
            <a:r>
              <a:rPr lang="ru-RU">
                <a:solidFill>
                  <a:schemeClr val="tx2"/>
                </a:solidFill>
                <a:latin typeface="Tunga" pitchFamily="2"/>
              </a:rPr>
              <a:t>Добиться свободного плавания русских судов по Черному морю и прохода их через проливы Босфор и Дарданеллы.</a:t>
            </a: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8401050" y="2852738"/>
            <a:ext cx="35877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4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endParaRPr lang="ru-RU" sz="2000">
              <a:solidFill>
                <a:srgbClr val="FF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80975" y="152400"/>
            <a:ext cx="9324975" cy="914400"/>
          </a:xfrm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ru-RU" sz="3200">
                <a:latin typeface="Bookman Old Style" pitchFamily="18" charset="0"/>
              </a:rPr>
              <a:t>Русско</a:t>
            </a:r>
            <a:r>
              <a:rPr lang="ru-RU" sz="3200">
                <a:latin typeface="Times New Roman" pitchFamily="18" charset="0"/>
              </a:rPr>
              <a:t> </a:t>
            </a:r>
            <a:r>
              <a:rPr lang="ru-RU" sz="3200">
                <a:latin typeface="Bookman Old Style" pitchFamily="18" charset="0"/>
              </a:rPr>
              <a:t>– турецкая война 1768 -1774годов</a:t>
            </a:r>
          </a:p>
        </p:txBody>
      </p:sp>
      <p:pic>
        <p:nvPicPr>
          <p:cNvPr id="72707" name="Picture 3" descr="97098798"/>
          <p:cNvPicPr>
            <a:picLocks noChangeAspect="1" noChangeArrowheads="1"/>
          </p:cNvPicPr>
          <p:nvPr/>
        </p:nvPicPr>
        <p:blipFill>
          <a:blip r:embed="rId2" cstate="print">
            <a:lum bright="-16000" contrast="44000"/>
          </a:blip>
          <a:srcRect/>
          <a:stretch>
            <a:fillRect/>
          </a:stretch>
        </p:blipFill>
        <p:spPr bwMode="auto">
          <a:xfrm>
            <a:off x="152400" y="1447800"/>
            <a:ext cx="4876800" cy="3048000"/>
          </a:xfrm>
          <a:prstGeom prst="rect">
            <a:avLst/>
          </a:prstGeom>
          <a:noFill/>
          <a:effectLst/>
        </p:spPr>
      </p:pic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5029200" y="1524000"/>
            <a:ext cx="38941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 Мустафа был к войне так же мало подготовлен, как и мы » - писала Екатерина</a:t>
            </a:r>
            <a:r>
              <a:rPr lang="en-US"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II </a:t>
            </a:r>
            <a:r>
              <a:rPr lang="ru-RU" sz="20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Вольтеру.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228600" y="5029200"/>
            <a:ext cx="746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Война была объявлена султанским двором. Императрица  взялась за дело со свойственной ей энергией  и методичностью. Она была уверена  в успехе, но времени, когда турки будут побиты , пришлось  ждать  долгих 6 лет .</a:t>
            </a:r>
          </a:p>
        </p:txBody>
      </p:sp>
      <p:pic>
        <p:nvPicPr>
          <p:cNvPr id="72711" name="Picture 7" descr="i[67]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 l="26530" r="5247"/>
          <a:stretch>
            <a:fillRect/>
          </a:stretch>
        </p:blipFill>
        <p:spPr bwMode="auto">
          <a:xfrm>
            <a:off x="6019800" y="2667000"/>
            <a:ext cx="2514600" cy="236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4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-990600"/>
            <a:ext cx="8229600" cy="1524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body" sz="half" idx="1"/>
          </p:nvPr>
        </p:nvSpPr>
        <p:spPr>
          <a:xfrm flipH="1" flipV="1">
            <a:off x="323850" y="6126163"/>
            <a:ext cx="133350" cy="698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</p:txBody>
      </p:sp>
      <p:sp>
        <p:nvSpPr>
          <p:cNvPr id="91145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539750" y="260350"/>
            <a:ext cx="8604250" cy="65976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                 </a:t>
            </a:r>
            <a:r>
              <a:rPr lang="ru-RU" b="1">
                <a:solidFill>
                  <a:schemeClr val="tx2"/>
                </a:solidFill>
              </a:rPr>
              <a:t>ИТОГИ  ВОЙНЫ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chemeClr val="tx2"/>
                </a:solidFill>
              </a:rPr>
              <a:t>                                           </a:t>
            </a: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► К России присоединены территории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между Южным  Бугом и Днепром :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крепости - Кинбурн, Керчь, Кабарда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на Северном  Кавказе.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► Турки вынуждены  были  признать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независимость Крымского ханства.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</a:t>
            </a:r>
            <a:r>
              <a:rPr lang="en-US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►</a:t>
            </a: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Россия получила право беспрепятст-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венно плавать по Чёрному морю 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свободно проходить проливы  Босфор  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Дарданеллы  в  Средиземное море.</a:t>
            </a:r>
            <a:endParaRPr lang="en-US" sz="20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2771775" y="6165850"/>
            <a:ext cx="2952750" cy="71438"/>
          </a:xfrm>
          <a:prstGeom prst="wave">
            <a:avLst>
              <a:gd name="adj1" fmla="val 13005"/>
              <a:gd name="adj2" fmla="val 0"/>
            </a:avLst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4400" i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3995738" y="5013325"/>
            <a:ext cx="1047750" cy="9144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1142" name="Beethoven's Symphony No. 9 (Scherzo)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24975" y="-152400"/>
            <a:ext cx="304800" cy="304800"/>
          </a:xfrm>
          <a:prstGeom prst="rect">
            <a:avLst/>
          </a:prstGeom>
          <a:noFill/>
        </p:spPr>
      </p:pic>
      <p:pic>
        <p:nvPicPr>
          <p:cNvPr id="91143" name="Picture 7" descr="P1010019"/>
          <p:cNvPicPr>
            <a:picLocks noChangeAspect="1" noChangeArrowheads="1"/>
          </p:cNvPicPr>
          <p:nvPr/>
        </p:nvPicPr>
        <p:blipFill>
          <a:blip r:embed="rId5" cstate="print">
            <a:lum bright="-6000" contrast="72000"/>
          </a:blip>
          <a:srcRect l="4831" t="7893" r="6110" b="4582"/>
          <a:stretch>
            <a:fillRect/>
          </a:stretch>
        </p:blipFill>
        <p:spPr bwMode="auto">
          <a:xfrm>
            <a:off x="179388" y="836613"/>
            <a:ext cx="4006850" cy="5688012"/>
          </a:xfrm>
          <a:prstGeom prst="rect">
            <a:avLst/>
          </a:prstGeom>
          <a:noFill/>
        </p:spPr>
      </p:pic>
      <p:pic>
        <p:nvPicPr>
          <p:cNvPr id="91146" name="Picture 10" descr="Рисунок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0" y="5445125"/>
            <a:ext cx="568325" cy="576263"/>
          </a:xfrm>
          <a:prstGeom prst="rect">
            <a:avLst/>
          </a:prstGeom>
          <a:noFill/>
        </p:spPr>
      </p:pic>
      <p:pic>
        <p:nvPicPr>
          <p:cNvPr id="91147" name="Picture 11" descr="Рисунок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2988" y="5734050"/>
            <a:ext cx="527050" cy="481013"/>
          </a:xfrm>
          <a:prstGeom prst="rect">
            <a:avLst/>
          </a:prstGeom>
          <a:noFill/>
        </p:spPr>
      </p:pic>
      <p:pic>
        <p:nvPicPr>
          <p:cNvPr id="91148" name="Picture 12" descr="Рисунок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4797425"/>
            <a:ext cx="576262" cy="525463"/>
          </a:xfrm>
          <a:prstGeom prst="rect">
            <a:avLst/>
          </a:prstGeom>
          <a:noFill/>
        </p:spPr>
      </p:pic>
      <p:pic>
        <p:nvPicPr>
          <p:cNvPr id="91149" name="Picture 13" descr="Екатерина 2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/>
          <a:stretch>
            <a:fillRect/>
          </a:stretch>
        </p:blipFill>
        <p:spPr bwMode="auto">
          <a:xfrm>
            <a:off x="6011863" y="188913"/>
            <a:ext cx="2447925" cy="2952750"/>
          </a:xfrm>
          <a:prstGeom prst="rect">
            <a:avLst/>
          </a:prstGeom>
          <a:noFill/>
        </p:spPr>
      </p:pic>
      <p:pic>
        <p:nvPicPr>
          <p:cNvPr id="91150" name="Picture 14" descr="Рисунок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4365625"/>
            <a:ext cx="720725" cy="6619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1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4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4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ru-RU" sz="3200">
                <a:latin typeface="Bookman Old Style" pitchFamily="18" charset="0"/>
              </a:rPr>
              <a:t>Русско – турецкая война</a:t>
            </a:r>
            <a:br>
              <a:rPr lang="ru-RU" sz="3200">
                <a:latin typeface="Bookman Old Style" pitchFamily="18" charset="0"/>
              </a:rPr>
            </a:br>
            <a:r>
              <a:rPr lang="ru-RU" sz="3200">
                <a:latin typeface="Bookman Old Style" pitchFamily="18" charset="0"/>
              </a:rPr>
              <a:t>1787 – 1791 годов</a:t>
            </a:r>
          </a:p>
        </p:txBody>
      </p:sp>
      <p:pic>
        <p:nvPicPr>
          <p:cNvPr id="74755" name="Picture 3" descr="екатеринеггншгншгншгн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228600" y="1143000"/>
            <a:ext cx="2413000" cy="3962400"/>
          </a:xfrm>
          <a:prstGeom prst="rect">
            <a:avLst/>
          </a:prstGeom>
          <a:noFill/>
        </p:spPr>
      </p:pic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2895600" y="1295400"/>
            <a:ext cx="6248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2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Поводом к новой войне послужила попытка Турции вернуть Крым  под свою власть. Летом 1787 года Турция потребовала возвращения Крыма  и открыла военные действия.</a:t>
            </a: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429000" y="2819400"/>
            <a:ext cx="2971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Война была ознаменована рядом блестящих побед русских,  а ее главным героем стал А. В. Суворов.</a:t>
            </a:r>
          </a:p>
          <a:p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 flipH="1">
            <a:off x="-469900" y="2881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2895600" y="4572000"/>
            <a:ext cx="60198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Заключительным аккордом войны стало взятие русскими непреступной крепости Измаил.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В 1791 г. в Яссах был подписан мирный договор по которому весь северный берег Чёрного моря, Крым  и Новороссийские степи были отданы России, Турция признавала покровительство Грузии, установленная георгиевским трактатом 1738 г.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ru-RU" sz="24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" name="Содержимое 3" descr="http://nauka.relis.ru/10/0304/ekatt-9.jpg"/>
          <p:cNvPicPr>
            <a:picLocks/>
          </p:cNvPicPr>
          <p:nvPr/>
        </p:nvPicPr>
        <p:blipFill>
          <a:blip r:embed="rId3" cstate="print">
            <a:lum contrast="30000"/>
          </a:blip>
          <a:srcRect b="8430"/>
          <a:stretch>
            <a:fillRect/>
          </a:stretch>
        </p:blipFill>
        <p:spPr bwMode="auto">
          <a:xfrm>
            <a:off x="6781800" y="2286000"/>
            <a:ext cx="1752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4000">
                <a:latin typeface="Courier New" pitchFamily="49" charset="0"/>
              </a:rPr>
              <a:t>УЧАСТИЕ РОССИИ В РАЗДЕЛАХ ПОЛЬШИ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7200" y="1600200"/>
            <a:ext cx="4876800" cy="5257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rgbClr val="FFFF99"/>
                </a:solidFill>
                <a:latin typeface="Palatino Linotype" pitchFamily="18" charset="0"/>
              </a:rPr>
              <a:t>            </a:t>
            </a:r>
            <a:r>
              <a:rPr lang="ru-RU" sz="2000">
                <a:solidFill>
                  <a:schemeClr val="folHlink"/>
                </a:solidFill>
                <a:latin typeface="Palatino Linotype" pitchFamily="18" charset="0"/>
              </a:rPr>
              <a:t>ПО ПЕРВОМУ РАЗДЕЛУ</a:t>
            </a:r>
            <a:r>
              <a:rPr lang="ru-RU" sz="2000">
                <a:solidFill>
                  <a:srgbClr val="FFFF99"/>
                </a:solidFill>
                <a:latin typeface="Palatino Linotype" pitchFamily="18" charset="0"/>
              </a:rPr>
              <a:t> </a:t>
            </a:r>
            <a:r>
              <a:rPr lang="ru-RU" sz="2000">
                <a:solidFill>
                  <a:schemeClr val="folHlink"/>
                </a:solidFill>
                <a:latin typeface="Palatino Linotype" pitchFamily="18" charset="0"/>
              </a:rPr>
              <a:t>ПОЛЬШИ</a:t>
            </a:r>
            <a:r>
              <a:rPr lang="ru-RU" sz="2000">
                <a:latin typeface="Palatino Linotype" pitchFamily="18" charset="0"/>
              </a:rPr>
              <a:t>  </a:t>
            </a:r>
            <a:r>
              <a:rPr lang="ru-RU" sz="2000">
                <a:solidFill>
                  <a:schemeClr val="tx2"/>
                </a:solidFill>
                <a:latin typeface="Palatino Linotype" pitchFamily="18" charset="0"/>
              </a:rPr>
              <a:t>в 1772 Россия получила Восточную Белоруссию и польскую часть Ливонии.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solidFill>
                <a:schemeClr val="tx2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solidFill>
                <a:schemeClr val="tx2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solidFill>
                  <a:srgbClr val="FFFF99"/>
                </a:solidFill>
                <a:latin typeface="Palatino Linotype" pitchFamily="18" charset="0"/>
              </a:rPr>
              <a:t>            </a:t>
            </a:r>
            <a:r>
              <a:rPr lang="ru-RU" sz="2000">
                <a:solidFill>
                  <a:schemeClr val="folHlink"/>
                </a:solidFill>
                <a:latin typeface="Palatino Linotype" pitchFamily="18" charset="0"/>
              </a:rPr>
              <a:t>ВТОРОЙ РАЗДЕЛ</a:t>
            </a:r>
            <a:r>
              <a:rPr lang="ru-RU" sz="2000">
                <a:latin typeface="Palatino Linotype" pitchFamily="18" charset="0"/>
              </a:rPr>
              <a:t> </a:t>
            </a:r>
            <a:r>
              <a:rPr lang="ru-RU" sz="2000">
                <a:solidFill>
                  <a:schemeClr val="tx2"/>
                </a:solidFill>
                <a:latin typeface="Palatino Linotype" pitchFamily="18" charset="0"/>
              </a:rPr>
              <a:t>произошел в 1793 г. К России отошла Правобережная Украина и Белоруссия с Минском 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solidFill>
                <a:schemeClr val="tx2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>
              <a:solidFill>
                <a:schemeClr val="tx2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>
                <a:latin typeface="Palatino Linotype" pitchFamily="18" charset="0"/>
              </a:rPr>
              <a:t>            </a:t>
            </a:r>
            <a:r>
              <a:rPr lang="ru-RU" sz="2000">
                <a:solidFill>
                  <a:schemeClr val="tx2"/>
                </a:solidFill>
                <a:latin typeface="Palatino Linotype" pitchFamily="18" charset="0"/>
              </a:rPr>
              <a:t>В 1795 г. Произошел </a:t>
            </a:r>
            <a:r>
              <a:rPr lang="ru-RU" sz="2000">
                <a:solidFill>
                  <a:schemeClr val="folHlink"/>
                </a:solidFill>
                <a:latin typeface="Palatino Linotype" pitchFamily="18" charset="0"/>
              </a:rPr>
              <a:t>ТРЕТИЙ</a:t>
            </a:r>
            <a:r>
              <a:rPr lang="ru-RU" sz="2000">
                <a:solidFill>
                  <a:schemeClr val="tx2"/>
                </a:solidFill>
                <a:latin typeface="Palatino Linotype" pitchFamily="18" charset="0"/>
              </a:rPr>
              <a:t> – окончательный </a:t>
            </a:r>
            <a:r>
              <a:rPr lang="ru-RU" sz="2000">
                <a:solidFill>
                  <a:schemeClr val="folHlink"/>
                </a:solidFill>
                <a:latin typeface="Palatino Linotype" pitchFamily="18" charset="0"/>
              </a:rPr>
              <a:t>РАЗДЕЛ ПОЛЬШИ</a:t>
            </a:r>
            <a:r>
              <a:rPr lang="ru-RU" sz="2000">
                <a:solidFill>
                  <a:schemeClr val="tx2"/>
                </a:solidFill>
                <a:latin typeface="Palatino Linotype" pitchFamily="18" charset="0"/>
              </a:rPr>
              <a:t>. Основная часть Литвы, Западная Белоруссия и Западная  Волынь были присоединены к России</a:t>
            </a:r>
            <a:r>
              <a:rPr lang="ru-RU" sz="2000">
                <a:latin typeface="Palatino Linotype" pitchFamily="18" charset="0"/>
              </a:rPr>
              <a:t>. </a:t>
            </a:r>
          </a:p>
        </p:txBody>
      </p:sp>
      <p:pic>
        <p:nvPicPr>
          <p:cNvPr id="76804" name="Picture 4" descr="ЪЪЪЪЪЪЪЪЪЪЪЪЪЪЪЪЪЪЪЪЪЪЪЪЪЪЪЪЪЪЪЪЪЪ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457200" y="1295400"/>
            <a:ext cx="3657600" cy="5029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323850" y="304800"/>
            <a:ext cx="836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      </a:t>
            </a:r>
            <a:r>
              <a:rPr lang="ru-RU" sz="36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  Или умру, или буду царствовать. »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79388" y="1066800"/>
            <a:ext cx="532923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</a:pPr>
            <a:endParaRPr lang="ru-RU" sz="20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 flipV="1">
            <a:off x="179388" y="-1004888"/>
            <a:ext cx="4824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  </a:t>
            </a:r>
          </a:p>
        </p:txBody>
      </p:sp>
      <p:pic>
        <p:nvPicPr>
          <p:cNvPr id="57349" name="Picture 5" descr="аааааааааааааааа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r="7895"/>
          <a:stretch>
            <a:fillRect/>
          </a:stretch>
        </p:blipFill>
        <p:spPr bwMode="auto">
          <a:xfrm>
            <a:off x="6248400" y="1752600"/>
            <a:ext cx="2743200" cy="3657600"/>
          </a:xfrm>
          <a:prstGeom prst="rect">
            <a:avLst/>
          </a:prstGeom>
          <a:noFill/>
        </p:spPr>
      </p:pic>
      <p:pic>
        <p:nvPicPr>
          <p:cNvPr id="57350" name="Picture 6" descr="коранация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228600" y="4876800"/>
            <a:ext cx="1552575" cy="1603375"/>
          </a:xfrm>
          <a:prstGeom prst="rect">
            <a:avLst/>
          </a:prstGeom>
          <a:noFill/>
        </p:spPr>
      </p:pic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2057400" y="5791200"/>
            <a:ext cx="5737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Коронация новой императрицы произошла 22сентября 1766 года.</a:t>
            </a:r>
          </a:p>
        </p:txBody>
      </p:sp>
      <p:sp>
        <p:nvSpPr>
          <p:cNvPr id="57352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-762000"/>
            <a:ext cx="8229600" cy="2286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57353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8686800" cy="51355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</a:t>
            </a:r>
            <a:r>
              <a:rPr lang="ru-RU" sz="2000" b="1">
                <a:solidFill>
                  <a:schemeClr val="hlink"/>
                </a:solidFill>
              </a:rPr>
              <a:t>Екатерина родилась 21 апреля 1729 г. Её настоящее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имя Софья Августа Фридерика Ангальт Цербстская,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приняв православие она была обручена с великим 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князем Петром Фёдоровичем Романовым, после чего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получила титул великой княгини и новое имя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Екатерина. Медленно,но верно она продвигалась к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русскому престолу,по словам Ключевского: «Совер-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шила двойной захват : отняла власть у мужа и не пе-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редала её сыну, естественному наследнику отца.»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9144000" cy="609600"/>
          </a:xfrm>
        </p:spPr>
        <p:txBody>
          <a:bodyPr/>
          <a:lstStyle/>
          <a:p>
            <a:r>
              <a:rPr lang="ru-RU" sz="2400"/>
              <a:t>Борьба Екатерины </a:t>
            </a:r>
            <a:r>
              <a:rPr lang="en-US" sz="2400"/>
              <a:t>II</a:t>
            </a:r>
            <a:r>
              <a:rPr lang="ru-RU" sz="2400"/>
              <a:t> против революционной Франции.                                                               </a:t>
            </a:r>
            <a:endParaRPr lang="ru-RU" sz="320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8200"/>
            <a:ext cx="8839200" cy="6019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      Революция во Франции сильно омрачила последние годы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царствования Екатерины </a:t>
            </a:r>
            <a:r>
              <a:rPr lang="en-US" sz="2000">
                <a:solidFill>
                  <a:schemeClr val="hlink"/>
                </a:solidFill>
              </a:rPr>
              <a:t>II</a:t>
            </a:r>
            <a:r>
              <a:rPr lang="ru-RU" sz="2000">
                <a:solidFill>
                  <a:schemeClr val="hlink"/>
                </a:solidFill>
              </a:rPr>
              <a:t>. Она всячески препятствовала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распространению в России вольнолюбивых идей, была введена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строгая цензура, не исключались гонения на печать и авторов,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таких как  Княжнин « Вадим », Державин « Властители и суды»,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а Радищев за « Путешествие из Петербурга в Москву » был при-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говорён к смертной казни ( заменила ссылкой в Сибирь.)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                                                             Княжнин Я.Б.   Новиков Н.И.  Державин Г.Р.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В 1793  году  Екатерина  не  смогла  организовать  побег  французского короля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Людовика </a:t>
            </a:r>
            <a:r>
              <a:rPr lang="en-US" sz="2000">
                <a:solidFill>
                  <a:schemeClr val="hlink"/>
                </a:solidFill>
              </a:rPr>
              <a:t>XVI</a:t>
            </a:r>
            <a:r>
              <a:rPr lang="ru-RU" sz="2000">
                <a:solidFill>
                  <a:schemeClr val="hlink"/>
                </a:solidFill>
              </a:rPr>
              <a:t>  и после его казни слегла  в тяжелой болезни, а  спустя три года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>
                <a:solidFill>
                  <a:schemeClr val="hlink"/>
                </a:solidFill>
              </a:rPr>
              <a:t>скончалась.</a:t>
            </a:r>
          </a:p>
        </p:txBody>
      </p:sp>
      <p:pic>
        <p:nvPicPr>
          <p:cNvPr id="88069" name="Picture 5" descr="радищев"/>
          <p:cNvPicPr>
            <a:picLocks noChangeAspect="1" noChangeArrowheads="1"/>
          </p:cNvPicPr>
          <p:nvPr/>
        </p:nvPicPr>
        <p:blipFill>
          <a:blip r:embed="rId2" cstate="print">
            <a:lum bright="12000" contrast="48000"/>
          </a:blip>
          <a:srcRect l="5701" t="5066" r="4988" b="17880"/>
          <a:stretch>
            <a:fillRect/>
          </a:stretch>
        </p:blipFill>
        <p:spPr bwMode="auto">
          <a:xfrm>
            <a:off x="684213" y="3429000"/>
            <a:ext cx="3095625" cy="2003425"/>
          </a:xfrm>
          <a:prstGeom prst="rect">
            <a:avLst/>
          </a:prstGeom>
          <a:noFill/>
        </p:spPr>
      </p:pic>
      <p:pic>
        <p:nvPicPr>
          <p:cNvPr id="88070" name="Picture 6" descr="княжнин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/>
          <a:stretch>
            <a:fillRect/>
          </a:stretch>
        </p:blipFill>
        <p:spPr bwMode="auto">
          <a:xfrm>
            <a:off x="4356100" y="3284538"/>
            <a:ext cx="1238250" cy="1600200"/>
          </a:xfrm>
          <a:prstGeom prst="rect">
            <a:avLst/>
          </a:prstGeom>
          <a:noFill/>
        </p:spPr>
      </p:pic>
      <p:pic>
        <p:nvPicPr>
          <p:cNvPr id="88072" name="Picture 8" descr="i[82]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7451725" y="3284538"/>
            <a:ext cx="1285875" cy="1600200"/>
          </a:xfrm>
          <a:prstGeom prst="rect">
            <a:avLst/>
          </a:prstGeom>
          <a:noFill/>
        </p:spPr>
      </p:pic>
      <p:pic>
        <p:nvPicPr>
          <p:cNvPr id="88073" name="Picture 9" descr="Новиков 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425" y="3284538"/>
            <a:ext cx="1227138" cy="1600200"/>
          </a:xfrm>
          <a:prstGeom prst="rect">
            <a:avLst/>
          </a:prstGeom>
          <a:noFill/>
        </p:spPr>
      </p:pic>
      <p:pic>
        <p:nvPicPr>
          <p:cNvPr id="88074" name="Picture 10" descr="w0087[1]"/>
          <p:cNvPicPr>
            <a:picLocks noChangeAspect="1" noChangeArrowheads="1"/>
          </p:cNvPicPr>
          <p:nvPr/>
        </p:nvPicPr>
        <p:blipFill>
          <a:blip r:embed="rId6" cstate="print">
            <a:lum contrast="12000"/>
          </a:blip>
          <a:srcRect/>
          <a:stretch>
            <a:fillRect/>
          </a:stretch>
        </p:blipFill>
        <p:spPr bwMode="auto">
          <a:xfrm>
            <a:off x="179388" y="908050"/>
            <a:ext cx="1763712" cy="2376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3600">
                <a:latin typeface="Monotype Corsiva" pitchFamily="66" charset="0"/>
              </a:rPr>
              <a:t>Итоги  правления  Екатерины  </a:t>
            </a:r>
            <a:r>
              <a:rPr lang="en-US" sz="3600">
                <a:latin typeface="Monotype Corsiva" pitchFamily="66" charset="0"/>
              </a:rPr>
              <a:t>II.</a:t>
            </a:r>
            <a:endParaRPr lang="ru-RU" sz="3600">
              <a:latin typeface="Monotype Corsiva" pitchFamily="66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908050"/>
            <a:ext cx="4968875" cy="52181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После правления</a:t>
            </a:r>
            <a:r>
              <a:rPr lang="ru-RU" sz="1800">
                <a:solidFill>
                  <a:schemeClr val="tx2"/>
                </a:solidFill>
              </a:rPr>
              <a:t> </a:t>
            </a: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Екатерины, Россия  была в силе и славе.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Пространство земель было увеличено почти на 15 губерний.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Число жителей возросло с 10 до 40 миллионов.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Увеличились государственные доходы.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Развивалось образование.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Народное благосостояние улучшалось.</a:t>
            </a:r>
          </a:p>
          <a:p>
            <a:pPr>
              <a:lnSpc>
                <a:spcPct val="90000"/>
              </a:lnSpc>
            </a:pPr>
            <a:r>
              <a:rPr lang="ru-RU" sz="1800">
                <a:solidFill>
                  <a:schemeClr val="tx2"/>
                </a:solidFill>
                <a:latin typeface="Baskerville Old Face" pitchFamily="18" charset="0"/>
              </a:rPr>
              <a:t>Россия получила мировое признание.</a:t>
            </a:r>
          </a:p>
        </p:txBody>
      </p:sp>
      <p:pic>
        <p:nvPicPr>
          <p:cNvPr id="69636" name="Picture 4" descr="11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 b="6673"/>
          <a:stretch>
            <a:fillRect/>
          </a:stretch>
        </p:blipFill>
        <p:spPr bwMode="auto">
          <a:xfrm>
            <a:off x="5292725" y="908050"/>
            <a:ext cx="3282950" cy="4697413"/>
          </a:xfrm>
          <a:prstGeom prst="rect">
            <a:avLst/>
          </a:prstGeom>
          <a:noFill/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250825" y="3933825"/>
            <a:ext cx="4608513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Устроено губерний по новому образцу – 29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Городов построено – 144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Конвенций и трактатов заключено – 30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Замечательных указов издано – 88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Указов для облегчения народа – 123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Одержано побед – 78</a:t>
            </a: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Рост внутреннего оборота на 148 млн.руб.</a:t>
            </a:r>
          </a:p>
          <a:p>
            <a:endParaRPr lang="ru-RU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u-RU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Итого 492 дела!</a:t>
            </a:r>
          </a:p>
        </p:txBody>
      </p:sp>
      <p:pic>
        <p:nvPicPr>
          <p:cNvPr id="69638" name="Picture 6" descr="T_catalog_items_F_image2_I_69_v1"/>
          <p:cNvPicPr>
            <a:picLocks noChangeAspect="1" noChangeArrowheads="1"/>
          </p:cNvPicPr>
          <p:nvPr/>
        </p:nvPicPr>
        <p:blipFill>
          <a:blip r:embed="rId3" cstate="print">
            <a:lum bright="-24000" contrast="54000"/>
          </a:blip>
          <a:srcRect/>
          <a:stretch>
            <a:fillRect/>
          </a:stretch>
        </p:blipFill>
        <p:spPr bwMode="auto">
          <a:xfrm>
            <a:off x="4716463" y="5734050"/>
            <a:ext cx="892175" cy="885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387350"/>
            <a:ext cx="8229600" cy="71437"/>
          </a:xfrm>
        </p:spPr>
        <p:txBody>
          <a:bodyPr/>
          <a:lstStyle/>
          <a:p>
            <a:endParaRPr lang="ru-RU" sz="3400" u="sng">
              <a:latin typeface="Monotype Corsiva" pitchFamily="66" charset="0"/>
            </a:endParaRP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23850" y="1268413"/>
            <a:ext cx="849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85693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</a:t>
            </a: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Ценя великие заслуги Императрицы Екатерины </a:t>
            </a: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II</a:t>
            </a: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, был поставлен ей великолепный памятник в Петербурге, в Царском Селе, Екатеринославе, Симферополе, Нахичеване, а к столетию со дня смерти Императрицы, изготовлен  роскошный памятник в Одессе.</a:t>
            </a:r>
          </a:p>
        </p:txBody>
      </p:sp>
      <p:pic>
        <p:nvPicPr>
          <p:cNvPr id="78853" name="Picture 5" descr="в одесс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133600"/>
            <a:ext cx="2436813" cy="3241675"/>
          </a:xfrm>
          <a:prstGeom prst="rect">
            <a:avLst/>
          </a:prstGeom>
          <a:noFill/>
        </p:spPr>
      </p:pic>
      <p:pic>
        <p:nvPicPr>
          <p:cNvPr id="78854" name="Picture 6" descr="в царском сел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2636838"/>
            <a:ext cx="2822575" cy="3960812"/>
          </a:xfrm>
          <a:prstGeom prst="rect">
            <a:avLst/>
          </a:prstGeom>
          <a:noFill/>
        </p:spPr>
      </p:pic>
      <p:pic>
        <p:nvPicPr>
          <p:cNvPr id="78855" name="Picture 7" descr="Рисунок1"/>
          <p:cNvPicPr>
            <a:picLocks noChangeAspect="1" noChangeArrowheads="1"/>
          </p:cNvPicPr>
          <p:nvPr/>
        </p:nvPicPr>
        <p:blipFill>
          <a:blip r:embed="rId5" cstate="print">
            <a:lum bright="-12000" contrast="30000"/>
          </a:blip>
          <a:srcRect t="9099" b="7254"/>
          <a:stretch>
            <a:fillRect/>
          </a:stretch>
        </p:blipFill>
        <p:spPr bwMode="auto">
          <a:xfrm>
            <a:off x="6084888" y="2492375"/>
            <a:ext cx="2830512" cy="4032250"/>
          </a:xfrm>
          <a:prstGeom prst="rect">
            <a:avLst/>
          </a:prstGeom>
          <a:noFill/>
        </p:spPr>
      </p:pic>
      <p:pic>
        <p:nvPicPr>
          <p:cNvPr id="78856" name="музыка к презентации Истягина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numSld="17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Пётр III Фёдорович, супруг Екатерины">
            <a:hlinkClick r:id="rId2" tooltip="&quot;Пётр III Фёдорович, супруг Екатерины&quot;"/>
          </p:cNvPr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762000" y="304800"/>
            <a:ext cx="2963863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Павел I Петрович, сын Екатерины (1777)">
            <a:hlinkClick r:id="rId4" tooltip="&quot;Павел I Петрович, сын Екатерины (1777)&quot;"/>
          </p:cNvPr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5105400" y="1066800"/>
            <a:ext cx="28829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-457200"/>
            <a:ext cx="8229600" cy="762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  </a:t>
            </a:r>
            <a:endParaRPr lang="ru-RU" sz="2400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sp>
        <p:nvSpPr>
          <p:cNvPr id="50185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4419600"/>
            <a:ext cx="8458200" cy="2286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400"/>
              <a:t>        </a:t>
            </a:r>
            <a:r>
              <a:rPr lang="ru-RU" sz="2400" b="1">
                <a:solidFill>
                  <a:schemeClr val="hlink"/>
                </a:solidFill>
              </a:rPr>
              <a:t>Император Пётр </a:t>
            </a:r>
            <a:r>
              <a:rPr lang="en-US" sz="2400" b="1">
                <a:solidFill>
                  <a:schemeClr val="hlink"/>
                </a:solidFill>
              </a:rPr>
              <a:t>III</a:t>
            </a:r>
            <a:r>
              <a:rPr lang="ru-RU" sz="2400" b="1">
                <a:solidFill>
                  <a:schemeClr val="hlink"/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( супруг Екатерины)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                               Сын императрицы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                                                                   Павел Петрович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04800"/>
            <a:ext cx="8229600" cy="381000"/>
          </a:xfrm>
        </p:spPr>
        <p:txBody>
          <a:bodyPr/>
          <a:lstStyle/>
          <a:p>
            <a:r>
              <a:rPr lang="ru-RU" sz="4000"/>
              <a:t>Личность императрицы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3400" y="1066800"/>
            <a:ext cx="4572000" cy="5562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>
                <a:solidFill>
                  <a:srgbClr val="FF9933"/>
                </a:solidFill>
              </a:rPr>
              <a:t>    </a:t>
            </a:r>
            <a:r>
              <a:rPr lang="ru-RU" sz="2800" b="1">
                <a:solidFill>
                  <a:schemeClr val="tx2"/>
                </a:solidFill>
              </a:rPr>
              <a:t>Императрица была выдержанная, хорошо умеющая владеть собой, подавлять вспышки гнева, поддержать беседу, одновременно терпелива к недостаткам людей, но непримирима к противникам, умела быть жестокой. Екатерина имела достаточно развитое чувство юмора, в её переписке много язвительности и насмешливости. </a:t>
            </a:r>
          </a:p>
          <a:p>
            <a:pPr>
              <a:lnSpc>
                <a:spcPct val="80000"/>
              </a:lnSpc>
            </a:pPr>
            <a:endParaRPr lang="ru-RU" sz="2800" b="1">
              <a:solidFill>
                <a:schemeClr val="tx2"/>
              </a:solidFill>
            </a:endParaRPr>
          </a:p>
        </p:txBody>
      </p:sp>
      <p:pic>
        <p:nvPicPr>
          <p:cNvPr id="87046" name="Picture 6" descr="P1010032"/>
          <p:cNvPicPr>
            <a:picLocks noChangeAspect="1" noChangeArrowheads="1"/>
          </p:cNvPicPr>
          <p:nvPr/>
        </p:nvPicPr>
        <p:blipFill>
          <a:blip r:embed="rId2" cstate="print">
            <a:lum bright="12000" contrast="36000"/>
          </a:blip>
          <a:srcRect l="22360" t="15451" r="17754" b="15451"/>
          <a:stretch>
            <a:fillRect/>
          </a:stretch>
        </p:blipFill>
        <p:spPr bwMode="auto">
          <a:xfrm>
            <a:off x="457200" y="1143000"/>
            <a:ext cx="40259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533400" y="274638"/>
            <a:ext cx="9677400" cy="487362"/>
          </a:xfrm>
        </p:spPr>
        <p:txBody>
          <a:bodyPr/>
          <a:lstStyle/>
          <a:p>
            <a:r>
              <a:rPr lang="ru-RU" sz="4000"/>
              <a:t>             Фавориты Екатерины </a:t>
            </a:r>
            <a:r>
              <a:rPr lang="en-US" sz="4000"/>
              <a:t>II</a:t>
            </a:r>
            <a:endParaRPr lang="ru-RU" sz="4000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85800"/>
            <a:ext cx="8991600" cy="5943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               </a:t>
            </a:r>
            <a:r>
              <a:rPr lang="ru-RU" sz="2000" b="1">
                <a:solidFill>
                  <a:schemeClr val="hlink"/>
                </a:solidFill>
              </a:rPr>
              <a:t>Семейного счастья императрице испытать не удалось. Отноше-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ния с сыном не сложились, он не мог простить матери занятого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трона. Сердечные дела Екатерины характеризуют отношения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с её многочисленными поклонниками.</a:t>
            </a: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Граф Г.Орлов.     Князь Потёмкин.          А.Ланской         Дмитриев-Мамонов.</a:t>
            </a:r>
          </a:p>
          <a:p>
            <a:pPr>
              <a:buFont typeface="Wingdings" pitchFamily="2" charset="2"/>
              <a:buNone/>
            </a:pPr>
            <a:endParaRPr lang="ru-RU" sz="2000" b="1">
              <a:solidFill>
                <a:schemeClr val="hlink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        Последний фаворит Екатерины </a:t>
            </a:r>
            <a:r>
              <a:rPr lang="en-US" sz="2000" b="1">
                <a:solidFill>
                  <a:schemeClr val="hlink"/>
                </a:solidFill>
              </a:rPr>
              <a:t>II</a:t>
            </a:r>
            <a:r>
              <a:rPr lang="ru-RU" sz="2000" b="1">
                <a:solidFill>
                  <a:schemeClr val="hlink"/>
                </a:solidFill>
              </a:rPr>
              <a:t> светлейший князь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        Пётр Зубов, генерал-губернатор Новороссии и командую-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chemeClr val="hlink"/>
                </a:solidFill>
              </a:rPr>
              <a:t>                               щий Черноморским флотом.</a:t>
            </a:r>
          </a:p>
        </p:txBody>
      </p:sp>
      <p:pic>
        <p:nvPicPr>
          <p:cNvPr id="86020" name="Picture 4" descr="i[6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1193800" cy="1727200"/>
          </a:xfrm>
          <a:prstGeom prst="rect">
            <a:avLst/>
          </a:prstGeom>
          <a:noFill/>
        </p:spPr>
      </p:pic>
      <p:pic>
        <p:nvPicPr>
          <p:cNvPr id="86021" name="Picture 5" descr="Григорий Орлов, один из руководителей переворота">
            <a:hlinkClick r:id="rId3" tooltip="&quot;Григорий Орлов, один из руководителей переворота&quot;"/>
          </p:cNvPr>
          <p:cNvPicPr>
            <a:picLocks noChangeAspect="1" noChangeArrowheads="1"/>
          </p:cNvPicPr>
          <p:nvPr/>
        </p:nvPicPr>
        <p:blipFill>
          <a:blip r:embed="rId4" cstate="print">
            <a:lum contrast="12000"/>
          </a:blip>
          <a:srcRect/>
          <a:stretch>
            <a:fillRect/>
          </a:stretch>
        </p:blipFill>
        <p:spPr bwMode="auto">
          <a:xfrm>
            <a:off x="381000" y="2514600"/>
            <a:ext cx="1422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Picture 6" descr="Ланской Александр Дм"/>
          <p:cNvPicPr>
            <a:picLocks noChangeAspect="1" noChangeArrowheads="1"/>
          </p:cNvPicPr>
          <p:nvPr/>
        </p:nvPicPr>
        <p:blipFill>
          <a:blip r:embed="rId5" cstate="print">
            <a:lum bright="6000" contrast="54000"/>
          </a:blip>
          <a:srcRect/>
          <a:stretch>
            <a:fillRect/>
          </a:stretch>
        </p:blipFill>
        <p:spPr bwMode="auto">
          <a:xfrm>
            <a:off x="4648200" y="2590800"/>
            <a:ext cx="1482725" cy="1828800"/>
          </a:xfrm>
          <a:prstGeom prst="rect">
            <a:avLst/>
          </a:prstGeom>
          <a:noFill/>
        </p:spPr>
      </p:pic>
      <p:pic>
        <p:nvPicPr>
          <p:cNvPr id="86023" name="Picture 7" descr="i[51]"/>
          <p:cNvPicPr>
            <a:picLocks noChangeAspect="1" noChangeArrowheads="1"/>
          </p:cNvPicPr>
          <p:nvPr/>
        </p:nvPicPr>
        <p:blipFill>
          <a:blip r:embed="rId6" cstate="print">
            <a:lum bright="6000" contrast="18000"/>
          </a:blip>
          <a:srcRect l="3481" t="2222" r="6020" b="15555"/>
          <a:stretch>
            <a:fillRect/>
          </a:stretch>
        </p:blipFill>
        <p:spPr bwMode="auto">
          <a:xfrm>
            <a:off x="2514600" y="2514600"/>
            <a:ext cx="1338263" cy="1905000"/>
          </a:xfrm>
          <a:prstGeom prst="rect">
            <a:avLst/>
          </a:prstGeom>
          <a:noFill/>
        </p:spPr>
      </p:pic>
      <p:pic>
        <p:nvPicPr>
          <p:cNvPr id="86025" name="Picture 9" descr="Платон Зубов -последний"/>
          <p:cNvPicPr>
            <a:picLocks noChangeAspect="1" noChangeArrowheads="1"/>
          </p:cNvPicPr>
          <p:nvPr/>
        </p:nvPicPr>
        <p:blipFill>
          <a:blip r:embed="rId7" cstate="print">
            <a:lum contrast="24000"/>
          </a:blip>
          <a:srcRect l="8000" r="12000"/>
          <a:stretch>
            <a:fillRect/>
          </a:stretch>
        </p:blipFill>
        <p:spPr bwMode="auto">
          <a:xfrm>
            <a:off x="304800" y="4953000"/>
            <a:ext cx="1524000" cy="1676400"/>
          </a:xfrm>
          <a:prstGeom prst="rect">
            <a:avLst/>
          </a:prstGeom>
          <a:noFill/>
        </p:spPr>
      </p:pic>
      <p:pic>
        <p:nvPicPr>
          <p:cNvPr id="86027" name="Picture 11" descr="Дмитриев-Мамонов"/>
          <p:cNvPicPr>
            <a:picLocks noChangeAspect="1" noChangeArrowheads="1"/>
          </p:cNvPicPr>
          <p:nvPr/>
        </p:nvPicPr>
        <p:blipFill>
          <a:blip r:embed="rId8" cstate="print">
            <a:lum bright="-18000" contrast="42000"/>
          </a:blip>
          <a:srcRect/>
          <a:stretch>
            <a:fillRect/>
          </a:stretch>
        </p:blipFill>
        <p:spPr bwMode="auto">
          <a:xfrm>
            <a:off x="7086600" y="2590800"/>
            <a:ext cx="1354138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52400" y="304800"/>
            <a:ext cx="87630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«  </a:t>
            </a:r>
            <a:r>
              <a:rPr lang="ru-RU" sz="3600" b="1">
                <a:solidFill>
                  <a:schemeClr val="tx2"/>
                </a:solidFill>
                <a:latin typeface="Monotype Corsiva" pitchFamily="66" charset="0"/>
              </a:rPr>
              <a:t>Действовать нужно не спеша, с осторожностью и рассудком. »</a:t>
            </a:r>
          </a:p>
          <a:p>
            <a:pPr algn="r">
              <a:spcBef>
                <a:spcPct val="50000"/>
              </a:spcBef>
            </a:pPr>
            <a:r>
              <a:rPr lang="ru-RU" sz="3600" b="1">
                <a:solidFill>
                  <a:schemeClr val="tx2"/>
                </a:solidFill>
                <a:latin typeface="Monotype Corsiva" pitchFamily="66" charset="0"/>
              </a:rPr>
              <a:t>Екатерина </a:t>
            </a:r>
            <a:r>
              <a:rPr lang="en-US" sz="3600" b="1">
                <a:solidFill>
                  <a:schemeClr val="tx2"/>
                </a:solidFill>
                <a:latin typeface="Monotype Corsiva" pitchFamily="66" charset="0"/>
              </a:rPr>
              <a:t>II</a:t>
            </a:r>
            <a:r>
              <a:rPr lang="ru-RU" sz="3600">
                <a:solidFill>
                  <a:schemeClr val="tx2"/>
                </a:solidFill>
                <a:latin typeface="Monotype Corsiva" pitchFamily="66" charset="0"/>
              </a:rPr>
              <a:t>.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468313" y="5181600"/>
            <a:ext cx="5399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</a:t>
            </a:r>
          </a:p>
        </p:txBody>
      </p:sp>
      <p:sp>
        <p:nvSpPr>
          <p:cNvPr id="59398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-457200"/>
            <a:ext cx="8229600" cy="228600"/>
          </a:xfrm>
        </p:spPr>
        <p:txBody>
          <a:bodyPr/>
          <a:lstStyle/>
          <a:p>
            <a:endParaRPr lang="ru-RU" sz="4000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0" y="2667000"/>
            <a:ext cx="4572000" cy="3886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Сразу же после воцарения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Екатерины была заметна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кипучая деятельность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в государственном организме.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Она принадлежала к числу тех,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государственных деятелей,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которые намеревались не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chemeClr val="hlink"/>
                </a:solidFill>
              </a:rPr>
              <a:t>только царствовать, но и управлять.</a:t>
            </a:r>
          </a:p>
        </p:txBody>
      </p:sp>
      <p:pic>
        <p:nvPicPr>
          <p:cNvPr id="59401" name="Picture 9" descr="ekat2_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533400" y="1752600"/>
            <a:ext cx="3786188" cy="4648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323850" y="3716338"/>
            <a:ext cx="88201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i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i="1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</a:t>
            </a:r>
            <a:endParaRPr lang="ru-RU" i="1" u="sng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179388" y="3429000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Сенат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2195513" y="1844675"/>
            <a:ext cx="6948487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1 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</a:t>
            </a: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департамент</a:t>
            </a:r>
            <a:r>
              <a:rPr lang="ru-RU" sz="24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.</a:t>
            </a: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–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ведал важнейшими делами управления. (Возможность публикации законов).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2  департамент. </a:t>
            </a:r>
            <a:r>
              <a:rPr lang="ru-RU" sz="24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–</a:t>
            </a:r>
            <a:r>
              <a:rPr lang="ru-RU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занимался судебными делами.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3  департамент.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– управлял окраинами, медицинским делом, образованием.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4 департамент.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– ведал военными делами.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5 департамент. 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– занимался делами Украины и Прибалтики.</a:t>
            </a:r>
          </a:p>
          <a:p>
            <a:pPr marL="342900" indent="-342900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6 департамент.</a:t>
            </a:r>
            <a:r>
              <a:rPr lang="ru-RU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– выполнял функции Московской сенаторской конторы.</a:t>
            </a:r>
          </a:p>
          <a:p>
            <a:pPr marL="342900" indent="-342900">
              <a:spcBef>
                <a:spcPct val="50000"/>
              </a:spcBef>
            </a:pPr>
            <a:endParaRPr lang="ru-RU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77829" name="Line 5"/>
          <p:cNvSpPr>
            <a:spLocks noChangeShapeType="1"/>
          </p:cNvSpPr>
          <p:nvPr/>
        </p:nvSpPr>
        <p:spPr bwMode="auto">
          <a:xfrm flipV="1">
            <a:off x="1403350" y="2420938"/>
            <a:ext cx="504825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 flipV="1">
            <a:off x="1476375" y="3068638"/>
            <a:ext cx="6477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1" name="Line 7"/>
          <p:cNvSpPr>
            <a:spLocks noChangeShapeType="1"/>
          </p:cNvSpPr>
          <p:nvPr/>
        </p:nvSpPr>
        <p:spPr bwMode="auto">
          <a:xfrm>
            <a:off x="1476375" y="3644900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1476375" y="3860800"/>
            <a:ext cx="574675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3" name="Line 9"/>
          <p:cNvSpPr>
            <a:spLocks noChangeShapeType="1"/>
          </p:cNvSpPr>
          <p:nvPr/>
        </p:nvSpPr>
        <p:spPr bwMode="auto">
          <a:xfrm>
            <a:off x="1403350" y="3933825"/>
            <a:ext cx="576263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4" name="Line 10"/>
          <p:cNvSpPr>
            <a:spLocks noChangeShapeType="1"/>
          </p:cNvSpPr>
          <p:nvPr/>
        </p:nvSpPr>
        <p:spPr bwMode="auto">
          <a:xfrm>
            <a:off x="1331913" y="3933825"/>
            <a:ext cx="503237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684213" y="333375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В царствование Екатерины Сенат был разделен на 6 департаментов: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4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4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7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4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4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78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24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24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78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9" grpId="0" animBg="1"/>
      <p:bldP spid="77830" grpId="0" animBg="1"/>
      <p:bldP spid="77831" grpId="0" animBg="1"/>
      <p:bldP spid="77832" grpId="0" animBg="1"/>
      <p:bldP spid="77833" grpId="0" animBg="1"/>
      <p:bldP spid="77834" grpId="0" animBg="1"/>
      <p:bldP spid="778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0" y="333375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Наказ  Екатерины  </a:t>
            </a:r>
            <a:r>
              <a:rPr 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II.</a:t>
            </a:r>
            <a:endParaRPr lang="ru-RU" sz="36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3491" name="Picture 3" descr="наказ ея величества 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88913"/>
            <a:ext cx="3455987" cy="2803525"/>
          </a:xfrm>
          <a:prstGeom prst="rect">
            <a:avLst/>
          </a:prstGeom>
          <a:noFill/>
        </p:spPr>
      </p:pic>
      <p:pic>
        <p:nvPicPr>
          <p:cNvPr id="63492" name="Picture 4" descr="atta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721100"/>
            <a:ext cx="4392612" cy="2924175"/>
          </a:xfrm>
          <a:prstGeom prst="rect">
            <a:avLst/>
          </a:prstGeom>
          <a:noFill/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23850" y="1341438"/>
            <a:ext cx="48958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Если Петр </a:t>
            </a: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I</a:t>
            </a: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сделал первые шаги к правовому государству регламентируемому законами, то «Наказ» углубляет эту мысль, во многих статьях, разъясняя значение закона всех сфер жизни.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5003800" y="3141663"/>
            <a:ext cx="3960813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     Основной текст «Наказа» содержит 20 глав, поделенных на 546 статей, из которых 245 – заимствованы из произведения Монтескье, 106 – из книги ученого юриста, Беккарна. Кроме того, Екатерина использовала труды немецких ученых: Бильфельда и Юста, а также французскую энциклопедию и русское законодательство.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2057400" y="228600"/>
            <a:ext cx="693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Жалованная  грамота  дворянству.</a:t>
            </a:r>
          </a:p>
        </p:txBody>
      </p:sp>
      <p:pic>
        <p:nvPicPr>
          <p:cNvPr id="64515" name="Picture 3" descr="тит лист жалов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838200"/>
            <a:ext cx="2341563" cy="3171825"/>
          </a:xfrm>
          <a:prstGeom prst="rect">
            <a:avLst/>
          </a:prstGeom>
          <a:noFill/>
        </p:spPr>
      </p:pic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771775" y="1844675"/>
            <a:ext cx="25209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Согласно грамоте, дворяне получали ряд личных и корпоративных прав.</a:t>
            </a:r>
            <a:endParaRPr lang="ru-RU" sz="20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611188" y="4437063"/>
            <a:ext cx="59055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Главные из них – право владения землей, свободу в выборе занятий, иметь свои фабрики, рукоделия и заводы – что отвечало их интересам. 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611188" y="5516563"/>
            <a:ext cx="8208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askerville Old Face" pitchFamily="18" charset="0"/>
              </a:rPr>
              <a:t>Дворянин не мог подвергаться телесным наказаниям и без суда не мог быть лишен дворянского достоинства, чести, жизни и  имения.</a:t>
            </a:r>
          </a:p>
        </p:txBody>
      </p:sp>
      <p:pic>
        <p:nvPicPr>
          <p:cNvPr id="64519" name="Picture 7" descr="P1010002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 l="2068"/>
          <a:stretch>
            <a:fillRect/>
          </a:stretch>
        </p:blipFill>
        <p:spPr bwMode="auto">
          <a:xfrm>
            <a:off x="5292725" y="1341438"/>
            <a:ext cx="3671888" cy="3044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theme/theme1.xml><?xml version="1.0" encoding="utf-8"?>
<a:theme xmlns:a="http://schemas.openxmlformats.org/drawingml/2006/main" name="Екатерина II – Великая российская императрица">
  <a:themeElements>
    <a:clrScheme name="Екатерина II – Великая российская императрица 5">
      <a:dk1>
        <a:srgbClr val="5C1F00"/>
      </a:dk1>
      <a:lt1>
        <a:srgbClr val="FFFFFF"/>
      </a:lt1>
      <a:dk2>
        <a:srgbClr val="8C0000"/>
      </a:dk2>
      <a:lt2>
        <a:srgbClr val="DFD293"/>
      </a:lt2>
      <a:accent1>
        <a:srgbClr val="FF6845"/>
      </a:accent1>
      <a:accent2>
        <a:srgbClr val="BE7960"/>
      </a:accent2>
      <a:accent3>
        <a:srgbClr val="C5AAAA"/>
      </a:accent3>
      <a:accent4>
        <a:srgbClr val="DADADA"/>
      </a:accent4>
      <a:accent5>
        <a:srgbClr val="FFB9B0"/>
      </a:accent5>
      <a:accent6>
        <a:srgbClr val="AC6D56"/>
      </a:accent6>
      <a:hlink>
        <a:srgbClr val="FFFFCC"/>
      </a:hlink>
      <a:folHlink>
        <a:srgbClr val="FFCC00"/>
      </a:folHlink>
    </a:clrScheme>
    <a:fontScheme name="Екатерина II – Великая российская императрица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Екатерина II – Великая российская императрица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Екатерина II – Великая российская императрица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Екатерина II – Великая российская императрица</Template>
  <TotalTime>29</TotalTime>
  <Words>1511</Words>
  <Application>Microsoft Office PowerPoint</Application>
  <PresentationFormat>Экран (4:3)</PresentationFormat>
  <Paragraphs>192</Paragraphs>
  <Slides>22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Arial</vt:lpstr>
      <vt:lpstr>Garamond</vt:lpstr>
      <vt:lpstr>Times New Roman</vt:lpstr>
      <vt:lpstr>Wingdings</vt:lpstr>
      <vt:lpstr>Monotype Corsiva</vt:lpstr>
      <vt:lpstr>Baskerville Old Face</vt:lpstr>
      <vt:lpstr>Bookman Old Style</vt:lpstr>
      <vt:lpstr>Tunga</vt:lpstr>
      <vt:lpstr>Vrinda</vt:lpstr>
      <vt:lpstr>Tahoma</vt:lpstr>
      <vt:lpstr>Courier New</vt:lpstr>
      <vt:lpstr>Palatino Linotype</vt:lpstr>
      <vt:lpstr>Екатерина II – Великая российская императрица</vt:lpstr>
      <vt:lpstr>Екатерина II – Великая российская императрица.</vt:lpstr>
      <vt:lpstr>Слайд 2</vt:lpstr>
      <vt:lpstr>Слайд 3</vt:lpstr>
      <vt:lpstr>Личность императрицы</vt:lpstr>
      <vt:lpstr>             Фавориты Екатерины II</vt:lpstr>
      <vt:lpstr>Слайд 6</vt:lpstr>
      <vt:lpstr>Слайд 7</vt:lpstr>
      <vt:lpstr>Слайд 8</vt:lpstr>
      <vt:lpstr>Слайд 9</vt:lpstr>
      <vt:lpstr>Слайд 10</vt:lpstr>
      <vt:lpstr>                        Восстание  Е.Пугачёва.</vt:lpstr>
      <vt:lpstr>Слайд 12</vt:lpstr>
      <vt:lpstr>Реформы  в  области  образования. </vt:lpstr>
      <vt:lpstr>Русские   ассигнации.</vt:lpstr>
      <vt:lpstr>Направления и задачи внешней политики</vt:lpstr>
      <vt:lpstr>Русско – турецкая война 1768 -1774годов</vt:lpstr>
      <vt:lpstr>Слайд 17</vt:lpstr>
      <vt:lpstr>Русско – турецкая война 1787 – 1791 годов</vt:lpstr>
      <vt:lpstr>УЧАСТИЕ РОССИИ В РАЗДЕЛАХ ПОЛЬШИ</vt:lpstr>
      <vt:lpstr>Борьба Екатерины II против революционной Франции.                                                               </vt:lpstr>
      <vt:lpstr>Итоги  правления  Екатерины  II.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Екатерина II – Великая российская императрица.</dc:title>
  <dc:creator>User</dc:creator>
  <cp:lastModifiedBy>Admin</cp:lastModifiedBy>
  <cp:revision>3</cp:revision>
  <cp:lastPrinted>1601-01-01T00:00:00Z</cp:lastPrinted>
  <dcterms:created xsi:type="dcterms:W3CDTF">2009-01-18T18:05:42Z</dcterms:created>
  <dcterms:modified xsi:type="dcterms:W3CDTF">2011-11-17T14:38:14Z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