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6" r:id="rId11"/>
    <p:sldId id="264" r:id="rId12"/>
    <p:sldId id="265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97" autoAdjust="0"/>
    <p:restoredTop sz="94053" autoAdjust="0"/>
  </p:normalViewPr>
  <p:slideViewPr>
    <p:cSldViewPr snapToGrid="0">
      <p:cViewPr varScale="1">
        <p:scale>
          <a:sx n="99" d="100"/>
          <a:sy n="99" d="100"/>
        </p:scale>
        <p:origin x="-3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2895600"/>
            <a:ext cx="7391400" cy="9144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733800"/>
            <a:ext cx="7391400" cy="7493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D0EB4-3679-4A8A-BB5A-4A389A994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D678B-B11C-444E-BDDB-D7FEB2DD5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62750" y="152400"/>
            <a:ext cx="1847850" cy="6248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152400"/>
            <a:ext cx="5391150" cy="6248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42B76-0B3B-4229-BA2C-68D4E0687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7391400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9200" y="1676400"/>
            <a:ext cx="361950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91100" y="1676400"/>
            <a:ext cx="3619500" cy="228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91100" y="4114800"/>
            <a:ext cx="3619500" cy="228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64DC5-EB23-445B-96BA-685E1EC97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8E7D0-A1F8-4F0F-AD06-A745D560D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133F4-DC3E-4264-B186-5359C6D4D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1676400"/>
            <a:ext cx="3619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1100" y="1676400"/>
            <a:ext cx="36195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E585C-AAD3-434E-BF05-0BA432ABD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ABA3B-99C0-44D5-9677-FA81F5B20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594A3-39DD-4430-BB9D-005CE1739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01035-CCF5-4535-A8CB-034230FEF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0EAAD-D313-43A6-AFD8-C35C188E3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51A97-AD8D-454A-8C9D-2F97A240B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52400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76400"/>
            <a:ext cx="7391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8E48DADF-0AF3-4E8B-9FDA-5EA971B68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217" y="3476291"/>
            <a:ext cx="7391400" cy="914400"/>
          </a:xfrm>
        </p:spPr>
        <p:txBody>
          <a:bodyPr/>
          <a:lstStyle/>
          <a:p>
            <a:pPr algn="ctr">
              <a:defRPr/>
            </a:pPr>
            <a:r>
              <a:rPr lang="ru-RU" sz="6000" dirty="0" smtClean="0">
                <a:solidFill>
                  <a:schemeClr val="tx1"/>
                </a:solidFill>
              </a:rPr>
              <a:t>Аппендицит</a:t>
            </a:r>
          </a:p>
        </p:txBody>
      </p:sp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4F1FF"/>
              </a:clrFrom>
              <a:clrTo>
                <a:srgbClr val="E4F1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3875" y="-1588"/>
            <a:ext cx="2265363" cy="27765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 useBgFill="1">
        <p:nvSpPr>
          <p:cNvPr id="5125" name="Freeform 10"/>
          <p:cNvSpPr>
            <a:spLocks/>
          </p:cNvSpPr>
          <p:nvPr/>
        </p:nvSpPr>
        <p:spPr bwMode="auto">
          <a:xfrm>
            <a:off x="6767513" y="2552700"/>
            <a:ext cx="2395537" cy="504825"/>
          </a:xfrm>
          <a:custGeom>
            <a:avLst/>
            <a:gdLst>
              <a:gd name="T0" fmla="*/ 95250 w 1509"/>
              <a:gd name="T1" fmla="*/ 238125 h 318"/>
              <a:gd name="T2" fmla="*/ 385762 w 1509"/>
              <a:gd name="T3" fmla="*/ 219075 h 318"/>
              <a:gd name="T4" fmla="*/ 600075 w 1509"/>
              <a:gd name="T5" fmla="*/ 204788 h 318"/>
              <a:gd name="T6" fmla="*/ 881062 w 1509"/>
              <a:gd name="T7" fmla="*/ 185737 h 318"/>
              <a:gd name="T8" fmla="*/ 1114425 w 1509"/>
              <a:gd name="T9" fmla="*/ 161925 h 318"/>
              <a:gd name="T10" fmla="*/ 1376362 w 1509"/>
              <a:gd name="T11" fmla="*/ 138112 h 318"/>
              <a:gd name="T12" fmla="*/ 1543050 w 1509"/>
              <a:gd name="T13" fmla="*/ 114300 h 318"/>
              <a:gd name="T14" fmla="*/ 1804987 w 1509"/>
              <a:gd name="T15" fmla="*/ 80962 h 318"/>
              <a:gd name="T16" fmla="*/ 2028825 w 1509"/>
              <a:gd name="T17" fmla="*/ 52388 h 318"/>
              <a:gd name="T18" fmla="*/ 2209800 w 1509"/>
              <a:gd name="T19" fmla="*/ 23812 h 318"/>
              <a:gd name="T20" fmla="*/ 2366962 w 1509"/>
              <a:gd name="T21" fmla="*/ 0 h 318"/>
              <a:gd name="T22" fmla="*/ 2395537 w 1509"/>
              <a:gd name="T23" fmla="*/ 0 h 318"/>
              <a:gd name="T24" fmla="*/ 2381250 w 1509"/>
              <a:gd name="T25" fmla="*/ 504825 h 318"/>
              <a:gd name="T26" fmla="*/ 0 w 1509"/>
              <a:gd name="T27" fmla="*/ 471488 h 318"/>
              <a:gd name="T28" fmla="*/ 9525 w 1509"/>
              <a:gd name="T29" fmla="*/ 242888 h 318"/>
              <a:gd name="T30" fmla="*/ 95250 w 1509"/>
              <a:gd name="T31" fmla="*/ 238125 h 31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09"/>
              <a:gd name="T49" fmla="*/ 0 h 318"/>
              <a:gd name="T50" fmla="*/ 1509 w 1509"/>
              <a:gd name="T51" fmla="*/ 318 h 31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09" h="318">
                <a:moveTo>
                  <a:pt x="60" y="150"/>
                </a:moveTo>
                <a:lnTo>
                  <a:pt x="243" y="138"/>
                </a:lnTo>
                <a:lnTo>
                  <a:pt x="378" y="129"/>
                </a:lnTo>
                <a:lnTo>
                  <a:pt x="555" y="117"/>
                </a:lnTo>
                <a:lnTo>
                  <a:pt x="702" y="102"/>
                </a:lnTo>
                <a:lnTo>
                  <a:pt x="867" y="87"/>
                </a:lnTo>
                <a:lnTo>
                  <a:pt x="972" y="72"/>
                </a:lnTo>
                <a:lnTo>
                  <a:pt x="1137" y="51"/>
                </a:lnTo>
                <a:lnTo>
                  <a:pt x="1278" y="33"/>
                </a:lnTo>
                <a:lnTo>
                  <a:pt x="1392" y="15"/>
                </a:lnTo>
                <a:lnTo>
                  <a:pt x="1491" y="0"/>
                </a:lnTo>
                <a:lnTo>
                  <a:pt x="1509" y="0"/>
                </a:lnTo>
                <a:lnTo>
                  <a:pt x="1500" y="318"/>
                </a:lnTo>
                <a:lnTo>
                  <a:pt x="0" y="297"/>
                </a:lnTo>
                <a:lnTo>
                  <a:pt x="6" y="153"/>
                </a:lnTo>
                <a:lnTo>
                  <a:pt x="60" y="150"/>
                </a:lnTo>
                <a:close/>
              </a:path>
            </a:pathLst>
          </a:custGeom>
          <a:ln w="12700" cap="sq">
            <a:noFill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" name="Рамка 5"/>
          <p:cNvSpPr/>
          <p:nvPr/>
        </p:nvSpPr>
        <p:spPr bwMode="auto">
          <a:xfrm>
            <a:off x="4350618" y="5226518"/>
            <a:ext cx="2598821" cy="616017"/>
          </a:xfrm>
          <a:prstGeom prst="fram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5600" y="2362200"/>
            <a:ext cx="7391400" cy="4724400"/>
          </a:xfrm>
        </p:spPr>
        <p:txBody>
          <a:bodyPr/>
          <a:lstStyle/>
          <a:p>
            <a:pPr>
              <a:spcBef>
                <a:spcPct val="15000"/>
              </a:spcBef>
              <a:defRPr/>
            </a:pPr>
            <a:r>
              <a:rPr lang="ru-RU" smtClean="0"/>
              <a:t>Рвота редко</a:t>
            </a:r>
          </a:p>
          <a:p>
            <a:pPr>
              <a:spcBef>
                <a:spcPct val="15000"/>
              </a:spcBef>
              <a:defRPr/>
            </a:pPr>
            <a:r>
              <a:rPr lang="ru-RU" smtClean="0"/>
              <a:t>Гипертермия до 39-40</a:t>
            </a:r>
            <a:r>
              <a:rPr lang="ru-RU" smtClean="0">
                <a:cs typeface="Tahoma" pitchFamily="34" charset="0"/>
              </a:rPr>
              <a:t>˚С</a:t>
            </a:r>
          </a:p>
          <a:p>
            <a:pPr>
              <a:spcBef>
                <a:spcPct val="15000"/>
              </a:spcBef>
              <a:defRPr/>
            </a:pPr>
            <a:r>
              <a:rPr kumimoji="0" lang="ru-RU" smtClean="0"/>
              <a:t>Боли иррадиируют вниз</a:t>
            </a:r>
            <a:r>
              <a:rPr lang="ru-RU" smtClean="0"/>
              <a:t> </a:t>
            </a:r>
          </a:p>
          <a:p>
            <a:pPr>
              <a:spcBef>
                <a:spcPct val="15000"/>
              </a:spcBef>
              <a:defRPr/>
            </a:pPr>
            <a:r>
              <a:rPr lang="ru-RU" smtClean="0"/>
              <a:t>Свежие и выщелоченные эритроциты в моче (у 1/3)</a:t>
            </a:r>
          </a:p>
          <a:p>
            <a:pPr>
              <a:spcBef>
                <a:spcPct val="15000"/>
              </a:spcBef>
              <a:defRPr/>
            </a:pPr>
            <a:r>
              <a:rPr lang="ru-RU" smtClean="0"/>
              <a:t>Болезненность в поясничной области</a:t>
            </a:r>
          </a:p>
          <a:p>
            <a:pPr>
              <a:spcBef>
                <a:spcPct val="15000"/>
              </a:spcBef>
              <a:buFont typeface="Wingdings" pitchFamily="2" charset="2"/>
              <a:buNone/>
              <a:defRPr/>
            </a:pPr>
            <a:endParaRPr lang="ru-RU" smtClean="0"/>
          </a:p>
          <a:p>
            <a:pPr>
              <a:spcBef>
                <a:spcPct val="15000"/>
              </a:spcBef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21600" cy="10668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ретроцекальном</a:t>
            </a:r>
            <a:r>
              <a:rPr lang="ru-RU" sz="3200" b="1" smtClean="0">
                <a:solidFill>
                  <a:srgbClr val="0000FF"/>
                </a:solidFill>
              </a:rPr>
              <a:t> положении отростка</a:t>
            </a: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6150" y="1436688"/>
            <a:ext cx="3117850" cy="34845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 useBgFill="1">
        <p:nvSpPr>
          <p:cNvPr id="14341" name="Freeform 8"/>
          <p:cNvSpPr>
            <a:spLocks/>
          </p:cNvSpPr>
          <p:nvPr/>
        </p:nvSpPr>
        <p:spPr bwMode="auto">
          <a:xfrm>
            <a:off x="8026400" y="1612900"/>
            <a:ext cx="1003300" cy="812800"/>
          </a:xfrm>
          <a:custGeom>
            <a:avLst/>
            <a:gdLst>
              <a:gd name="T0" fmla="*/ 0 w 632"/>
              <a:gd name="T1" fmla="*/ 50800 h 512"/>
              <a:gd name="T2" fmla="*/ 25400 w 632"/>
              <a:gd name="T3" fmla="*/ 419100 h 512"/>
              <a:gd name="T4" fmla="*/ 25400 w 632"/>
              <a:gd name="T5" fmla="*/ 660400 h 512"/>
              <a:gd name="T6" fmla="*/ 76200 w 632"/>
              <a:gd name="T7" fmla="*/ 774700 h 512"/>
              <a:gd name="T8" fmla="*/ 241300 w 632"/>
              <a:gd name="T9" fmla="*/ 787400 h 512"/>
              <a:gd name="T10" fmla="*/ 444500 w 632"/>
              <a:gd name="T11" fmla="*/ 812800 h 512"/>
              <a:gd name="T12" fmla="*/ 762000 w 632"/>
              <a:gd name="T13" fmla="*/ 787400 h 512"/>
              <a:gd name="T14" fmla="*/ 977900 w 632"/>
              <a:gd name="T15" fmla="*/ 711200 h 512"/>
              <a:gd name="T16" fmla="*/ 1003300 w 632"/>
              <a:gd name="T17" fmla="*/ 444500 h 512"/>
              <a:gd name="T18" fmla="*/ 1003300 w 632"/>
              <a:gd name="T19" fmla="*/ 215900 h 512"/>
              <a:gd name="T20" fmla="*/ 863600 w 632"/>
              <a:gd name="T21" fmla="*/ 12700 h 512"/>
              <a:gd name="T22" fmla="*/ 444500 w 632"/>
              <a:gd name="T23" fmla="*/ 12700 h 512"/>
              <a:gd name="T24" fmla="*/ 63500 w 632"/>
              <a:gd name="T25" fmla="*/ 0 h 512"/>
              <a:gd name="T26" fmla="*/ 0 w 632"/>
              <a:gd name="T27" fmla="*/ 50800 h 5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32"/>
              <a:gd name="T43" fmla="*/ 0 h 512"/>
              <a:gd name="T44" fmla="*/ 632 w 632"/>
              <a:gd name="T45" fmla="*/ 512 h 51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32" h="512">
                <a:moveTo>
                  <a:pt x="0" y="32"/>
                </a:moveTo>
                <a:lnTo>
                  <a:pt x="16" y="264"/>
                </a:lnTo>
                <a:lnTo>
                  <a:pt x="16" y="416"/>
                </a:lnTo>
                <a:lnTo>
                  <a:pt x="48" y="488"/>
                </a:lnTo>
                <a:lnTo>
                  <a:pt x="152" y="496"/>
                </a:lnTo>
                <a:lnTo>
                  <a:pt x="280" y="512"/>
                </a:lnTo>
                <a:lnTo>
                  <a:pt x="480" y="496"/>
                </a:lnTo>
                <a:lnTo>
                  <a:pt x="616" y="448"/>
                </a:lnTo>
                <a:lnTo>
                  <a:pt x="632" y="280"/>
                </a:lnTo>
                <a:lnTo>
                  <a:pt x="632" y="136"/>
                </a:lnTo>
                <a:lnTo>
                  <a:pt x="544" y="8"/>
                </a:lnTo>
                <a:lnTo>
                  <a:pt x="280" y="8"/>
                </a:lnTo>
                <a:lnTo>
                  <a:pt x="40" y="0"/>
                </a:lnTo>
                <a:lnTo>
                  <a:pt x="0" y="32"/>
                </a:lnTo>
                <a:close/>
              </a:path>
            </a:pathLst>
          </a:custGeom>
          <a:ln w="12700" cap="sq">
            <a:noFill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 useBgFill="1">
        <p:nvSpPr>
          <p:cNvPr id="14342" name="Freeform 9"/>
          <p:cNvSpPr>
            <a:spLocks/>
          </p:cNvSpPr>
          <p:nvPr/>
        </p:nvSpPr>
        <p:spPr bwMode="auto">
          <a:xfrm>
            <a:off x="5943600" y="3086100"/>
            <a:ext cx="419100" cy="838200"/>
          </a:xfrm>
          <a:custGeom>
            <a:avLst/>
            <a:gdLst>
              <a:gd name="T0" fmla="*/ 38100 w 264"/>
              <a:gd name="T1" fmla="*/ 0 h 528"/>
              <a:gd name="T2" fmla="*/ 0 w 264"/>
              <a:gd name="T3" fmla="*/ 800100 h 528"/>
              <a:gd name="T4" fmla="*/ 419100 w 264"/>
              <a:gd name="T5" fmla="*/ 838200 h 528"/>
              <a:gd name="T6" fmla="*/ 393700 w 264"/>
              <a:gd name="T7" fmla="*/ 660400 h 528"/>
              <a:gd name="T8" fmla="*/ 355600 w 264"/>
              <a:gd name="T9" fmla="*/ 533400 h 528"/>
              <a:gd name="T10" fmla="*/ 304800 w 264"/>
              <a:gd name="T11" fmla="*/ 444500 h 528"/>
              <a:gd name="T12" fmla="*/ 304800 w 264"/>
              <a:gd name="T13" fmla="*/ 355600 h 528"/>
              <a:gd name="T14" fmla="*/ 304800 w 264"/>
              <a:gd name="T15" fmla="*/ 254000 h 528"/>
              <a:gd name="T16" fmla="*/ 304800 w 264"/>
              <a:gd name="T17" fmla="*/ 165100 h 528"/>
              <a:gd name="T18" fmla="*/ 304800 w 264"/>
              <a:gd name="T19" fmla="*/ 63500 h 528"/>
              <a:gd name="T20" fmla="*/ 165100 w 264"/>
              <a:gd name="T21" fmla="*/ 12700 h 528"/>
              <a:gd name="T22" fmla="*/ 38100 w 264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64"/>
              <a:gd name="T37" fmla="*/ 0 h 528"/>
              <a:gd name="T38" fmla="*/ 264 w 264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64" h="528">
                <a:moveTo>
                  <a:pt x="24" y="0"/>
                </a:moveTo>
                <a:lnTo>
                  <a:pt x="0" y="504"/>
                </a:lnTo>
                <a:lnTo>
                  <a:pt x="264" y="528"/>
                </a:lnTo>
                <a:lnTo>
                  <a:pt x="248" y="416"/>
                </a:lnTo>
                <a:lnTo>
                  <a:pt x="224" y="336"/>
                </a:lnTo>
                <a:lnTo>
                  <a:pt x="192" y="280"/>
                </a:lnTo>
                <a:lnTo>
                  <a:pt x="192" y="224"/>
                </a:lnTo>
                <a:lnTo>
                  <a:pt x="192" y="160"/>
                </a:lnTo>
                <a:lnTo>
                  <a:pt x="192" y="104"/>
                </a:lnTo>
                <a:lnTo>
                  <a:pt x="192" y="40"/>
                </a:lnTo>
                <a:lnTo>
                  <a:pt x="104" y="8"/>
                </a:lnTo>
                <a:lnTo>
                  <a:pt x="24" y="0"/>
                </a:lnTo>
                <a:close/>
              </a:path>
            </a:pathLst>
          </a:custGeom>
          <a:ln w="12700" cap="sq">
            <a:noFill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 useBgFill="1">
        <p:nvSpPr>
          <p:cNvPr id="14343" name="Freeform 10"/>
          <p:cNvSpPr>
            <a:spLocks/>
          </p:cNvSpPr>
          <p:nvPr/>
        </p:nvSpPr>
        <p:spPr bwMode="auto">
          <a:xfrm>
            <a:off x="8763000" y="3238500"/>
            <a:ext cx="368300" cy="1016000"/>
          </a:xfrm>
          <a:custGeom>
            <a:avLst/>
            <a:gdLst>
              <a:gd name="T0" fmla="*/ 88900 w 232"/>
              <a:gd name="T1" fmla="*/ 0 h 640"/>
              <a:gd name="T2" fmla="*/ 0 w 232"/>
              <a:gd name="T3" fmla="*/ 0 h 640"/>
              <a:gd name="T4" fmla="*/ 25400 w 232"/>
              <a:gd name="T5" fmla="*/ 152400 h 640"/>
              <a:gd name="T6" fmla="*/ 38100 w 232"/>
              <a:gd name="T7" fmla="*/ 228600 h 640"/>
              <a:gd name="T8" fmla="*/ 114300 w 232"/>
              <a:gd name="T9" fmla="*/ 330200 h 640"/>
              <a:gd name="T10" fmla="*/ 101600 w 232"/>
              <a:gd name="T11" fmla="*/ 431800 h 640"/>
              <a:gd name="T12" fmla="*/ 101600 w 232"/>
              <a:gd name="T13" fmla="*/ 685800 h 640"/>
              <a:gd name="T14" fmla="*/ 152400 w 232"/>
              <a:gd name="T15" fmla="*/ 1016000 h 640"/>
              <a:gd name="T16" fmla="*/ 368300 w 232"/>
              <a:gd name="T17" fmla="*/ 889000 h 640"/>
              <a:gd name="T18" fmla="*/ 368300 w 232"/>
              <a:gd name="T19" fmla="*/ 0 h 640"/>
              <a:gd name="T20" fmla="*/ 88900 w 232"/>
              <a:gd name="T21" fmla="*/ 0 h 6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2"/>
              <a:gd name="T34" fmla="*/ 0 h 640"/>
              <a:gd name="T35" fmla="*/ 232 w 232"/>
              <a:gd name="T36" fmla="*/ 640 h 64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2" h="640">
                <a:moveTo>
                  <a:pt x="56" y="0"/>
                </a:moveTo>
                <a:lnTo>
                  <a:pt x="0" y="0"/>
                </a:lnTo>
                <a:lnTo>
                  <a:pt x="16" y="96"/>
                </a:lnTo>
                <a:lnTo>
                  <a:pt x="24" y="144"/>
                </a:lnTo>
                <a:lnTo>
                  <a:pt x="72" y="208"/>
                </a:lnTo>
                <a:lnTo>
                  <a:pt x="64" y="272"/>
                </a:lnTo>
                <a:lnTo>
                  <a:pt x="64" y="432"/>
                </a:lnTo>
                <a:lnTo>
                  <a:pt x="96" y="640"/>
                </a:lnTo>
                <a:lnTo>
                  <a:pt x="232" y="560"/>
                </a:lnTo>
                <a:lnTo>
                  <a:pt x="232" y="0"/>
                </a:lnTo>
                <a:lnTo>
                  <a:pt x="56" y="0"/>
                </a:lnTo>
                <a:close/>
              </a:path>
            </a:pathLst>
          </a:custGeom>
          <a:ln w="12700" cap="sq">
            <a:noFill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 useBgFill="1">
        <p:nvSpPr>
          <p:cNvPr id="14344" name="Freeform 11"/>
          <p:cNvSpPr>
            <a:spLocks/>
          </p:cNvSpPr>
          <p:nvPr/>
        </p:nvSpPr>
        <p:spPr bwMode="auto">
          <a:xfrm>
            <a:off x="5892800" y="4648200"/>
            <a:ext cx="711200" cy="152400"/>
          </a:xfrm>
          <a:custGeom>
            <a:avLst/>
            <a:gdLst>
              <a:gd name="T0" fmla="*/ 0 w 448"/>
              <a:gd name="T1" fmla="*/ 0 h 96"/>
              <a:gd name="T2" fmla="*/ 203200 w 448"/>
              <a:gd name="T3" fmla="*/ 0 h 96"/>
              <a:gd name="T4" fmla="*/ 698500 w 448"/>
              <a:gd name="T5" fmla="*/ 12700 h 96"/>
              <a:gd name="T6" fmla="*/ 711200 w 448"/>
              <a:gd name="T7" fmla="*/ 152400 h 96"/>
              <a:gd name="T8" fmla="*/ 0 w 448"/>
              <a:gd name="T9" fmla="*/ 127000 h 96"/>
              <a:gd name="T10" fmla="*/ 0 w 448"/>
              <a:gd name="T11" fmla="*/ 0 h 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8"/>
              <a:gd name="T19" fmla="*/ 0 h 96"/>
              <a:gd name="T20" fmla="*/ 448 w 448"/>
              <a:gd name="T21" fmla="*/ 96 h 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8" h="96">
                <a:moveTo>
                  <a:pt x="0" y="0"/>
                </a:moveTo>
                <a:cubicBezTo>
                  <a:pt x="43" y="0"/>
                  <a:pt x="85" y="0"/>
                  <a:pt x="128" y="0"/>
                </a:cubicBezTo>
                <a:lnTo>
                  <a:pt x="440" y="8"/>
                </a:lnTo>
                <a:lnTo>
                  <a:pt x="448" y="96"/>
                </a:lnTo>
                <a:lnTo>
                  <a:pt x="0" y="80"/>
                </a:lnTo>
                <a:lnTo>
                  <a:pt x="0" y="0"/>
                </a:lnTo>
                <a:close/>
              </a:path>
            </a:pathLst>
          </a:custGeom>
          <a:ln w="12700" cap="sq">
            <a:noFill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924800" cy="10668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ретроцекальном</a:t>
            </a:r>
            <a:r>
              <a:rPr lang="ru-RU" sz="3200" b="1" i="1" u="sng" smtClean="0">
                <a:solidFill>
                  <a:srgbClr val="0000FF"/>
                </a:solidFill>
                <a:effectLst/>
              </a:rPr>
              <a:t> </a:t>
            </a:r>
            <a:r>
              <a:rPr lang="ru-RU" sz="3200" b="1" smtClean="0">
                <a:solidFill>
                  <a:srgbClr val="0000FF"/>
                </a:solidFill>
              </a:rPr>
              <a:t>положении отростка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803400"/>
            <a:ext cx="6032500" cy="3708400"/>
          </a:xfrm>
        </p:spPr>
        <p:txBody>
          <a:bodyPr/>
          <a:lstStyle/>
          <a:p>
            <a:pPr>
              <a:spcBef>
                <a:spcPct val="15000"/>
              </a:spcBef>
              <a:defRPr/>
            </a:pPr>
            <a:r>
              <a:rPr lang="ru-RU" sz="2800" smtClean="0"/>
              <a:t>Симптом</a:t>
            </a:r>
            <a:r>
              <a:rPr lang="en-US" sz="2800" smtClean="0"/>
              <a:t> </a:t>
            </a:r>
            <a:r>
              <a:rPr lang="ru-RU" sz="2800" smtClean="0"/>
              <a:t>Островского </a:t>
            </a:r>
            <a:r>
              <a:rPr lang="ru-RU" sz="2400" i="1" smtClean="0">
                <a:effectLst/>
                <a:latin typeface="Times New Roman" pitchFamily="18" charset="0"/>
              </a:rPr>
              <a:t>(быстрое разгибание ноги, поднятой на 130</a:t>
            </a:r>
            <a:r>
              <a:rPr lang="ru-RU" sz="2400" i="1" smtClean="0">
                <a:effectLst/>
                <a:latin typeface="Times New Roman" pitchFamily="18" charset="0"/>
                <a:cs typeface="Tahoma" pitchFamily="34" charset="0"/>
              </a:rPr>
              <a:t>˚)</a:t>
            </a:r>
          </a:p>
          <a:p>
            <a:pPr>
              <a:defRPr/>
            </a:pPr>
            <a:r>
              <a:rPr lang="ru-RU" sz="2800" smtClean="0"/>
              <a:t>Болевые точки</a:t>
            </a:r>
            <a:r>
              <a:rPr lang="en-US" sz="2800" i="1" smtClean="0">
                <a:effectLst/>
              </a:rPr>
              <a:t> </a:t>
            </a:r>
            <a:r>
              <a:rPr lang="ru-RU" sz="2400" i="1" smtClean="0">
                <a:effectLst/>
                <a:latin typeface="Times New Roman" pitchFamily="18" charset="0"/>
              </a:rPr>
              <a:t>(обл. </a:t>
            </a:r>
            <a:r>
              <a:rPr lang="en-US" sz="2400" i="1" smtClean="0">
                <a:effectLst/>
                <a:latin typeface="Times New Roman" pitchFamily="18" charset="0"/>
              </a:rPr>
              <a:t>Pr.transv.L3;</a:t>
            </a:r>
            <a:endParaRPr lang="ru-RU" sz="2400" i="1" smtClean="0">
              <a:effectLst/>
              <a:latin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400" i="1" smtClean="0">
                <a:effectLst/>
                <a:latin typeface="Times New Roman" pitchFamily="18" charset="0"/>
              </a:rPr>
              <a:t>   </a:t>
            </a:r>
            <a:r>
              <a:rPr lang="en-US" sz="2400" i="1" smtClean="0">
                <a:effectLst/>
                <a:latin typeface="Times New Roman" pitchFamily="18" charset="0"/>
              </a:rPr>
              <a:t> </a:t>
            </a:r>
            <a:r>
              <a:rPr lang="ru-RU" sz="2400" i="1" smtClean="0">
                <a:effectLst/>
                <a:latin typeface="Times New Roman" pitchFamily="18" charset="0"/>
              </a:rPr>
              <a:t>справа от </a:t>
            </a:r>
            <a:r>
              <a:rPr lang="en-US" sz="2400" i="1" smtClean="0">
                <a:effectLst/>
                <a:latin typeface="Times New Roman" pitchFamily="18" charset="0"/>
              </a:rPr>
              <a:t>Pr.spinalis L1-2</a:t>
            </a:r>
            <a:r>
              <a:rPr lang="ru-RU" sz="2400" i="1" smtClean="0">
                <a:effectLst/>
                <a:latin typeface="Times New Roman" pitchFamily="18" charset="0"/>
              </a:rPr>
              <a:t>)</a:t>
            </a:r>
          </a:p>
          <a:p>
            <a:pPr>
              <a:defRPr/>
            </a:pPr>
            <a:r>
              <a:rPr lang="ru-RU" sz="2800" smtClean="0"/>
              <a:t>Симптом Образцова</a:t>
            </a:r>
            <a:endParaRPr lang="ru-RU" sz="2400" i="1" smtClean="0">
              <a:effectLst/>
              <a:latin typeface="Times New Roman" pitchFamily="18" charset="0"/>
              <a:cs typeface="Tahoma" pitchFamily="34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ru-RU" sz="2800" smtClean="0">
                <a:latin typeface="Times New Roman" pitchFamily="18" charset="0"/>
                <a:cs typeface="Tahoma" pitchFamily="34" charset="0"/>
              </a:rPr>
              <a:t>П</a:t>
            </a:r>
            <a:r>
              <a:rPr lang="ru-RU" sz="2800" smtClean="0"/>
              <a:t>оложительный </a:t>
            </a:r>
            <a:r>
              <a:rPr lang="en-US" sz="2800" smtClean="0"/>
              <a:t>Psoas-</a:t>
            </a:r>
            <a:r>
              <a:rPr lang="ru-RU" sz="2800" smtClean="0"/>
              <a:t>симптом</a:t>
            </a:r>
          </a:p>
          <a:p>
            <a:pPr>
              <a:defRPr/>
            </a:pPr>
            <a:endParaRPr lang="ru-RU" sz="2800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6110288" y="2100263"/>
          <a:ext cx="2830512" cy="4567237"/>
        </p:xfrm>
        <a:graphic>
          <a:graphicData uri="http://schemas.openxmlformats.org/presentationml/2006/ole">
            <p:oleObj spid="_x0000_s1026" name="Bitmap Image" r:id="rId3" imgW="3095238" imgH="4238095" progId="Paint.Picture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673100" y="4708525"/>
          <a:ext cx="4244975" cy="1958975"/>
        </p:xfrm>
        <a:graphic>
          <a:graphicData uri="http://schemas.openxmlformats.org/presentationml/2006/ole">
            <p:oleObj spid="_x0000_s1027" name="Bitmap Image" r:id="rId4" imgW="3000000" imgH="1305107" progId="Paint.Picture">
              <p:embed/>
            </p:oleObj>
          </a:graphicData>
        </a:graphic>
      </p:graphicFrame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270500" y="2324100"/>
            <a:ext cx="4165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031" name="Text Box 9"/>
          <p:cNvSpPr txBox="1">
            <a:spLocks noChangeArrowheads="1"/>
          </p:cNvSpPr>
          <p:nvPr/>
        </p:nvSpPr>
        <p:spPr bwMode="auto">
          <a:xfrm>
            <a:off x="6070600" y="3175000"/>
            <a:ext cx="28067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>
              <a:latin typeface="Tahoma" pitchFamily="34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594100" y="1676400"/>
            <a:ext cx="52451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1" lang="ru-RU" sz="280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5521325" y="2692400"/>
          <a:ext cx="3430588" cy="4000500"/>
        </p:xfrm>
        <a:graphic>
          <a:graphicData uri="http://schemas.openxmlformats.org/presentationml/2006/ole">
            <p:oleObj spid="_x0000_s2050" name="Bitmap Image" r:id="rId3" imgW="3000000" imgH="3381847" progId="Paint.Picture">
              <p:embed/>
            </p:oleObj>
          </a:graphicData>
        </a:graphic>
      </p:graphicFrame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696200" cy="10668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ретроцекальном </a:t>
            </a:r>
            <a:r>
              <a:rPr lang="ru-RU" sz="3200" b="1" smtClean="0">
                <a:solidFill>
                  <a:srgbClr val="0000FF"/>
                </a:solidFill>
              </a:rPr>
              <a:t>положении отростка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5100" y="1816100"/>
            <a:ext cx="5448300" cy="3860800"/>
          </a:xfrm>
        </p:spPr>
        <p:txBody>
          <a:bodyPr/>
          <a:lstStyle/>
          <a:p>
            <a:pPr>
              <a:defRPr/>
            </a:pPr>
            <a:r>
              <a:rPr lang="ru-RU" sz="2800" smtClean="0"/>
              <a:t>Симптом Яуре-Розанова </a:t>
            </a:r>
            <a:r>
              <a:rPr lang="ru-RU" sz="2400" i="1" smtClean="0">
                <a:effectLst/>
                <a:latin typeface="Times New Roman" pitchFamily="18" charset="0"/>
              </a:rPr>
              <a:t>(боль при пальпации петтитова </a:t>
            </a:r>
            <a:r>
              <a:rPr lang="el-GR" sz="2400" i="1" smtClean="0">
                <a:effectLst/>
                <a:latin typeface="Times New Roman" pitchFamily="18" charset="0"/>
                <a:cs typeface="Tahoma" pitchFamily="34" charset="0"/>
              </a:rPr>
              <a:t>Δ</a:t>
            </a:r>
            <a:r>
              <a:rPr lang="ru-RU" sz="2400" i="1" smtClean="0">
                <a:effectLst/>
                <a:latin typeface="Times New Roman" pitchFamily="18" charset="0"/>
              </a:rPr>
              <a:t>)</a:t>
            </a:r>
          </a:p>
          <a:p>
            <a:pPr>
              <a:defRPr/>
            </a:pPr>
            <a:r>
              <a:rPr lang="ru-RU" sz="2800" smtClean="0"/>
              <a:t>Симптом А.В.Габая </a:t>
            </a:r>
            <a:r>
              <a:rPr lang="ru-RU" sz="2400" i="1" smtClean="0">
                <a:effectLst/>
                <a:latin typeface="Times New Roman" pitchFamily="18" charset="0"/>
              </a:rPr>
              <a:t>(Щ.-Б. в петтитовом </a:t>
            </a:r>
            <a:r>
              <a:rPr lang="el-GR" sz="2400" i="1" smtClean="0">
                <a:effectLst/>
                <a:latin typeface="Times New Roman" pitchFamily="18" charset="0"/>
                <a:cs typeface="Tahoma" pitchFamily="34" charset="0"/>
              </a:rPr>
              <a:t>Δ</a:t>
            </a:r>
            <a:r>
              <a:rPr lang="ru-RU" sz="2400" i="1" smtClean="0">
                <a:effectLst/>
                <a:latin typeface="Times New Roman" pitchFamily="18" charset="0"/>
              </a:rPr>
              <a:t>)</a:t>
            </a:r>
          </a:p>
          <a:p>
            <a:pPr>
              <a:defRPr/>
            </a:pPr>
            <a:r>
              <a:rPr lang="ru-RU" sz="2800" smtClean="0"/>
              <a:t>Симптом Коупа</a:t>
            </a:r>
          </a:p>
        </p:txBody>
      </p:sp>
      <p:graphicFrame>
        <p:nvGraphicFramePr>
          <p:cNvPr id="2051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1027113" y="4094163"/>
          <a:ext cx="3659187" cy="2547937"/>
        </p:xfrm>
        <a:graphic>
          <a:graphicData uri="http://schemas.openxmlformats.org/presentationml/2006/ole">
            <p:oleObj spid="_x0000_s2051" name="Bitmap Image" r:id="rId4" imgW="3524742" imgH="2429214" progId="Paint.Picture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404100" cy="14351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положении отростка </a:t>
            </a:r>
            <a:r>
              <a:rPr lang="ru-RU" sz="3200" b="1" smtClean="0">
                <a:solidFill>
                  <a:srgbClr val="663300"/>
                </a:solidFill>
              </a:rPr>
              <a:t>в малом тазу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841500"/>
            <a:ext cx="4800600" cy="4724400"/>
          </a:xfrm>
        </p:spPr>
        <p:txBody>
          <a:bodyPr/>
          <a:lstStyle/>
          <a:p>
            <a:pPr>
              <a:defRPr/>
            </a:pPr>
            <a:r>
              <a:rPr lang="ru-RU" sz="2800" smtClean="0"/>
              <a:t>Реакция брюшной стенки поздно</a:t>
            </a:r>
          </a:p>
          <a:p>
            <a:pPr>
              <a:defRPr/>
            </a:pPr>
            <a:r>
              <a:rPr lang="ru-RU" sz="2800" smtClean="0"/>
              <a:t>Боли при обследовании </a:t>
            </a:r>
            <a:r>
              <a:rPr lang="en-US" sz="2800" smtClean="0"/>
              <a:t>per rectum</a:t>
            </a:r>
          </a:p>
          <a:p>
            <a:pPr>
              <a:defRPr/>
            </a:pPr>
            <a:r>
              <a:rPr lang="ru-RU" sz="2800" smtClean="0"/>
              <a:t>Частые позывы к испражнению</a:t>
            </a:r>
          </a:p>
          <a:p>
            <a:pPr>
              <a:defRPr/>
            </a:pPr>
            <a:r>
              <a:rPr lang="ru-RU" sz="2800" smtClean="0"/>
              <a:t>Жидкий стул</a:t>
            </a:r>
          </a:p>
          <a:p>
            <a:pPr>
              <a:defRPr/>
            </a:pPr>
            <a:r>
              <a:rPr lang="ru-RU" sz="2800" smtClean="0"/>
              <a:t>Дизурические явления</a:t>
            </a:r>
          </a:p>
          <a:p>
            <a:pPr>
              <a:defRPr/>
            </a:pPr>
            <a:r>
              <a:rPr lang="ru-RU" sz="2800" smtClean="0"/>
              <a:t>Микрогематурия</a:t>
            </a:r>
          </a:p>
          <a:p>
            <a:pPr>
              <a:defRPr/>
            </a:pPr>
            <a:endParaRPr lang="ru-RU" sz="2800" smtClean="0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1138" y="2076450"/>
            <a:ext cx="3621087" cy="403225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7054850" y="5510213"/>
            <a:ext cx="258763" cy="22225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Freeform 8"/>
          <p:cNvSpPr>
            <a:spLocks/>
          </p:cNvSpPr>
          <p:nvPr/>
        </p:nvSpPr>
        <p:spPr bwMode="auto">
          <a:xfrm>
            <a:off x="6880225" y="4689475"/>
            <a:ext cx="252413" cy="242888"/>
          </a:xfrm>
          <a:custGeom>
            <a:avLst/>
            <a:gdLst>
              <a:gd name="T0" fmla="*/ 61913 w 159"/>
              <a:gd name="T1" fmla="*/ 0 h 153"/>
              <a:gd name="T2" fmla="*/ 90488 w 159"/>
              <a:gd name="T3" fmla="*/ 42863 h 153"/>
              <a:gd name="T4" fmla="*/ 158750 w 159"/>
              <a:gd name="T5" fmla="*/ 49213 h 153"/>
              <a:gd name="T6" fmla="*/ 195263 w 159"/>
              <a:gd name="T7" fmla="*/ 76200 h 153"/>
              <a:gd name="T8" fmla="*/ 204788 w 159"/>
              <a:gd name="T9" fmla="*/ 115888 h 153"/>
              <a:gd name="T10" fmla="*/ 230188 w 159"/>
              <a:gd name="T11" fmla="*/ 153988 h 153"/>
              <a:gd name="T12" fmla="*/ 252413 w 159"/>
              <a:gd name="T13" fmla="*/ 187325 h 153"/>
              <a:gd name="T14" fmla="*/ 252413 w 159"/>
              <a:gd name="T15" fmla="*/ 234950 h 153"/>
              <a:gd name="T16" fmla="*/ 219075 w 159"/>
              <a:gd name="T17" fmla="*/ 242888 h 153"/>
              <a:gd name="T18" fmla="*/ 182563 w 159"/>
              <a:gd name="T19" fmla="*/ 220663 h 153"/>
              <a:gd name="T20" fmla="*/ 144463 w 159"/>
              <a:gd name="T21" fmla="*/ 209550 h 153"/>
              <a:gd name="T22" fmla="*/ 130175 w 159"/>
              <a:gd name="T23" fmla="*/ 147638 h 153"/>
              <a:gd name="T24" fmla="*/ 77788 w 159"/>
              <a:gd name="T25" fmla="*/ 90488 h 153"/>
              <a:gd name="T26" fmla="*/ 42863 w 159"/>
              <a:gd name="T27" fmla="*/ 106363 h 153"/>
              <a:gd name="T28" fmla="*/ 0 w 159"/>
              <a:gd name="T29" fmla="*/ 68263 h 153"/>
              <a:gd name="T30" fmla="*/ 25400 w 159"/>
              <a:gd name="T31" fmla="*/ 20638 h 153"/>
              <a:gd name="T32" fmla="*/ 61913 w 159"/>
              <a:gd name="T33" fmla="*/ 0 h 15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9"/>
              <a:gd name="T52" fmla="*/ 0 h 153"/>
              <a:gd name="T53" fmla="*/ 159 w 159"/>
              <a:gd name="T54" fmla="*/ 153 h 15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9" h="153">
                <a:moveTo>
                  <a:pt x="39" y="0"/>
                </a:moveTo>
                <a:lnTo>
                  <a:pt x="57" y="27"/>
                </a:lnTo>
                <a:lnTo>
                  <a:pt x="100" y="31"/>
                </a:lnTo>
                <a:lnTo>
                  <a:pt x="123" y="48"/>
                </a:lnTo>
                <a:lnTo>
                  <a:pt x="129" y="73"/>
                </a:lnTo>
                <a:lnTo>
                  <a:pt x="145" y="97"/>
                </a:lnTo>
                <a:lnTo>
                  <a:pt x="159" y="118"/>
                </a:lnTo>
                <a:lnTo>
                  <a:pt x="159" y="148"/>
                </a:lnTo>
                <a:lnTo>
                  <a:pt x="138" y="153"/>
                </a:lnTo>
                <a:lnTo>
                  <a:pt x="115" y="139"/>
                </a:lnTo>
                <a:lnTo>
                  <a:pt x="91" y="132"/>
                </a:lnTo>
                <a:lnTo>
                  <a:pt x="82" y="93"/>
                </a:lnTo>
                <a:lnTo>
                  <a:pt x="49" y="57"/>
                </a:lnTo>
                <a:lnTo>
                  <a:pt x="27" y="67"/>
                </a:lnTo>
                <a:lnTo>
                  <a:pt x="0" y="43"/>
                </a:lnTo>
                <a:lnTo>
                  <a:pt x="16" y="13"/>
                </a:lnTo>
                <a:lnTo>
                  <a:pt x="39" y="0"/>
                </a:lnTo>
                <a:close/>
              </a:path>
            </a:pathLst>
          </a:custGeom>
          <a:solidFill>
            <a:srgbClr val="FF0000"/>
          </a:solidFill>
          <a:ln w="12700" cap="sq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6757988" y="4602163"/>
            <a:ext cx="781050" cy="684212"/>
          </a:xfrm>
          <a:prstGeom prst="irregularSeal1">
            <a:avLst/>
          </a:prstGeom>
          <a:noFill/>
          <a:ln w="28575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45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медиальном</a:t>
            </a:r>
            <a:r>
              <a:rPr lang="ru-RU" sz="3200" b="1" i="1" u="sng" smtClean="0">
                <a:solidFill>
                  <a:srgbClr val="0000FF"/>
                </a:solidFill>
                <a:effectLst/>
              </a:rPr>
              <a:t> </a:t>
            </a:r>
            <a:r>
              <a:rPr lang="ru-RU" sz="3200" b="1" smtClean="0">
                <a:solidFill>
                  <a:srgbClr val="0000FF"/>
                </a:solidFill>
              </a:rPr>
              <a:t>положении отростка</a:t>
            </a:r>
            <a:r>
              <a:rPr lang="ru-RU" sz="4000" smtClean="0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0200" y="1676400"/>
            <a:ext cx="4851400" cy="4724400"/>
          </a:xfrm>
        </p:spPr>
        <p:txBody>
          <a:bodyPr/>
          <a:lstStyle/>
          <a:p>
            <a:pPr>
              <a:defRPr/>
            </a:pPr>
            <a:r>
              <a:rPr lang="ru-RU" smtClean="0"/>
              <a:t>Начинается внезапно, протекает тяжело</a:t>
            </a:r>
          </a:p>
          <a:p>
            <a:pPr>
              <a:defRPr/>
            </a:pPr>
            <a:r>
              <a:rPr lang="ru-RU" smtClean="0"/>
              <a:t>Значительное напряжение брюшных мышц</a:t>
            </a:r>
          </a:p>
          <a:p>
            <a:pPr>
              <a:defRPr/>
            </a:pPr>
            <a:r>
              <a:rPr lang="ru-RU" smtClean="0"/>
              <a:t>Выраженный с-м Щеткина-Блюмберга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438" y="2065338"/>
            <a:ext cx="3409950" cy="4102100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sp>
        <p:nvSpPr>
          <p:cNvPr id="16389" name="Freeform 5"/>
          <p:cNvSpPr>
            <a:spLocks/>
          </p:cNvSpPr>
          <p:nvPr/>
        </p:nvSpPr>
        <p:spPr bwMode="auto">
          <a:xfrm>
            <a:off x="6470650" y="4505325"/>
            <a:ext cx="430213" cy="160338"/>
          </a:xfrm>
          <a:custGeom>
            <a:avLst/>
            <a:gdLst>
              <a:gd name="T0" fmla="*/ 49213 w 271"/>
              <a:gd name="T1" fmla="*/ 38100 h 101"/>
              <a:gd name="T2" fmla="*/ 87313 w 271"/>
              <a:gd name="T3" fmla="*/ 66675 h 101"/>
              <a:gd name="T4" fmla="*/ 147638 w 271"/>
              <a:gd name="T5" fmla="*/ 76200 h 101"/>
              <a:gd name="T6" fmla="*/ 211138 w 271"/>
              <a:gd name="T7" fmla="*/ 79375 h 101"/>
              <a:gd name="T8" fmla="*/ 268288 w 271"/>
              <a:gd name="T9" fmla="*/ 61913 h 101"/>
              <a:gd name="T10" fmla="*/ 320675 w 271"/>
              <a:gd name="T11" fmla="*/ 61913 h 101"/>
              <a:gd name="T12" fmla="*/ 357188 w 271"/>
              <a:gd name="T13" fmla="*/ 28575 h 101"/>
              <a:gd name="T14" fmla="*/ 396875 w 271"/>
              <a:gd name="T15" fmla="*/ 0 h 101"/>
              <a:gd name="T16" fmla="*/ 430213 w 271"/>
              <a:gd name="T17" fmla="*/ 66675 h 101"/>
              <a:gd name="T18" fmla="*/ 385763 w 271"/>
              <a:gd name="T19" fmla="*/ 100013 h 101"/>
              <a:gd name="T20" fmla="*/ 320675 w 271"/>
              <a:gd name="T21" fmla="*/ 146050 h 101"/>
              <a:gd name="T22" fmla="*/ 263525 w 271"/>
              <a:gd name="T23" fmla="*/ 141288 h 101"/>
              <a:gd name="T24" fmla="*/ 244475 w 271"/>
              <a:gd name="T25" fmla="*/ 131763 h 101"/>
              <a:gd name="T26" fmla="*/ 211138 w 271"/>
              <a:gd name="T27" fmla="*/ 146050 h 101"/>
              <a:gd name="T28" fmla="*/ 152400 w 271"/>
              <a:gd name="T29" fmla="*/ 160338 h 101"/>
              <a:gd name="T30" fmla="*/ 106363 w 271"/>
              <a:gd name="T31" fmla="*/ 160338 h 101"/>
              <a:gd name="T32" fmla="*/ 66675 w 271"/>
              <a:gd name="T33" fmla="*/ 147638 h 101"/>
              <a:gd name="T34" fmla="*/ 42863 w 271"/>
              <a:gd name="T35" fmla="*/ 128588 h 101"/>
              <a:gd name="T36" fmla="*/ 14288 w 271"/>
              <a:gd name="T37" fmla="*/ 112713 h 101"/>
              <a:gd name="T38" fmla="*/ 0 w 271"/>
              <a:gd name="T39" fmla="*/ 90488 h 101"/>
              <a:gd name="T40" fmla="*/ 11113 w 271"/>
              <a:gd name="T41" fmla="*/ 61913 h 101"/>
              <a:gd name="T42" fmla="*/ 23813 w 271"/>
              <a:gd name="T43" fmla="*/ 38100 h 101"/>
              <a:gd name="T44" fmla="*/ 49213 w 271"/>
              <a:gd name="T45" fmla="*/ 38100 h 10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71"/>
              <a:gd name="T70" fmla="*/ 0 h 101"/>
              <a:gd name="T71" fmla="*/ 271 w 271"/>
              <a:gd name="T72" fmla="*/ 101 h 10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71" h="101">
                <a:moveTo>
                  <a:pt x="31" y="24"/>
                </a:moveTo>
                <a:lnTo>
                  <a:pt x="55" y="42"/>
                </a:lnTo>
                <a:lnTo>
                  <a:pt x="93" y="48"/>
                </a:lnTo>
                <a:lnTo>
                  <a:pt x="133" y="50"/>
                </a:lnTo>
                <a:lnTo>
                  <a:pt x="169" y="39"/>
                </a:lnTo>
                <a:lnTo>
                  <a:pt x="202" y="39"/>
                </a:lnTo>
                <a:lnTo>
                  <a:pt x="225" y="18"/>
                </a:lnTo>
                <a:lnTo>
                  <a:pt x="250" y="0"/>
                </a:lnTo>
                <a:lnTo>
                  <a:pt x="271" y="42"/>
                </a:lnTo>
                <a:lnTo>
                  <a:pt x="243" y="63"/>
                </a:lnTo>
                <a:lnTo>
                  <a:pt x="202" y="92"/>
                </a:lnTo>
                <a:lnTo>
                  <a:pt x="166" y="89"/>
                </a:lnTo>
                <a:lnTo>
                  <a:pt x="154" y="83"/>
                </a:lnTo>
                <a:lnTo>
                  <a:pt x="133" y="92"/>
                </a:lnTo>
                <a:lnTo>
                  <a:pt x="96" y="101"/>
                </a:lnTo>
                <a:lnTo>
                  <a:pt x="67" y="101"/>
                </a:lnTo>
                <a:lnTo>
                  <a:pt x="42" y="93"/>
                </a:lnTo>
                <a:lnTo>
                  <a:pt x="27" y="81"/>
                </a:lnTo>
                <a:lnTo>
                  <a:pt x="9" y="71"/>
                </a:lnTo>
                <a:lnTo>
                  <a:pt x="0" y="57"/>
                </a:lnTo>
                <a:lnTo>
                  <a:pt x="7" y="39"/>
                </a:lnTo>
                <a:lnTo>
                  <a:pt x="15" y="24"/>
                </a:lnTo>
                <a:lnTo>
                  <a:pt x="31" y="24"/>
                </a:lnTo>
                <a:close/>
              </a:path>
            </a:pathLst>
          </a:custGeom>
          <a:solidFill>
            <a:srgbClr val="FF0000"/>
          </a:solidFill>
          <a:ln w="12700" cap="sq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6326188" y="4165600"/>
            <a:ext cx="936625" cy="719138"/>
          </a:xfrm>
          <a:prstGeom prst="irregularSeal2">
            <a:avLst/>
          </a:prstGeom>
          <a:noFill/>
          <a:ln w="28575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56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левостороннем</a:t>
            </a:r>
            <a:r>
              <a:rPr lang="ru-RU" sz="3200" b="1" smtClean="0">
                <a:solidFill>
                  <a:srgbClr val="0000FF"/>
                </a:solidFill>
              </a:rPr>
              <a:t> положении отростка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5600" y="1676400"/>
            <a:ext cx="5689600" cy="4216400"/>
          </a:xfrm>
        </p:spPr>
        <p:txBody>
          <a:bodyPr/>
          <a:lstStyle/>
          <a:p>
            <a:pPr>
              <a:lnSpc>
                <a:spcPct val="90000"/>
              </a:lnSpc>
              <a:tabLst>
                <a:tab pos="444500" algn="l"/>
              </a:tabLst>
              <a:defRPr/>
            </a:pPr>
            <a:r>
              <a:rPr lang="en-US" smtClean="0"/>
              <a:t>Situs viscerus inversus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r>
              <a:rPr lang="en-US" smtClean="0"/>
              <a:t>   </a:t>
            </a:r>
            <a:r>
              <a:rPr lang="ru-RU" smtClean="0"/>
              <a:t>симптомы такие же</a:t>
            </a: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endParaRPr lang="en-US" sz="2000" smtClean="0"/>
          </a:p>
          <a:p>
            <a:pPr>
              <a:lnSpc>
                <a:spcPct val="90000"/>
              </a:lnSpc>
              <a:tabLst>
                <a:tab pos="444500" algn="l"/>
              </a:tabLst>
              <a:defRPr/>
            </a:pPr>
            <a:r>
              <a:rPr lang="en-US" smtClean="0"/>
              <a:t>Coecum mobile</a:t>
            </a:r>
          </a:p>
          <a:p>
            <a:pPr>
              <a:lnSpc>
                <a:spcPct val="90000"/>
              </a:lnSpc>
              <a:tabLst>
                <a:tab pos="444500" algn="l"/>
              </a:tabLst>
              <a:defRPr/>
            </a:pPr>
            <a:r>
              <a:rPr lang="ru-RU" smtClean="0"/>
              <a:t>Другие аномалии развития</a:t>
            </a: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tabLst>
                <a:tab pos="444500" algn="l"/>
              </a:tabLst>
              <a:defRPr/>
            </a:pPr>
            <a:endParaRPr lang="ru-RU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9475" y="4035425"/>
            <a:ext cx="2838450" cy="2495550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9475" y="1381125"/>
            <a:ext cx="2838450" cy="2613025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723900" y="2844800"/>
            <a:ext cx="5308600" cy="2466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buFontTx/>
              <a:buBlip>
                <a:blip r:embed="rId4"/>
              </a:buBlip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слева</a:t>
            </a:r>
          </a:p>
          <a:p>
            <a:pPr algn="l">
              <a:buFontTx/>
              <a:buBlip>
                <a:blip r:embed="rId4"/>
              </a:buBlip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возле пупка</a:t>
            </a:r>
          </a:p>
          <a:p>
            <a:pPr algn="l">
              <a:buFontTx/>
              <a:buBlip>
                <a:blip r:embed="rId4"/>
              </a:buBlip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справа</a:t>
            </a: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(?)</a:t>
            </a:r>
            <a:r>
              <a:rPr kumimoji="1" lang="en-US" i="1"/>
              <a:t>[</a:t>
            </a:r>
            <a:r>
              <a:rPr kumimoji="1" lang="ru-RU" i="1"/>
              <a:t>Гуляев1956,Тимохов1973, </a:t>
            </a:r>
            <a:r>
              <a:rPr kumimoji="1" lang="en-US" i="1"/>
              <a:t>Smith1974]</a:t>
            </a:r>
          </a:p>
          <a:p>
            <a:pPr algn="l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7415" name="Freeform 8"/>
          <p:cNvSpPr>
            <a:spLocks/>
          </p:cNvSpPr>
          <p:nvPr/>
        </p:nvSpPr>
        <p:spPr bwMode="auto">
          <a:xfrm>
            <a:off x="7900988" y="2874963"/>
            <a:ext cx="319087" cy="280987"/>
          </a:xfrm>
          <a:custGeom>
            <a:avLst/>
            <a:gdLst>
              <a:gd name="T0" fmla="*/ 66675 w 201"/>
              <a:gd name="T1" fmla="*/ 206375 h 177"/>
              <a:gd name="T2" fmla="*/ 95250 w 201"/>
              <a:gd name="T3" fmla="*/ 219075 h 177"/>
              <a:gd name="T4" fmla="*/ 122237 w 201"/>
              <a:gd name="T5" fmla="*/ 219075 h 177"/>
              <a:gd name="T6" fmla="*/ 141287 w 201"/>
              <a:gd name="T7" fmla="*/ 209550 h 177"/>
              <a:gd name="T8" fmla="*/ 160337 w 201"/>
              <a:gd name="T9" fmla="*/ 196850 h 177"/>
              <a:gd name="T10" fmla="*/ 179387 w 201"/>
              <a:gd name="T11" fmla="*/ 171450 h 177"/>
              <a:gd name="T12" fmla="*/ 188912 w 201"/>
              <a:gd name="T13" fmla="*/ 149225 h 177"/>
              <a:gd name="T14" fmla="*/ 193675 w 201"/>
              <a:gd name="T15" fmla="*/ 130175 h 177"/>
              <a:gd name="T16" fmla="*/ 207962 w 201"/>
              <a:gd name="T17" fmla="*/ 111125 h 177"/>
              <a:gd name="T18" fmla="*/ 214312 w 201"/>
              <a:gd name="T19" fmla="*/ 82550 h 177"/>
              <a:gd name="T20" fmla="*/ 222250 w 201"/>
              <a:gd name="T21" fmla="*/ 61912 h 177"/>
              <a:gd name="T22" fmla="*/ 238125 w 201"/>
              <a:gd name="T23" fmla="*/ 47625 h 177"/>
              <a:gd name="T24" fmla="*/ 247650 w 201"/>
              <a:gd name="T25" fmla="*/ 19050 h 177"/>
              <a:gd name="T26" fmla="*/ 269875 w 201"/>
              <a:gd name="T27" fmla="*/ 0 h 177"/>
              <a:gd name="T28" fmla="*/ 317500 w 201"/>
              <a:gd name="T29" fmla="*/ 11112 h 177"/>
              <a:gd name="T30" fmla="*/ 317500 w 201"/>
              <a:gd name="T31" fmla="*/ 30162 h 177"/>
              <a:gd name="T32" fmla="*/ 319087 w 201"/>
              <a:gd name="T33" fmla="*/ 63500 h 177"/>
              <a:gd name="T34" fmla="*/ 285750 w 201"/>
              <a:gd name="T35" fmla="*/ 92075 h 177"/>
              <a:gd name="T36" fmla="*/ 265112 w 201"/>
              <a:gd name="T37" fmla="*/ 115887 h 177"/>
              <a:gd name="T38" fmla="*/ 246062 w 201"/>
              <a:gd name="T39" fmla="*/ 177800 h 177"/>
              <a:gd name="T40" fmla="*/ 241300 w 201"/>
              <a:gd name="T41" fmla="*/ 214312 h 177"/>
              <a:gd name="T42" fmla="*/ 212725 w 201"/>
              <a:gd name="T43" fmla="*/ 234950 h 177"/>
              <a:gd name="T44" fmla="*/ 188912 w 201"/>
              <a:gd name="T45" fmla="*/ 258762 h 177"/>
              <a:gd name="T46" fmla="*/ 147637 w 201"/>
              <a:gd name="T47" fmla="*/ 263525 h 177"/>
              <a:gd name="T48" fmla="*/ 119062 w 201"/>
              <a:gd name="T49" fmla="*/ 277812 h 177"/>
              <a:gd name="T50" fmla="*/ 95250 w 201"/>
              <a:gd name="T51" fmla="*/ 280987 h 177"/>
              <a:gd name="T52" fmla="*/ 65087 w 201"/>
              <a:gd name="T53" fmla="*/ 276225 h 177"/>
              <a:gd name="T54" fmla="*/ 50800 w 201"/>
              <a:gd name="T55" fmla="*/ 268287 h 177"/>
              <a:gd name="T56" fmla="*/ 36512 w 201"/>
              <a:gd name="T57" fmla="*/ 258762 h 177"/>
              <a:gd name="T58" fmla="*/ 22225 w 201"/>
              <a:gd name="T59" fmla="*/ 252412 h 177"/>
              <a:gd name="T60" fmla="*/ 0 w 201"/>
              <a:gd name="T61" fmla="*/ 228600 h 177"/>
              <a:gd name="T62" fmla="*/ 7937 w 201"/>
              <a:gd name="T63" fmla="*/ 211137 h 177"/>
              <a:gd name="T64" fmla="*/ 47625 w 201"/>
              <a:gd name="T65" fmla="*/ 206375 h 177"/>
              <a:gd name="T66" fmla="*/ 66675 w 201"/>
              <a:gd name="T67" fmla="*/ 206375 h 1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01"/>
              <a:gd name="T103" fmla="*/ 0 h 177"/>
              <a:gd name="T104" fmla="*/ 201 w 201"/>
              <a:gd name="T105" fmla="*/ 177 h 17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01" h="177">
                <a:moveTo>
                  <a:pt x="42" y="130"/>
                </a:moveTo>
                <a:lnTo>
                  <a:pt x="60" y="138"/>
                </a:lnTo>
                <a:lnTo>
                  <a:pt x="77" y="138"/>
                </a:lnTo>
                <a:lnTo>
                  <a:pt x="89" y="132"/>
                </a:lnTo>
                <a:lnTo>
                  <a:pt x="101" y="124"/>
                </a:lnTo>
                <a:lnTo>
                  <a:pt x="113" y="108"/>
                </a:lnTo>
                <a:lnTo>
                  <a:pt x="119" y="94"/>
                </a:lnTo>
                <a:lnTo>
                  <a:pt x="122" y="82"/>
                </a:lnTo>
                <a:lnTo>
                  <a:pt x="131" y="70"/>
                </a:lnTo>
                <a:lnTo>
                  <a:pt x="135" y="52"/>
                </a:lnTo>
                <a:lnTo>
                  <a:pt x="140" y="39"/>
                </a:lnTo>
                <a:lnTo>
                  <a:pt x="150" y="30"/>
                </a:lnTo>
                <a:lnTo>
                  <a:pt x="156" y="12"/>
                </a:lnTo>
                <a:lnTo>
                  <a:pt x="170" y="0"/>
                </a:lnTo>
                <a:lnTo>
                  <a:pt x="200" y="7"/>
                </a:lnTo>
                <a:lnTo>
                  <a:pt x="200" y="19"/>
                </a:lnTo>
                <a:lnTo>
                  <a:pt x="201" y="40"/>
                </a:lnTo>
                <a:lnTo>
                  <a:pt x="180" y="58"/>
                </a:lnTo>
                <a:lnTo>
                  <a:pt x="167" y="73"/>
                </a:lnTo>
                <a:lnTo>
                  <a:pt x="155" y="112"/>
                </a:lnTo>
                <a:lnTo>
                  <a:pt x="152" y="135"/>
                </a:lnTo>
                <a:lnTo>
                  <a:pt x="134" y="148"/>
                </a:lnTo>
                <a:lnTo>
                  <a:pt x="119" y="163"/>
                </a:lnTo>
                <a:lnTo>
                  <a:pt x="93" y="166"/>
                </a:lnTo>
                <a:lnTo>
                  <a:pt x="75" y="175"/>
                </a:lnTo>
                <a:lnTo>
                  <a:pt x="60" y="177"/>
                </a:lnTo>
                <a:lnTo>
                  <a:pt x="41" y="174"/>
                </a:lnTo>
                <a:lnTo>
                  <a:pt x="32" y="169"/>
                </a:lnTo>
                <a:lnTo>
                  <a:pt x="23" y="163"/>
                </a:lnTo>
                <a:lnTo>
                  <a:pt x="14" y="159"/>
                </a:lnTo>
                <a:lnTo>
                  <a:pt x="0" y="144"/>
                </a:lnTo>
                <a:lnTo>
                  <a:pt x="5" y="133"/>
                </a:lnTo>
                <a:lnTo>
                  <a:pt x="30" y="130"/>
                </a:lnTo>
                <a:lnTo>
                  <a:pt x="42" y="130"/>
                </a:lnTo>
                <a:close/>
              </a:path>
            </a:pathLst>
          </a:custGeom>
          <a:solidFill>
            <a:srgbClr val="FF0000"/>
          </a:solidFill>
          <a:ln w="12700" cap="sq">
            <a:solidFill>
              <a:srgbClr val="FFFF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7786688" y="2676525"/>
            <a:ext cx="627062" cy="600075"/>
          </a:xfrm>
          <a:prstGeom prst="irregularSeal2">
            <a:avLst/>
          </a:prstGeom>
          <a:noFill/>
          <a:ln w="28575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66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236663" y="3155950"/>
            <a:ext cx="7391400" cy="1066800"/>
          </a:xfrm>
        </p:spPr>
        <p:txBody>
          <a:bodyPr/>
          <a:lstStyle/>
          <a:p>
            <a:pPr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</a:rPr>
              <a:t>Спасибо за внимание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image0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50402"/>
              </a:clrFrom>
              <a:clrTo>
                <a:srgbClr val="0504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6250" y="2913063"/>
            <a:ext cx="3963988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00FF"/>
                </a:solidFill>
              </a:rPr>
              <a:t>Локализация червеобразного отростка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8700" y="1854200"/>
            <a:ext cx="8039100" cy="4724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Появляется на 2-3 мес. онтогенеза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b="1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Зависит от положения органов брюшной полости: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3"/>
              </a:buBlip>
              <a:defRPr/>
            </a:pPr>
            <a:r>
              <a:rPr lang="ru-RU" sz="2800" i="1" dirty="0" smtClean="0">
                <a:effectLst/>
              </a:rPr>
              <a:t>Слепой кишки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3"/>
              </a:buBlip>
              <a:defRPr/>
            </a:pPr>
            <a:r>
              <a:rPr lang="ru-RU" sz="2800" i="1" dirty="0" smtClean="0">
                <a:effectLst/>
              </a:rPr>
              <a:t>Восходящей ободочной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3"/>
              </a:buBlip>
              <a:defRPr/>
            </a:pPr>
            <a:r>
              <a:rPr lang="ru-RU" sz="2800" i="1" dirty="0" smtClean="0">
                <a:effectLst/>
              </a:rPr>
              <a:t>Подвздошной кишки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По отношению к брюшине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3"/>
              </a:buBlip>
              <a:defRPr/>
            </a:pPr>
            <a:r>
              <a:rPr lang="ru-RU" sz="2800" i="1" dirty="0" err="1" smtClean="0"/>
              <a:t>Интраперитонеально</a:t>
            </a:r>
            <a:endParaRPr lang="ru-RU" sz="2800" i="1" dirty="0" smtClean="0"/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3"/>
              </a:buBlip>
              <a:defRPr/>
            </a:pPr>
            <a:r>
              <a:rPr lang="ru-RU" sz="2800" i="1" dirty="0" err="1" smtClean="0"/>
              <a:t>Ретроперитонеально</a:t>
            </a:r>
            <a:endParaRPr lang="ru-RU" sz="2800" i="1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00FF"/>
                </a:solidFill>
              </a:rPr>
              <a:t>Локализация червеобразного отростка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6000" y="1663700"/>
            <a:ext cx="7391400" cy="4724400"/>
          </a:xfrm>
        </p:spPr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мезоцелиакально (медиально)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ретроцекально 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впереди цекума 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забрюшинно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в брыжейке толстой кишки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в полости малого таза 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под печенью      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mtClean="0"/>
              <a:t> слева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08100" y="152400"/>
            <a:ext cx="7721600" cy="10668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Локализация червеобразного отростка по отношению к слепой кишке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1400" y="1676400"/>
            <a:ext cx="7391400" cy="3124200"/>
          </a:xfrm>
        </p:spPr>
        <p:txBody>
          <a:bodyPr/>
          <a:lstStyle/>
          <a:p>
            <a:pPr marL="444500" indent="-444500" defTabSz="355600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ru-RU" smtClean="0"/>
              <a:t>Нисходящее (каудальное)</a:t>
            </a:r>
          </a:p>
          <a:p>
            <a:pPr marL="444500" indent="-444500" defTabSz="355600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ru-RU" smtClean="0"/>
              <a:t>Латеральное</a:t>
            </a:r>
          </a:p>
          <a:p>
            <a:pPr marL="444500" indent="-444500" defTabSz="355600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ru-RU" smtClean="0"/>
              <a:t>Медиальное (мезоцелиакально)</a:t>
            </a:r>
          </a:p>
          <a:p>
            <a:pPr marL="444500" indent="-444500" defTabSz="355600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ru-RU" smtClean="0"/>
              <a:t>Переднее (вентральное)</a:t>
            </a:r>
          </a:p>
          <a:p>
            <a:pPr marL="444500" indent="-444500" defTabSz="355600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ru-RU" smtClean="0"/>
              <a:t>Заднее (ретроцекальное)</a:t>
            </a:r>
          </a:p>
          <a:p>
            <a:pPr marL="444500" indent="-444500" defTabSz="355600">
              <a:buClr>
                <a:schemeClr val="tx1"/>
              </a:buClr>
              <a:buFont typeface="Wingdings" pitchFamily="2" charset="2"/>
              <a:buNone/>
              <a:defRPr/>
            </a:pPr>
            <a:endParaRPr lang="ru-RU" smtClean="0"/>
          </a:p>
          <a:p>
            <a:pPr marL="444500" indent="-444500" defTabSz="355600">
              <a:buFont typeface="Wingdings" pitchFamily="2" charset="2"/>
              <a:buNone/>
              <a:defRPr/>
            </a:pPr>
            <a:endParaRPr lang="ru-RU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482725" y="4651375"/>
            <a:ext cx="5454650" cy="1747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42900" indent="-342900" algn="l">
              <a:spcBef>
                <a:spcPct val="20000"/>
              </a:spcBef>
              <a:buSzPct val="75000"/>
              <a:buFontTx/>
              <a:buAutoNum type="alphaLcParenR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Внутрибрюшинное</a:t>
            </a:r>
          </a:p>
          <a:p>
            <a:pPr marL="342900" indent="-342900" algn="l">
              <a:spcBef>
                <a:spcPct val="20000"/>
              </a:spcBef>
              <a:buSzPct val="75000"/>
              <a:buFontTx/>
              <a:buAutoNum type="alphaLcParenR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Интрамуральное</a:t>
            </a:r>
          </a:p>
          <a:p>
            <a:pPr marL="342900" indent="-342900" algn="l">
              <a:spcBef>
                <a:spcPct val="20000"/>
              </a:spcBef>
              <a:buSzPct val="75000"/>
              <a:buFontTx/>
              <a:buAutoNum type="alphaLcParenR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Внебрюшинное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108700" y="5738813"/>
            <a:ext cx="254476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0000FF"/>
                </a:solidFill>
              </a:rPr>
              <a:t>Диагностика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7750" y="2133600"/>
            <a:ext cx="7391400" cy="4724400"/>
          </a:xfrm>
        </p:spPr>
        <p:txBody>
          <a:bodyPr/>
          <a:lstStyle/>
          <a:p>
            <a:pPr marL="0" indent="357188">
              <a:buFont typeface="Wingdings" pitchFamily="2" charset="2"/>
              <a:buNone/>
              <a:defRPr/>
            </a:pPr>
            <a:r>
              <a:rPr lang="en-US" sz="3600" i="1" smtClean="0">
                <a:latin typeface="Times New Roman" pitchFamily="18" charset="0"/>
              </a:rPr>
              <a:t>“</a:t>
            </a:r>
            <a:r>
              <a:rPr lang="ru-RU" sz="3600" i="1" smtClean="0">
                <a:latin typeface="Times New Roman" pitchFamily="18" charset="0"/>
              </a:rPr>
              <a:t>Точность диагностики определяется не отдельно взятым симптомом, а трезвой оценкой всей клинической картины заболевания</a:t>
            </a:r>
            <a:r>
              <a:rPr lang="en-US" sz="3600" i="1" smtClean="0">
                <a:latin typeface="Times New Roman" pitchFamily="18" charset="0"/>
              </a:rPr>
              <a:t>”</a:t>
            </a:r>
          </a:p>
          <a:p>
            <a:pPr marL="0" indent="357188" algn="r">
              <a:buFont typeface="Wingdings" pitchFamily="2" charset="2"/>
              <a:buNone/>
              <a:defRPr/>
            </a:pPr>
            <a:r>
              <a:rPr lang="ru-RU" sz="3600" i="1" smtClean="0">
                <a:latin typeface="Edwardian Script ITC" pitchFamily="66" charset="0"/>
              </a:rPr>
              <a:t>В.И.Колесов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00FF"/>
                </a:solidFill>
              </a:rPr>
              <a:t>Основные симптомы</a:t>
            </a:r>
            <a:r>
              <a:rPr lang="ru-RU" smtClean="0"/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6550" y="1689100"/>
            <a:ext cx="7391400" cy="4724400"/>
          </a:xfrm>
        </p:spPr>
        <p:txBody>
          <a:bodyPr/>
          <a:lstStyle/>
          <a:p>
            <a:pPr>
              <a:defRPr/>
            </a:pPr>
            <a:r>
              <a:rPr lang="ru-RU" smtClean="0"/>
              <a:t>Боли в животе </a:t>
            </a:r>
            <a:r>
              <a:rPr lang="ru-RU" sz="2800" i="1" smtClean="0">
                <a:latin typeface="Times New Roman" pitchFamily="18" charset="0"/>
              </a:rPr>
              <a:t>(внезапные, постоянные, мигрирующие(с-м Кохера), в правой подвздошной области)</a:t>
            </a:r>
          </a:p>
          <a:p>
            <a:pPr>
              <a:defRPr/>
            </a:pPr>
            <a:r>
              <a:rPr lang="ru-RU" smtClean="0"/>
              <a:t>Тошнота, рвота</a:t>
            </a:r>
          </a:p>
          <a:p>
            <a:pPr>
              <a:defRPr/>
            </a:pPr>
            <a:r>
              <a:rPr lang="ru-RU" smtClean="0"/>
              <a:t>Потеря аппетита</a:t>
            </a:r>
          </a:p>
          <a:p>
            <a:pPr>
              <a:defRPr/>
            </a:pPr>
            <a:r>
              <a:rPr lang="ru-RU" smtClean="0"/>
              <a:t>Задержка стула/понос</a:t>
            </a:r>
          </a:p>
          <a:p>
            <a:pPr>
              <a:defRPr/>
            </a:pPr>
            <a:r>
              <a:rPr lang="ru-RU" smtClean="0"/>
              <a:t>Слабость, недомогание</a:t>
            </a:r>
          </a:p>
          <a:p>
            <a:pPr>
              <a:defRPr/>
            </a:pPr>
            <a:r>
              <a:rPr lang="ru-RU" smtClean="0"/>
              <a:t>Язык обложен</a:t>
            </a:r>
          </a:p>
          <a:p>
            <a:pPr>
              <a:buFont typeface="Wingdings" pitchFamily="2" charset="2"/>
              <a:buNone/>
              <a:defRPr/>
            </a:pPr>
            <a:endParaRPr lang="ru-RU" sz="2800" i="1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sz="2800" i="1" smtClean="0">
              <a:latin typeface="Times New Roman" pitchFamily="18" charset="0"/>
            </a:endParaRPr>
          </a:p>
          <a:p>
            <a:pPr>
              <a:defRPr/>
            </a:pPr>
            <a:endParaRPr lang="ru-RU" sz="2800" i="1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00FF"/>
                </a:solidFill>
              </a:rPr>
              <a:t>Основные симптомы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8138" y="1676400"/>
            <a:ext cx="8397875" cy="47244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mtClean="0"/>
              <a:t>Умеренное повышение температуры </a:t>
            </a:r>
            <a:endParaRPr lang="en-US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i="1" smtClean="0">
                <a:latin typeface="Times New Roman" pitchFamily="18" charset="0"/>
              </a:rPr>
              <a:t>     </a:t>
            </a:r>
            <a:r>
              <a:rPr lang="ru-RU" sz="2800" i="1" smtClean="0">
                <a:latin typeface="Times New Roman" pitchFamily="18" charset="0"/>
              </a:rPr>
              <a:t>(</a:t>
            </a:r>
            <a:r>
              <a:rPr lang="en-US" sz="2800" i="1" smtClean="0">
                <a:latin typeface="Times New Roman" pitchFamily="18" charset="0"/>
              </a:rPr>
              <a:t>+</a:t>
            </a:r>
            <a:r>
              <a:rPr lang="ru-RU" sz="2800" i="1" smtClean="0">
                <a:latin typeface="Times New Roman" pitchFamily="18" charset="0"/>
              </a:rPr>
              <a:t>с-м Lennander</a:t>
            </a:r>
            <a:r>
              <a:rPr lang="en-US" sz="2800" i="1" smtClean="0">
                <a:latin typeface="Times New Roman" pitchFamily="18" charset="0"/>
              </a:rPr>
              <a:t>’a</a:t>
            </a:r>
            <a:r>
              <a:rPr lang="ru-RU" sz="2800" i="1" smtClean="0">
                <a:latin typeface="Times New Roman" pitchFamily="18" charset="0"/>
              </a:rPr>
              <a:t>) </a:t>
            </a:r>
          </a:p>
          <a:p>
            <a:pPr>
              <a:lnSpc>
                <a:spcPct val="90000"/>
              </a:lnSpc>
              <a:defRPr/>
            </a:pPr>
            <a:r>
              <a:rPr lang="ru-RU" smtClean="0"/>
              <a:t>Лейкоцитоз, нейтрофилез, сдвиг ф-лы влево, увел. СОЭ </a:t>
            </a:r>
          </a:p>
          <a:p>
            <a:pPr>
              <a:lnSpc>
                <a:spcPct val="90000"/>
              </a:lnSpc>
              <a:defRPr/>
            </a:pPr>
            <a:r>
              <a:rPr lang="ru-RU" smtClean="0"/>
              <a:t>Неравномерное участие живота в дыхании, напряженность брюшных мышц</a:t>
            </a:r>
            <a:r>
              <a:rPr lang="en-US" smtClean="0"/>
              <a:t> </a:t>
            </a:r>
            <a:endParaRPr lang="ru-RU" smtClean="0"/>
          </a:p>
          <a:p>
            <a:pPr>
              <a:lnSpc>
                <a:spcPct val="90000"/>
              </a:lnSpc>
              <a:defRPr/>
            </a:pPr>
            <a:r>
              <a:rPr lang="ru-RU" smtClean="0"/>
              <a:t>Симптом Ситковского </a:t>
            </a:r>
            <a:r>
              <a:rPr lang="ru-RU" sz="2400" i="1" smtClean="0">
                <a:latin typeface="Times New Roman" pitchFamily="18" charset="0"/>
              </a:rPr>
              <a:t>(боль при повороте на левый бок)</a:t>
            </a:r>
          </a:p>
          <a:p>
            <a:pPr>
              <a:lnSpc>
                <a:spcPct val="90000"/>
              </a:lnSpc>
              <a:defRPr/>
            </a:pPr>
            <a:r>
              <a:rPr lang="ru-RU" smtClean="0"/>
              <a:t>Симптом Образцова </a:t>
            </a:r>
            <a:r>
              <a:rPr lang="ru-RU" sz="2400" i="1" smtClean="0">
                <a:latin typeface="Times New Roman" pitchFamily="18" charset="0"/>
              </a:rPr>
              <a:t>(боль в прав.  подвздошн.  обл. в момент поднятия правой выпрямленной ноги)</a:t>
            </a:r>
            <a:r>
              <a:rPr lang="ru-RU" sz="2400" smtClean="0"/>
              <a:t> </a:t>
            </a:r>
          </a:p>
          <a:p>
            <a:pPr>
              <a:lnSpc>
                <a:spcPct val="90000"/>
              </a:lnSpc>
              <a:defRPr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00FF"/>
                </a:solidFill>
              </a:rPr>
              <a:t>Основные симптомы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0200" y="1898650"/>
            <a:ext cx="8470900" cy="43989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mtClean="0"/>
              <a:t>Симптом Бартомье-Михельсона</a:t>
            </a:r>
            <a:r>
              <a:rPr lang="ru-RU" sz="2800" smtClean="0"/>
              <a:t> </a:t>
            </a:r>
            <a:r>
              <a:rPr lang="ru-RU" sz="2000" i="1" smtClean="0">
                <a:latin typeface="Times New Roman" pitchFamily="18" charset="0"/>
              </a:rPr>
              <a:t>(положение  на  левом боку;  боль при пальпации правой подвздошной области)</a:t>
            </a:r>
          </a:p>
          <a:p>
            <a:pPr>
              <a:lnSpc>
                <a:spcPct val="80000"/>
              </a:lnSpc>
              <a:defRPr/>
            </a:pPr>
            <a:r>
              <a:rPr lang="ru-RU" smtClean="0"/>
              <a:t>Болезненность в точке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mtClean="0"/>
              <a:t>   Мак-Бурнея</a:t>
            </a:r>
            <a:r>
              <a:rPr lang="ru-RU" sz="2800" smtClean="0"/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ru-RU" smtClean="0"/>
              <a:t>Симптом Ровзинга</a:t>
            </a:r>
          </a:p>
          <a:p>
            <a:pPr>
              <a:lnSpc>
                <a:spcPct val="80000"/>
              </a:lnSpc>
              <a:defRPr/>
            </a:pPr>
            <a:r>
              <a:rPr lang="ru-RU" smtClean="0"/>
              <a:t>Симптом Воскресенского</a:t>
            </a:r>
          </a:p>
          <a:p>
            <a:pPr>
              <a:lnSpc>
                <a:spcPct val="80000"/>
              </a:lnSpc>
              <a:defRPr/>
            </a:pPr>
            <a:r>
              <a:rPr lang="ru-RU" smtClean="0"/>
              <a:t>Симптом</a:t>
            </a:r>
            <a:r>
              <a:rPr lang="ru-RU" sz="2800" smtClean="0"/>
              <a:t> Щеткина-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 Блюмберга </a:t>
            </a:r>
            <a:r>
              <a:rPr lang="ru-RU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55600" y="5778500"/>
            <a:ext cx="78105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+данные УЗИ и КТ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950" y="2959100"/>
            <a:ext cx="3282950" cy="3556000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sp>
        <p:nvSpPr>
          <p:cNvPr id="12294" name="Freeform 6"/>
          <p:cNvSpPr>
            <a:spLocks/>
          </p:cNvSpPr>
          <p:nvPr/>
        </p:nvSpPr>
        <p:spPr bwMode="auto">
          <a:xfrm>
            <a:off x="5576888" y="5600700"/>
            <a:ext cx="966787" cy="190500"/>
          </a:xfrm>
          <a:custGeom>
            <a:avLst/>
            <a:gdLst>
              <a:gd name="T0" fmla="*/ 0 w 600"/>
              <a:gd name="T1" fmla="*/ 0 h 120"/>
              <a:gd name="T2" fmla="*/ 38671 w 600"/>
              <a:gd name="T3" fmla="*/ 0 h 120"/>
              <a:gd name="T4" fmla="*/ 966787 w 600"/>
              <a:gd name="T5" fmla="*/ 0 h 120"/>
              <a:gd name="T6" fmla="*/ 966787 w 600"/>
              <a:gd name="T7" fmla="*/ 157163 h 120"/>
              <a:gd name="T8" fmla="*/ 957119 w 600"/>
              <a:gd name="T9" fmla="*/ 190500 h 120"/>
              <a:gd name="T10" fmla="*/ 4834 w 600"/>
              <a:gd name="T11" fmla="*/ 185738 h 120"/>
              <a:gd name="T12" fmla="*/ 0 w 600"/>
              <a:gd name="T13" fmla="*/ 28575 h 120"/>
              <a:gd name="T14" fmla="*/ 0 w 600"/>
              <a:gd name="T15" fmla="*/ 0 h 1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0"/>
              <a:gd name="T25" fmla="*/ 0 h 120"/>
              <a:gd name="T26" fmla="*/ 600 w 600"/>
              <a:gd name="T27" fmla="*/ 120 h 1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0" h="120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lnTo>
                  <a:pt x="600" y="0"/>
                </a:lnTo>
                <a:lnTo>
                  <a:pt x="600" y="99"/>
                </a:lnTo>
                <a:lnTo>
                  <a:pt x="594" y="120"/>
                </a:lnTo>
                <a:lnTo>
                  <a:pt x="3" y="117"/>
                </a:lnTo>
                <a:lnTo>
                  <a:pt x="0" y="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8115300" cy="10668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FF"/>
                </a:solidFill>
              </a:rPr>
              <a:t>Особенности при </a:t>
            </a:r>
            <a:r>
              <a:rPr lang="ru-RU" sz="3200" b="1" smtClean="0">
                <a:solidFill>
                  <a:srgbClr val="663300"/>
                </a:solidFill>
              </a:rPr>
              <a:t>ретроцекальном</a:t>
            </a:r>
            <a:r>
              <a:rPr lang="ru-RU" sz="3200" b="1" smtClean="0">
                <a:solidFill>
                  <a:schemeClr val="accent1"/>
                </a:solidFill>
              </a:rPr>
              <a:t> </a:t>
            </a:r>
            <a:r>
              <a:rPr lang="ru-RU" sz="3200" b="1" smtClean="0">
                <a:solidFill>
                  <a:srgbClr val="0000FF"/>
                </a:solidFill>
              </a:rPr>
              <a:t>положении отростка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866900"/>
            <a:ext cx="7391400" cy="1422400"/>
          </a:xfrm>
        </p:spPr>
        <p:txBody>
          <a:bodyPr/>
          <a:lstStyle/>
          <a:p>
            <a:pPr marL="609600" indent="-609600">
              <a:defRPr/>
            </a:pPr>
            <a:r>
              <a:rPr lang="ru-RU" smtClean="0"/>
              <a:t>Встречается в 9-21% случаях</a:t>
            </a:r>
          </a:p>
          <a:p>
            <a:pPr marL="609600" indent="-609600">
              <a:defRPr/>
            </a:pPr>
            <a:r>
              <a:rPr lang="ru-RU" smtClean="0"/>
              <a:t>Локализация отростока:</a:t>
            </a:r>
          </a:p>
          <a:p>
            <a:pPr marL="609600" indent="-609600">
              <a:buFont typeface="Wingdings" pitchFamily="2" charset="2"/>
              <a:buNone/>
              <a:defRPr/>
            </a:pPr>
            <a:endParaRPr lang="ru-RU" smtClean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76300" y="3149600"/>
            <a:ext cx="9398000" cy="29162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42900" indent="-342900" algn="l">
              <a:spcBef>
                <a:spcPct val="20000"/>
              </a:spcBef>
              <a:buFontTx/>
              <a:buAutoNum type="arabicPeriod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В свободной брюшной полости</a:t>
            </a:r>
          </a:p>
          <a:p>
            <a:pPr marL="342900" indent="-342900" algn="l">
              <a:spcBef>
                <a:spcPct val="20000"/>
              </a:spcBef>
              <a:buFontTx/>
              <a:buAutoNum type="arabicPeriod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Спаян с задней стенкой цекума</a:t>
            </a:r>
          </a:p>
          <a:p>
            <a:pPr marL="342900" indent="-342900" algn="l">
              <a:spcBef>
                <a:spcPct val="20000"/>
              </a:spcBef>
              <a:buFontTx/>
              <a:buAutoNum type="arabicPeriod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Спаян с париетальной брюшиной</a:t>
            </a:r>
          </a:p>
          <a:p>
            <a:pPr marL="342900" indent="-342900" algn="l">
              <a:spcBef>
                <a:spcPct val="20000"/>
              </a:spcBef>
              <a:buFontTx/>
              <a:buAutoNum type="arabicPeriod"/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Целиком или частично находится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kumimoji="1"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забрюшинно</a:t>
            </a:r>
            <a:endParaRPr lang="ru-RU" sz="3200">
              <a:latin typeface="Tahoma" pitchFamily="34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903788" y="5699125"/>
            <a:ext cx="32734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Колесов В.И., 1959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theme/theme1.xml><?xml version="1.0" encoding="utf-8"?>
<a:theme xmlns:a="http://schemas.openxmlformats.org/drawingml/2006/main" name="Шаблон оформления 'Медицина'">
  <a:themeElements>
    <a:clrScheme name="">
      <a:dk1>
        <a:srgbClr val="003366"/>
      </a:dk1>
      <a:lt1>
        <a:srgbClr val="FFFFFF"/>
      </a:lt1>
      <a:dk2>
        <a:srgbClr val="FFFFFF"/>
      </a:dk2>
      <a:lt2>
        <a:srgbClr val="000000"/>
      </a:lt2>
      <a:accent1>
        <a:srgbClr val="8EB3C8"/>
      </a:accent1>
      <a:accent2>
        <a:srgbClr val="6F97B3"/>
      </a:accent2>
      <a:accent3>
        <a:srgbClr val="FFFFFF"/>
      </a:accent3>
      <a:accent4>
        <a:srgbClr val="002A56"/>
      </a:accent4>
      <a:accent5>
        <a:srgbClr val="C6D6E0"/>
      </a:accent5>
      <a:accent6>
        <a:srgbClr val="6488A2"/>
      </a:accent6>
      <a:hlink>
        <a:srgbClr val="556575"/>
      </a:hlink>
      <a:folHlink>
        <a:srgbClr val="3D556F"/>
      </a:folHlink>
    </a:clrScheme>
    <a:fontScheme name="Шаблон оформления 'Медицина'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Шаблон оформления 'Медицина' 1">
        <a:dk1>
          <a:srgbClr val="000066"/>
        </a:dk1>
        <a:lt1>
          <a:srgbClr val="FFFFFF"/>
        </a:lt1>
        <a:dk2>
          <a:srgbClr val="003366"/>
        </a:dk2>
        <a:lt2>
          <a:srgbClr val="FFFFFF"/>
        </a:lt2>
        <a:accent1>
          <a:srgbClr val="8EB3C8"/>
        </a:accent1>
        <a:accent2>
          <a:srgbClr val="6F97B3"/>
        </a:accent2>
        <a:accent3>
          <a:srgbClr val="AAADB8"/>
        </a:accent3>
        <a:accent4>
          <a:srgbClr val="DADADA"/>
        </a:accent4>
        <a:accent5>
          <a:srgbClr val="C6D6E0"/>
        </a:accent5>
        <a:accent6>
          <a:srgbClr val="6488A2"/>
        </a:accent6>
        <a:hlink>
          <a:srgbClr val="556575"/>
        </a:hlink>
        <a:folHlink>
          <a:srgbClr val="3D55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История хирургического лечения ИБС</Template>
  <TotalTime>1367</TotalTime>
  <Words>439</Words>
  <Application>Microsoft Office PowerPoint</Application>
  <PresentationFormat>Экран (4:3)</PresentationFormat>
  <Paragraphs>108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Times New Roman</vt:lpstr>
      <vt:lpstr>Arial</vt:lpstr>
      <vt:lpstr>Tahoma</vt:lpstr>
      <vt:lpstr>Wingdings</vt:lpstr>
      <vt:lpstr>Calibri</vt:lpstr>
      <vt:lpstr>Edwardian Script ITC</vt:lpstr>
      <vt:lpstr>Шаблон оформления 'Медицина'</vt:lpstr>
      <vt:lpstr>Bitmap Image</vt:lpstr>
      <vt:lpstr>Аппендицит</vt:lpstr>
      <vt:lpstr>Локализация червеобразного отростка</vt:lpstr>
      <vt:lpstr>Локализация червеобразного отростка</vt:lpstr>
      <vt:lpstr>Локализация червеобразного отростка по отношению к слепой кишке</vt:lpstr>
      <vt:lpstr>Диагностика</vt:lpstr>
      <vt:lpstr>Основные симптомы </vt:lpstr>
      <vt:lpstr>Основные симптомы</vt:lpstr>
      <vt:lpstr>Основные симптомы</vt:lpstr>
      <vt:lpstr>Особенности при ретроцекальном положении отростка</vt:lpstr>
      <vt:lpstr>Особенности при ретроцекальном положении отростка</vt:lpstr>
      <vt:lpstr>Особенности при ретроцекальном положении отростка</vt:lpstr>
      <vt:lpstr>Особенности при ретроцекальном положении отростка</vt:lpstr>
      <vt:lpstr>Особенности при положении отростка в малом тазу</vt:lpstr>
      <vt:lpstr>Особенности при медиальном положении отростка </vt:lpstr>
      <vt:lpstr>Особенности при левостороннем положении отростка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11</cp:revision>
  <cp:lastPrinted>1601-01-01T00:00:00Z</cp:lastPrinted>
  <dcterms:created xsi:type="dcterms:W3CDTF">1601-01-01T00:00:00Z</dcterms:created>
  <dcterms:modified xsi:type="dcterms:W3CDTF">2012-03-24T11:50:05Z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