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A30AD-02DC-4715-A17A-35611DC9F9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71E648-5815-4216-9360-85EFD6FDC4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060A5D-413F-4A8D-9DE2-6B99E853B4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AF0766-B6FB-4684-B9A5-3A8B9BB5A5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E4504-C53D-4D79-B71A-304ED4AA76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9AC3C9-D6EA-4D3C-9925-2E38B6F6D8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6163A-38D4-43F7-BC31-F793B00E7C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78425D-5A81-4BC6-A94F-F3D18781C34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80FDF3-AA09-4A4C-8543-DDA3C785F6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C51C5-F3F8-4B0D-80FA-15F25017910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1D8866-A8CD-4553-8828-9836FF51DF4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3BB115-99CA-452A-8F79-6D62E7CDD31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9.png"/><Relationship Id="rId5" Type="http://schemas.openxmlformats.org/officeDocument/2006/relationships/image" Target="../media/image54.png"/><Relationship Id="rId15" Type="http://schemas.openxmlformats.org/officeDocument/2006/relationships/image" Target="../media/image63.png"/><Relationship Id="rId10" Type="http://schemas.openxmlformats.org/officeDocument/2006/relationships/image" Target="../media/image58.png"/><Relationship Id="rId4" Type="http://schemas.openxmlformats.org/officeDocument/2006/relationships/image" Target="../media/image53.png"/><Relationship Id="rId9" Type="http://schemas.openxmlformats.org/officeDocument/2006/relationships/image" Target="../media/image57.png"/><Relationship Id="rId14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13" Type="http://schemas.openxmlformats.org/officeDocument/2006/relationships/image" Target="../media/image74.png"/><Relationship Id="rId3" Type="http://schemas.openxmlformats.org/officeDocument/2006/relationships/image" Target="../media/image65.png"/><Relationship Id="rId7" Type="http://schemas.openxmlformats.org/officeDocument/2006/relationships/image" Target="../media/image68.png"/><Relationship Id="rId12" Type="http://schemas.openxmlformats.org/officeDocument/2006/relationships/image" Target="../media/image73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11" Type="http://schemas.openxmlformats.org/officeDocument/2006/relationships/image" Target="../media/image72.png"/><Relationship Id="rId5" Type="http://schemas.openxmlformats.org/officeDocument/2006/relationships/image" Target="../media/image66.png"/><Relationship Id="rId10" Type="http://schemas.openxmlformats.org/officeDocument/2006/relationships/image" Target="../media/image71.png"/><Relationship Id="rId4" Type="http://schemas.openxmlformats.org/officeDocument/2006/relationships/image" Target="../media/image50.png"/><Relationship Id="rId9" Type="http://schemas.openxmlformats.org/officeDocument/2006/relationships/image" Target="../media/image70.png"/><Relationship Id="rId14" Type="http://schemas.openxmlformats.org/officeDocument/2006/relationships/image" Target="../media/image7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7.png"/><Relationship Id="rId5" Type="http://schemas.openxmlformats.org/officeDocument/2006/relationships/image" Target="../media/image14.png"/><Relationship Id="rId10" Type="http://schemas.openxmlformats.org/officeDocument/2006/relationships/image" Target="../media/image26.png"/><Relationship Id="rId4" Type="http://schemas.openxmlformats.org/officeDocument/2006/relationships/image" Target="../media/image22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Relationship Id="rId9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2438400"/>
            <a:ext cx="807233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To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 заданий ЕГЭ.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429000" y="3810000"/>
            <a:ext cx="2031325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 – 5.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00200" y="144780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общеобразовательное бюджетное учреждение</a:t>
            </a:r>
            <a:endParaRPr lang="ru-RU" dirty="0" smtClean="0">
              <a:latin typeface="Arial" pitchFamily="34" charset="0"/>
              <a:ea typeface="Times New Roman" pitchFamily="18" charset="0"/>
            </a:endParaRPr>
          </a:p>
          <a:p>
            <a:pPr lvl="0" algn="ctr" eaLnBrk="0" hangingPunct="0"/>
            <a:r>
              <a:rPr lang="ru-RU" dirty="0" smtClean="0">
                <a:latin typeface="Arial" pitchFamily="34" charset="0"/>
                <a:ea typeface="Times New Roman" pitchFamily="18" charset="0"/>
              </a:rPr>
              <a:t>«Красномайская средняя  общеобразовательная школа».</a:t>
            </a:r>
            <a:r>
              <a:rPr lang="ru-RU" sz="1400" dirty="0" smtClean="0">
                <a:latin typeface="Arial" pitchFamily="34" charset="0"/>
              </a:rPr>
              <a:t> </a:t>
            </a:r>
            <a:endParaRPr lang="ru-RU" sz="2400" dirty="0" smtClean="0"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38600" y="5334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/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Учитель первой </a:t>
            </a:r>
            <a:endParaRPr lang="ru-RU" b="1" i="1" dirty="0" smtClean="0">
              <a:latin typeface="Arial" pitchFamily="34" charset="0"/>
            </a:endParaRPr>
          </a:p>
          <a:p>
            <a:pPr lvl="0" algn="r" eaLnBrk="0" hangingPunct="0"/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квалификационной категории </a:t>
            </a:r>
            <a:endParaRPr lang="ru-RU" b="1" i="1" dirty="0" smtClean="0">
              <a:latin typeface="Arial" pitchFamily="34" charset="0"/>
            </a:endParaRPr>
          </a:p>
          <a:p>
            <a:pPr lvl="0" algn="r" eaLnBrk="0" hangingPunct="0"/>
            <a:r>
              <a:rPr lang="ru-RU" b="1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Лысак Ольга Викторовна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28600"/>
            <a:ext cx="8229600" cy="11430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рисунке видно, что неравенство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имеет решения только при                                              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838200"/>
            <a:ext cx="2952750" cy="733425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2590800"/>
            <a:ext cx="3009900" cy="447675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5" name="Rectangle 7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838200" y="1524000"/>
            <a:ext cx="1371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случай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1981200"/>
            <a:ext cx="3124200" cy="447675"/>
          </a:xfrm>
          <a:prstGeom prst="rect">
            <a:avLst/>
          </a:prstGeom>
          <a:noFill/>
        </p:spPr>
      </p:pic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42" name="Picture 1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209800"/>
            <a:ext cx="1457325" cy="447675"/>
          </a:xfrm>
          <a:prstGeom prst="rect">
            <a:avLst/>
          </a:prstGeom>
          <a:noFill/>
        </p:spPr>
      </p:pic>
      <p:sp>
        <p:nvSpPr>
          <p:cNvPr id="19" name="Левая фигурная скобка 18"/>
          <p:cNvSpPr/>
          <p:nvPr/>
        </p:nvSpPr>
        <p:spPr>
          <a:xfrm>
            <a:off x="2514600" y="2057400"/>
            <a:ext cx="304800" cy="914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2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228600"/>
            <a:ext cx="3143250" cy="447675"/>
          </a:xfrm>
          <a:prstGeom prst="rect">
            <a:avLst/>
          </a:prstGeom>
          <a:noFill/>
        </p:spPr>
      </p:pic>
      <p:pic>
        <p:nvPicPr>
          <p:cNvPr id="22547" name="Picture 1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3276600"/>
            <a:ext cx="1200150" cy="447675"/>
          </a:xfrm>
          <a:prstGeom prst="rect">
            <a:avLst/>
          </a:prstGeom>
          <a:noFill/>
        </p:spPr>
      </p:pic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3810000"/>
            <a:ext cx="3324225" cy="447675"/>
          </a:xfrm>
          <a:prstGeom prst="rect">
            <a:avLst/>
          </a:prstGeom>
          <a:noFill/>
        </p:spPr>
      </p:pic>
      <p:pic>
        <p:nvPicPr>
          <p:cNvPr id="22545" name="Picture 1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3657600"/>
            <a:ext cx="2609850" cy="447675"/>
          </a:xfrm>
          <a:prstGeom prst="rect">
            <a:avLst/>
          </a:prstGeom>
          <a:noFill/>
        </p:spPr>
      </p:pic>
      <p:pic>
        <p:nvPicPr>
          <p:cNvPr id="22544" name="Picture 16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4114800"/>
            <a:ext cx="2219325" cy="447675"/>
          </a:xfrm>
          <a:prstGeom prst="rect">
            <a:avLst/>
          </a:prstGeom>
          <a:noFill/>
        </p:spPr>
      </p:pic>
      <p:sp>
        <p:nvSpPr>
          <p:cNvPr id="22548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49" name="Rectangle 21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" name="Picture 1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3200400"/>
            <a:ext cx="1200150" cy="447675"/>
          </a:xfrm>
          <a:prstGeom prst="rect">
            <a:avLst/>
          </a:prstGeom>
          <a:noFill/>
        </p:spPr>
      </p:pic>
      <p:sp>
        <p:nvSpPr>
          <p:cNvPr id="31" name="Левая фигурная скобка 30"/>
          <p:cNvSpPr/>
          <p:nvPr/>
        </p:nvSpPr>
        <p:spPr>
          <a:xfrm>
            <a:off x="762000" y="3352800"/>
            <a:ext cx="304800" cy="914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Левая фигурная скобка 31"/>
          <p:cNvSpPr/>
          <p:nvPr/>
        </p:nvSpPr>
        <p:spPr>
          <a:xfrm>
            <a:off x="4419600" y="3200400"/>
            <a:ext cx="381000" cy="1295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555" name="Picture 27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72400" y="2819400"/>
            <a:ext cx="1123950" cy="447675"/>
          </a:xfrm>
          <a:prstGeom prst="rect">
            <a:avLst/>
          </a:prstGeom>
          <a:noFill/>
        </p:spPr>
      </p:pic>
      <p:pic>
        <p:nvPicPr>
          <p:cNvPr id="22554" name="Picture 26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6200" y="3276600"/>
            <a:ext cx="1676400" cy="800100"/>
          </a:xfrm>
          <a:prstGeom prst="rect">
            <a:avLst/>
          </a:prstGeom>
          <a:noFill/>
        </p:spPr>
      </p:pic>
      <p:pic>
        <p:nvPicPr>
          <p:cNvPr id="22553" name="Picture 25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62875" y="4114800"/>
            <a:ext cx="1381125" cy="447675"/>
          </a:xfrm>
          <a:prstGeom prst="rect">
            <a:avLst/>
          </a:prstGeom>
          <a:noFill/>
        </p:spPr>
      </p:pic>
      <p:sp>
        <p:nvSpPr>
          <p:cNvPr id="22557" name="Rectangle 29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Левая фигурная скобка 38"/>
          <p:cNvSpPr/>
          <p:nvPr/>
        </p:nvSpPr>
        <p:spPr>
          <a:xfrm>
            <a:off x="7315200" y="2895600"/>
            <a:ext cx="381000" cy="15240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560" name="Rectangle 32"/>
          <p:cNvSpPr>
            <a:spLocks noChangeArrowheads="1"/>
          </p:cNvSpPr>
          <p:nvPr/>
        </p:nvSpPr>
        <p:spPr bwMode="auto">
          <a:xfrm>
            <a:off x="838200" y="5029200"/>
            <a:ext cx="71628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Решения образуют отрезок длины 1, если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563" name="Picture 35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5715000"/>
            <a:ext cx="2886075" cy="800100"/>
          </a:xfrm>
          <a:prstGeom prst="rect">
            <a:avLst/>
          </a:prstGeom>
          <a:noFill/>
        </p:spPr>
      </p:pic>
      <p:pic>
        <p:nvPicPr>
          <p:cNvPr id="22562" name="Picture 34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7800" y="5715000"/>
            <a:ext cx="2686050" cy="800100"/>
          </a:xfrm>
          <a:prstGeom prst="rect">
            <a:avLst/>
          </a:prstGeom>
          <a:noFill/>
        </p:spPr>
      </p:pic>
      <p:sp>
        <p:nvSpPr>
          <p:cNvPr id="22565" name="Rectangle 37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66" name="Rectangle 38"/>
          <p:cNvSpPr>
            <a:spLocks noChangeArrowheads="1"/>
          </p:cNvSpPr>
          <p:nvPr/>
        </p:nvSpPr>
        <p:spPr bwMode="auto">
          <a:xfrm>
            <a:off x="0" y="2057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5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22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22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22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0" dur="500"/>
                                        <p:tgtEl>
                                          <p:spTgt spid="22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2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8" dur="500"/>
                                        <p:tgtEl>
                                          <p:spTgt spid="22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1" grpId="0" animBg="1"/>
      <p:bldP spid="32" grpId="0" animBg="1"/>
      <p:bldP spid="3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95600" y="5943600"/>
            <a:ext cx="4495800" cy="6096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а =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 9,5;   а =  2,5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914400"/>
            <a:ext cx="1200150" cy="447675"/>
          </a:xfrm>
          <a:prstGeom prst="rect">
            <a:avLst/>
          </a:prstGeom>
          <a:noFill/>
        </p:spPr>
      </p:pic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1447800"/>
            <a:ext cx="2428875" cy="447675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914400" y="228600"/>
            <a:ext cx="13933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случай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228600"/>
            <a:ext cx="3143250" cy="447675"/>
          </a:xfrm>
          <a:prstGeom prst="rect">
            <a:avLst/>
          </a:prstGeom>
          <a:noFill/>
        </p:spPr>
      </p:pic>
      <p:sp>
        <p:nvSpPr>
          <p:cNvPr id="10" name="Левая фигурная скобка 9"/>
          <p:cNvSpPr/>
          <p:nvPr/>
        </p:nvSpPr>
        <p:spPr>
          <a:xfrm>
            <a:off x="1066800" y="990600"/>
            <a:ext cx="304800" cy="914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60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762000"/>
            <a:ext cx="1266825" cy="447675"/>
          </a:xfrm>
          <a:prstGeom prst="rect">
            <a:avLst/>
          </a:prstGeom>
          <a:noFill/>
        </p:spPr>
      </p:pic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000" y="1219200"/>
            <a:ext cx="2219325" cy="447675"/>
          </a:xfrm>
          <a:prstGeom prst="rect">
            <a:avLst/>
          </a:prstGeom>
          <a:noFill/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1676400"/>
            <a:ext cx="2609850" cy="44767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0" y="1800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Левая фигурная скобка 17"/>
          <p:cNvSpPr/>
          <p:nvPr/>
        </p:nvSpPr>
        <p:spPr>
          <a:xfrm>
            <a:off x="6705600" y="838200"/>
            <a:ext cx="381000" cy="13716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Левая фигурная скобка 18"/>
          <p:cNvSpPr/>
          <p:nvPr/>
        </p:nvSpPr>
        <p:spPr>
          <a:xfrm>
            <a:off x="3810000" y="762000"/>
            <a:ext cx="381000" cy="1295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567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9000" y="762000"/>
            <a:ext cx="1266825" cy="447675"/>
          </a:xfrm>
          <a:prstGeom prst="rect">
            <a:avLst/>
          </a:prstGeom>
          <a:noFill/>
        </p:spPr>
      </p:pic>
      <p:pic>
        <p:nvPicPr>
          <p:cNvPr id="23565" name="Picture 1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1600200"/>
            <a:ext cx="1533525" cy="800100"/>
          </a:xfrm>
          <a:prstGeom prst="rect">
            <a:avLst/>
          </a:prstGeom>
          <a:noFill/>
        </p:spPr>
      </p:pic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69" name="Rectangle 17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72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1" name="Picture 19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1219200"/>
            <a:ext cx="1381125" cy="447675"/>
          </a:xfrm>
          <a:prstGeom prst="rect">
            <a:avLst/>
          </a:prstGeom>
          <a:noFill/>
        </p:spPr>
      </p:pic>
      <p:sp>
        <p:nvSpPr>
          <p:cNvPr id="23574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73" name="Picture 2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2362200"/>
            <a:ext cx="2581275" cy="800100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914400" y="3200400"/>
            <a:ext cx="563135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Решения образуют отрезок длины 1, если</a:t>
            </a:r>
            <a:endParaRPr lang="ru-RU" sz="2400" dirty="0" smtClean="0">
              <a:latin typeface="Arial" pitchFamily="34" charset="0"/>
            </a:endParaRPr>
          </a:p>
        </p:txBody>
      </p:sp>
      <p:pic>
        <p:nvPicPr>
          <p:cNvPr id="23578" name="Picture 26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733800"/>
            <a:ext cx="2981325" cy="800100"/>
          </a:xfrm>
          <a:prstGeom prst="rect">
            <a:avLst/>
          </a:prstGeom>
          <a:noFill/>
        </p:spPr>
      </p:pic>
      <p:pic>
        <p:nvPicPr>
          <p:cNvPr id="23577" name="Picture 25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4648200"/>
            <a:ext cx="2943225" cy="447675"/>
          </a:xfrm>
          <a:prstGeom prst="rect">
            <a:avLst/>
          </a:prstGeom>
          <a:noFill/>
        </p:spPr>
      </p:pic>
      <p:pic>
        <p:nvPicPr>
          <p:cNvPr id="23576" name="Picture 24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5181600"/>
            <a:ext cx="1304925" cy="447675"/>
          </a:xfrm>
          <a:prstGeom prst="rect">
            <a:avLst/>
          </a:prstGeom>
          <a:noFill/>
        </p:spPr>
      </p:pic>
      <p:pic>
        <p:nvPicPr>
          <p:cNvPr id="23575" name="Picture 2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5638800"/>
            <a:ext cx="1304925" cy="447675"/>
          </a:xfrm>
          <a:prstGeom prst="rect">
            <a:avLst/>
          </a:prstGeom>
          <a:noFill/>
        </p:spPr>
      </p:pic>
      <p:sp>
        <p:nvSpPr>
          <p:cNvPr id="23579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80" name="Rectangle 28"/>
          <p:cNvSpPr>
            <a:spLocks noChangeArrowheads="1"/>
          </p:cNvSpPr>
          <p:nvPr/>
        </p:nvSpPr>
        <p:spPr bwMode="auto">
          <a:xfrm>
            <a:off x="0" y="1257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81" name="Rectangle 29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82" name="Rectangle 30"/>
          <p:cNvSpPr>
            <a:spLocks noChangeArrowheads="1"/>
          </p:cNvSpPr>
          <p:nvPr/>
        </p:nvSpPr>
        <p:spPr bwMode="auto">
          <a:xfrm>
            <a:off x="0" y="2152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83" name="Rectangle 31"/>
          <p:cNvSpPr>
            <a:spLocks noChangeArrowheads="1"/>
          </p:cNvSpPr>
          <p:nvPr/>
        </p:nvSpPr>
        <p:spPr bwMode="auto">
          <a:xfrm>
            <a:off x="0" y="2600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3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23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4" dur="500"/>
                                        <p:tgtEl>
                                          <p:spTgt spid="23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23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23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23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18" grpId="0" animBg="1"/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8001000" cy="2163762"/>
          </a:xfrm>
        </p:spPr>
        <p:txBody>
          <a:bodyPr/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№1.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все значения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при каждом из которых</a:t>
            </a:r>
            <a:b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система</a:t>
            </a:r>
            <a:r>
              <a:rPr lang="ru-RU" sz="2400" i="1" dirty="0" smtClean="0">
                <a:solidFill>
                  <a:srgbClr val="C00000"/>
                </a:solidFill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не имеет решений. 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514600"/>
            <a:ext cx="7848600" cy="43434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Рассмотрим второе неравенство системы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Произведение должно быть положительным.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 1, то неравенство, а значит и система не имеет решений. (0 </a:t>
            </a:r>
            <a:r>
              <a:rPr lang="ru-RU" sz="2400" dirty="0" smtClean="0">
                <a:latin typeface="Times New Roman"/>
                <a:cs typeface="Times New Roman"/>
              </a:rPr>
              <a:t>&gt; 8)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 &lt;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1, то решение неравенства – луч </a:t>
            </a: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/>
                <a:cs typeface="Times New Roman"/>
              </a:rPr>
              <a:t>&gt; 1, то решение неравенства – луч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1752600"/>
            <a:ext cx="1552575" cy="44767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1647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Левая фигурная скобка 8"/>
          <p:cNvSpPr/>
          <p:nvPr/>
        </p:nvSpPr>
        <p:spPr>
          <a:xfrm>
            <a:off x="3048000" y="762000"/>
            <a:ext cx="228600" cy="1295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3048000"/>
            <a:ext cx="1552575" cy="447675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3276600"/>
            <a:ext cx="1704975" cy="447675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3505200"/>
            <a:ext cx="2152650" cy="447675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6600" y="5029200"/>
            <a:ext cx="1381125" cy="800100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2152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6600" y="5867400"/>
            <a:ext cx="1381125" cy="800100"/>
          </a:xfrm>
          <a:prstGeom prst="rect">
            <a:avLst/>
          </a:prstGeom>
          <a:noFill/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0400" y="762000"/>
            <a:ext cx="2438400" cy="742950"/>
          </a:xfrm>
          <a:prstGeom prst="rect">
            <a:avLst/>
          </a:prstGeom>
          <a:noFill/>
        </p:spPr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-45085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52400"/>
            <a:ext cx="8229600" cy="58975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 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 1 первое неравенство системы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принимает вид: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Или при условии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1752600"/>
            <a:ext cx="2571750" cy="885825"/>
          </a:xfrm>
          <a:prstGeom prst="rect">
            <a:avLst/>
          </a:prstGeom>
          <a:noFill/>
        </p:spPr>
      </p:pic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43200" y="2895600"/>
            <a:ext cx="3638550" cy="1066800"/>
          </a:xfrm>
          <a:prstGeom prst="rect">
            <a:avLst/>
          </a:prstGeom>
          <a:noFill/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-450850" y="1343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609600"/>
            <a:ext cx="2438400" cy="742950"/>
          </a:xfrm>
          <a:prstGeom prst="rect">
            <a:avLst/>
          </a:prstGeom>
          <a:noFill/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-450850" y="1200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5334000"/>
            <a:ext cx="5514975" cy="733425"/>
          </a:xfrm>
          <a:prstGeom prst="rect">
            <a:avLst/>
          </a:prstGeom>
          <a:noFill/>
        </p:spPr>
      </p:pic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2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5371" name="Picture 1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4572000"/>
            <a:ext cx="1838325" cy="447675"/>
          </a:xfrm>
          <a:prstGeom prst="rect">
            <a:avLst/>
          </a:prstGeom>
          <a:noFill/>
        </p:spPr>
      </p:pic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52400"/>
            <a:ext cx="8229600" cy="67056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Рассмотрим решение системы в которую преобразовалось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 неравенство.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 &lt;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1, то получаем:  1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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/>
                <a:cs typeface="Times New Roman"/>
              </a:rPr>
              <a:t>&gt; 0. тогда знак неравенства зависит от знаков 2 и 3 множителей. Из которых получаем:</a:t>
            </a:r>
          </a:p>
          <a:p>
            <a:pPr>
              <a:buNone/>
            </a:pPr>
            <a:endParaRPr lang="ru-RU" sz="2400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ru-RU" sz="2400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ru-RU" sz="2400" dirty="0" smtClean="0">
              <a:latin typeface="Times New Roman"/>
              <a:cs typeface="Times New Roman"/>
            </a:endParaRPr>
          </a:p>
          <a:p>
            <a:pPr>
              <a:buNone/>
            </a:pPr>
            <a:endParaRPr lang="ru-RU" sz="2400" dirty="0" smtClean="0">
              <a:latin typeface="Times New Roman"/>
              <a:cs typeface="Times New Roman"/>
            </a:endParaRPr>
          </a:p>
          <a:p>
            <a:pPr>
              <a:buNone/>
            </a:pPr>
            <a:r>
              <a:rPr lang="ru-RU" sz="2400" dirty="0" smtClean="0">
                <a:latin typeface="Times New Roman"/>
                <a:cs typeface="Times New Roman"/>
              </a:rPr>
              <a:t>Решением системы в этом случае получаем: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1752600"/>
            <a:ext cx="1838325" cy="447675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990600"/>
            <a:ext cx="5534025" cy="733425"/>
          </a:xfrm>
          <a:prstGeom prst="rect">
            <a:avLst/>
          </a:prstGeom>
          <a:noFill/>
        </p:spPr>
      </p:pic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Левая фигурная скобка 9"/>
          <p:cNvSpPr/>
          <p:nvPr/>
        </p:nvSpPr>
        <p:spPr>
          <a:xfrm>
            <a:off x="1295400" y="990600"/>
            <a:ext cx="228600" cy="1295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1676400" y="4495800"/>
            <a:ext cx="6019800" cy="1588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Овал 15"/>
          <p:cNvSpPr/>
          <p:nvPr/>
        </p:nvSpPr>
        <p:spPr>
          <a:xfrm>
            <a:off x="3352800" y="4419600"/>
            <a:ext cx="152400" cy="1524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648200"/>
            <a:ext cx="771525" cy="733425"/>
          </a:xfrm>
          <a:prstGeom prst="rect">
            <a:avLst/>
          </a:prstGeom>
          <a:noFill/>
        </p:spPr>
      </p:pic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4400" y="4724400"/>
            <a:ext cx="1228725" cy="447675"/>
          </a:xfrm>
          <a:prstGeom prst="rect">
            <a:avLst/>
          </a:prstGeom>
          <a:noFill/>
        </p:spPr>
      </p:pic>
      <p:sp>
        <p:nvSpPr>
          <p:cNvPr id="22" name="Дуга 21"/>
          <p:cNvSpPr/>
          <p:nvPr/>
        </p:nvSpPr>
        <p:spPr>
          <a:xfrm>
            <a:off x="-228600" y="3962400"/>
            <a:ext cx="3657600" cy="914400"/>
          </a:xfrm>
          <a:prstGeom prst="arc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3435927" y="3897745"/>
            <a:ext cx="4142509" cy="598055"/>
          </a:xfrm>
          <a:custGeom>
            <a:avLst/>
            <a:gdLst>
              <a:gd name="connsiteX0" fmla="*/ 0 w 4142509"/>
              <a:gd name="connsiteY0" fmla="*/ 577273 h 598055"/>
              <a:gd name="connsiteX1" fmla="*/ 928255 w 4142509"/>
              <a:gd name="connsiteY1" fmla="*/ 50800 h 598055"/>
              <a:gd name="connsiteX2" fmla="*/ 1828800 w 4142509"/>
              <a:gd name="connsiteY2" fmla="*/ 591128 h 598055"/>
              <a:gd name="connsiteX3" fmla="*/ 2673928 w 4142509"/>
              <a:gd name="connsiteY3" fmla="*/ 92364 h 598055"/>
              <a:gd name="connsiteX4" fmla="*/ 4142509 w 4142509"/>
              <a:gd name="connsiteY4" fmla="*/ 36946 h 598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2509" h="598055">
                <a:moveTo>
                  <a:pt x="0" y="577273"/>
                </a:moveTo>
                <a:cubicBezTo>
                  <a:pt x="311727" y="312882"/>
                  <a:pt x="623455" y="48491"/>
                  <a:pt x="928255" y="50800"/>
                </a:cubicBezTo>
                <a:cubicBezTo>
                  <a:pt x="1233055" y="53109"/>
                  <a:pt x="1537855" y="584201"/>
                  <a:pt x="1828800" y="591128"/>
                </a:cubicBezTo>
                <a:cubicBezTo>
                  <a:pt x="2119745" y="598055"/>
                  <a:pt x="2288310" y="184728"/>
                  <a:pt x="2673928" y="92364"/>
                </a:cubicBezTo>
                <a:cubicBezTo>
                  <a:pt x="3059546" y="0"/>
                  <a:pt x="3601027" y="18473"/>
                  <a:pt x="4142509" y="36946"/>
                </a:cubicBezTo>
              </a:path>
            </a:pathLst>
          </a:cu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rot="5400000">
            <a:off x="2057400" y="4267200"/>
            <a:ext cx="3048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6553994" y="4266406"/>
            <a:ext cx="304800" cy="1588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057400" y="4267200"/>
            <a:ext cx="3048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553200" y="4267200"/>
            <a:ext cx="3048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114800" y="4267200"/>
            <a:ext cx="3048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5715000"/>
            <a:ext cx="4781550" cy="73342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1190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3124200"/>
            <a:ext cx="4419600" cy="733425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181600" y="4419600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6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22" grpId="0" animBg="1"/>
      <p:bldP spid="21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28600"/>
            <a:ext cx="8229600" cy="58213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/>
                <a:cs typeface="Times New Roman"/>
              </a:rPr>
              <a:t>&gt; 1, то получаем: 1 </a:t>
            </a:r>
            <a:r>
              <a:rPr lang="ru-RU" sz="2400" dirty="0" smtClean="0">
                <a:latin typeface="Times New Roman"/>
                <a:cs typeface="Times New Roman"/>
                <a:sym typeface="Symbol"/>
              </a:rPr>
              <a:t>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 &lt;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0, значит произведение 2 и 3 множителей должно быть отрицательным.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 в этом случае – полуинтервал :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Отметим, что                            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1143000"/>
            <a:ext cx="5534025" cy="733425"/>
          </a:xfrm>
          <a:prstGeom prst="rect">
            <a:avLst/>
          </a:prstGeom>
          <a:noFill/>
        </p:spPr>
      </p:pic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3810000"/>
            <a:ext cx="2733675" cy="733425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2209800"/>
            <a:ext cx="4438650" cy="733425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119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5029200"/>
            <a:ext cx="1838325" cy="447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0"/>
            <a:ext cx="8229600" cy="12192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того , чтобы система не имела решений, при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 1,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необходимо и достаточно найти решение системы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неравенств.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1600200"/>
            <a:ext cx="952500" cy="447675"/>
          </a:xfrm>
          <a:prstGeom prst="rect">
            <a:avLst/>
          </a:prstGeom>
          <a:noFill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2209800"/>
            <a:ext cx="2257425" cy="800100"/>
          </a:xfrm>
          <a:prstGeom prst="rect">
            <a:avLst/>
          </a:prstGeom>
          <a:noFill/>
        </p:spPr>
      </p:pic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3200400"/>
            <a:ext cx="2495550" cy="800100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704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2505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Левая фигурная скобка 10"/>
          <p:cNvSpPr/>
          <p:nvPr/>
        </p:nvSpPr>
        <p:spPr>
          <a:xfrm>
            <a:off x="914400" y="1524000"/>
            <a:ext cx="304800" cy="2438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886200" y="1828800"/>
            <a:ext cx="4572000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886200" y="2971800"/>
            <a:ext cx="4572000" cy="1588"/>
          </a:xfrm>
          <a:prstGeom prst="straightConnector1">
            <a:avLst/>
          </a:prstGeom>
          <a:ln w="254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Овал 14"/>
          <p:cNvSpPr/>
          <p:nvPr/>
        </p:nvSpPr>
        <p:spPr>
          <a:xfrm>
            <a:off x="5791200" y="2895600"/>
            <a:ext cx="152400" cy="152400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334000" y="1752600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3124200"/>
            <a:ext cx="771525" cy="733425"/>
          </a:xfrm>
          <a:prstGeom prst="rect">
            <a:avLst/>
          </a:prstGeom>
          <a:noFill/>
        </p:spPr>
      </p:pic>
      <p:pic>
        <p:nvPicPr>
          <p:cNvPr id="19" name="Picture 1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3124200"/>
            <a:ext cx="1228725" cy="447675"/>
          </a:xfrm>
          <a:prstGeom prst="rect">
            <a:avLst/>
          </a:prstGeom>
          <a:noFill/>
        </p:spPr>
      </p:pic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1905000"/>
            <a:ext cx="771525" cy="800100"/>
          </a:xfrm>
          <a:prstGeom prst="rect">
            <a:avLst/>
          </a:prstGeom>
          <a:noFill/>
        </p:spPr>
      </p:pic>
      <p:sp>
        <p:nvSpPr>
          <p:cNvPr id="22" name="Дуга 21"/>
          <p:cNvSpPr/>
          <p:nvPr/>
        </p:nvSpPr>
        <p:spPr>
          <a:xfrm>
            <a:off x="2362200" y="1295400"/>
            <a:ext cx="3048000" cy="914400"/>
          </a:xfrm>
          <a:prstGeom prst="arc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5846618" y="2572327"/>
            <a:ext cx="1512454" cy="484910"/>
          </a:xfrm>
          <a:custGeom>
            <a:avLst/>
            <a:gdLst>
              <a:gd name="connsiteX0" fmla="*/ 0 w 1512454"/>
              <a:gd name="connsiteY0" fmla="*/ 392546 h 484910"/>
              <a:gd name="connsiteX1" fmla="*/ 720437 w 1512454"/>
              <a:gd name="connsiteY1" fmla="*/ 4618 h 484910"/>
              <a:gd name="connsiteX2" fmla="*/ 1399309 w 1512454"/>
              <a:gd name="connsiteY2" fmla="*/ 420255 h 484910"/>
              <a:gd name="connsiteX3" fmla="*/ 1399309 w 1512454"/>
              <a:gd name="connsiteY3" fmla="*/ 392546 h 484910"/>
              <a:gd name="connsiteX4" fmla="*/ 1399309 w 1512454"/>
              <a:gd name="connsiteY4" fmla="*/ 392546 h 484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2454" h="484910">
                <a:moveTo>
                  <a:pt x="0" y="392546"/>
                </a:moveTo>
                <a:cubicBezTo>
                  <a:pt x="243609" y="196273"/>
                  <a:pt x="487219" y="0"/>
                  <a:pt x="720437" y="4618"/>
                </a:cubicBezTo>
                <a:cubicBezTo>
                  <a:pt x="953655" y="9236"/>
                  <a:pt x="1286164" y="355600"/>
                  <a:pt x="1399309" y="420255"/>
                </a:cubicBezTo>
                <a:cubicBezTo>
                  <a:pt x="1512454" y="484910"/>
                  <a:pt x="1399309" y="392546"/>
                  <a:pt x="1399309" y="392546"/>
                </a:cubicBezTo>
                <a:lnTo>
                  <a:pt x="1399309" y="392546"/>
                </a:lnTo>
              </a:path>
            </a:pathLst>
          </a:cu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162800" y="2895600"/>
            <a:ext cx="152400" cy="1524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4419600"/>
            <a:ext cx="952500" cy="447675"/>
          </a:xfrm>
          <a:prstGeom prst="rect">
            <a:avLst/>
          </a:prstGeom>
          <a:noFill/>
        </p:spPr>
      </p:pic>
      <p:pic>
        <p:nvPicPr>
          <p:cNvPr id="18442" name="Picture 1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5334000"/>
            <a:ext cx="2057400" cy="447675"/>
          </a:xfrm>
          <a:prstGeom prst="rect">
            <a:avLst/>
          </a:prstGeom>
          <a:noFill/>
        </p:spPr>
      </p:pic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0" y="1800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Левая фигурная скобка 30"/>
          <p:cNvSpPr/>
          <p:nvPr/>
        </p:nvSpPr>
        <p:spPr>
          <a:xfrm>
            <a:off x="914400" y="4419600"/>
            <a:ext cx="228600" cy="1295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51" name="Picture 19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4343400"/>
            <a:ext cx="952500" cy="447675"/>
          </a:xfrm>
          <a:prstGeom prst="rect">
            <a:avLst/>
          </a:prstGeom>
          <a:noFill/>
        </p:spPr>
      </p:pic>
      <p:pic>
        <p:nvPicPr>
          <p:cNvPr id="18450" name="Picture 1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4876800"/>
            <a:ext cx="2371725" cy="447675"/>
          </a:xfrm>
          <a:prstGeom prst="rect">
            <a:avLst/>
          </a:prstGeom>
          <a:noFill/>
        </p:spPr>
      </p:pic>
      <p:pic>
        <p:nvPicPr>
          <p:cNvPr id="18449" name="Picture 17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57600" y="5334000"/>
            <a:ext cx="2371725" cy="447675"/>
          </a:xfrm>
          <a:prstGeom prst="rect">
            <a:avLst/>
          </a:prstGeom>
          <a:noFill/>
        </p:spPr>
      </p:pic>
      <p:sp>
        <p:nvSpPr>
          <p:cNvPr id="1845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53" name="Rectangle 21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54" name="Rectangle 22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55" name="Rectangle 23"/>
          <p:cNvSpPr>
            <a:spLocks noChangeArrowheads="1"/>
          </p:cNvSpPr>
          <p:nvPr/>
        </p:nvSpPr>
        <p:spPr bwMode="auto">
          <a:xfrm>
            <a:off x="0" y="1800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9" name="Левая фигурная скобка 38"/>
          <p:cNvSpPr/>
          <p:nvPr/>
        </p:nvSpPr>
        <p:spPr>
          <a:xfrm>
            <a:off x="3429000" y="4419600"/>
            <a:ext cx="228600" cy="1295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57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56" name="Picture 24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4876800"/>
            <a:ext cx="2305050" cy="447675"/>
          </a:xfrm>
          <a:prstGeom prst="rect">
            <a:avLst/>
          </a:prstGeom>
          <a:noFill/>
        </p:spPr>
      </p:pic>
      <p:sp>
        <p:nvSpPr>
          <p:cNvPr id="18458" name="Rectangle 2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8460" name="Picture 28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4267200"/>
            <a:ext cx="1781175" cy="447675"/>
          </a:xfrm>
          <a:prstGeom prst="rect">
            <a:avLst/>
          </a:prstGeom>
          <a:noFill/>
        </p:spPr>
      </p:pic>
      <p:pic>
        <p:nvPicPr>
          <p:cNvPr id="18459" name="Picture 27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00800" y="4800600"/>
            <a:ext cx="2457450" cy="447675"/>
          </a:xfrm>
          <a:prstGeom prst="rect">
            <a:avLst/>
          </a:prstGeom>
          <a:noFill/>
        </p:spPr>
      </p:pic>
      <p:sp>
        <p:nvSpPr>
          <p:cNvPr id="18461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462" name="Rectangle 30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63" name="Rectangle 31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" name="Левая фигурная скобка 47"/>
          <p:cNvSpPr/>
          <p:nvPr/>
        </p:nvSpPr>
        <p:spPr>
          <a:xfrm>
            <a:off x="6248400" y="4267200"/>
            <a:ext cx="228600" cy="9144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65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8464" name="Picture 32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5943600"/>
            <a:ext cx="1419225" cy="447675"/>
          </a:xfrm>
          <a:prstGeom prst="rect">
            <a:avLst/>
          </a:prstGeom>
          <a:noFill/>
        </p:spPr>
      </p:pic>
      <p:sp>
        <p:nvSpPr>
          <p:cNvPr id="18466" name="Rectangle 34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990600" y="5867400"/>
            <a:ext cx="11959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Ответ:  </a:t>
            </a:r>
            <a:endParaRPr lang="ru-RU" sz="2400" dirty="0" smtClean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8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9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18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18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 animBg="1"/>
      <p:bldP spid="16" grpId="0" animBg="1"/>
      <p:bldP spid="22" grpId="0" animBg="1"/>
      <p:bldP spid="23" grpId="0" animBg="1"/>
      <p:bldP spid="17" grpId="0" animBg="1"/>
      <p:bldP spid="31" grpId="0" animBg="1"/>
      <p:bldP spid="39" grpId="0" animBg="1"/>
      <p:bldP spid="48" grpId="0" animBg="1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228600"/>
            <a:ext cx="8229600" cy="43434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2.  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Найти все значения а, при каждом из которых график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функции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пересекает ось абсцисс более чем в двух различных 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точках.                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Рассмотрим вспомогательную функцию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График функции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f(x)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пересекает ось абсцисс в трёх или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более  точках, если уравнение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g(x) =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а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имеет более двух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различных корней.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Построим график функции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g(x)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0" y="685800"/>
            <a:ext cx="4295775" cy="447675"/>
          </a:xfrm>
          <a:prstGeom prst="rect">
            <a:avLst/>
          </a:prstGeom>
          <a:noFill/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09800" y="2895600"/>
            <a:ext cx="3724275" cy="447675"/>
          </a:xfrm>
          <a:prstGeom prst="rect">
            <a:avLst/>
          </a:prstGeom>
          <a:noFill/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466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5486400"/>
            <a:ext cx="2371725" cy="447675"/>
          </a:xfrm>
          <a:prstGeom prst="rect">
            <a:avLst/>
          </a:prstGeom>
          <a:noFill/>
        </p:spPr>
      </p:pic>
      <p:pic>
        <p:nvPicPr>
          <p:cNvPr id="19465" name="Picture 9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5257800"/>
            <a:ext cx="2209800" cy="447675"/>
          </a:xfrm>
          <a:prstGeom prst="rect">
            <a:avLst/>
          </a:prstGeom>
          <a:noFill/>
        </p:spPr>
      </p:pic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70" name="Rectangle 14"/>
          <p:cNvSpPr>
            <a:spLocks noChangeArrowheads="1"/>
          </p:cNvSpPr>
          <p:nvPr/>
        </p:nvSpPr>
        <p:spPr bwMode="auto">
          <a:xfrm>
            <a:off x="0" y="1800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" name="Левая фигурная скобка 18"/>
          <p:cNvSpPr/>
          <p:nvPr/>
        </p:nvSpPr>
        <p:spPr>
          <a:xfrm>
            <a:off x="3429000" y="5105400"/>
            <a:ext cx="228600" cy="1219200"/>
          </a:xfrm>
          <a:prstGeom prst="lef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72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5257800"/>
            <a:ext cx="2409825" cy="447675"/>
          </a:xfrm>
          <a:prstGeom prst="rect">
            <a:avLst/>
          </a:prstGeom>
          <a:noFill/>
        </p:spPr>
      </p:pic>
      <p:pic>
        <p:nvPicPr>
          <p:cNvPr id="19471" name="Picture 15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33800" y="5943600"/>
            <a:ext cx="2924175" cy="447675"/>
          </a:xfrm>
          <a:prstGeom prst="rect">
            <a:avLst/>
          </a:prstGeom>
          <a:noFill/>
        </p:spPr>
      </p:pic>
      <p:sp>
        <p:nvSpPr>
          <p:cNvPr id="1947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77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76" name="Picture 2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34200" y="5943600"/>
            <a:ext cx="1657350" cy="447675"/>
          </a:xfrm>
          <a:prstGeom prst="rect">
            <a:avLst/>
          </a:prstGeom>
          <a:noFill/>
        </p:spPr>
      </p:pic>
      <p:sp>
        <p:nvSpPr>
          <p:cNvPr id="19478" name="Rectangle 22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76800" y="1676401"/>
            <a:ext cx="4038600" cy="28194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График функции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g(x)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состоит из двух лучей и дуги параболы.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рисунке видно, что уравнение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g(x) =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имеет более двух корней, только если: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676400"/>
            <a:ext cx="3776663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66800" y="228600"/>
            <a:ext cx="3638550" cy="447675"/>
          </a:xfrm>
          <a:prstGeom prst="rect">
            <a:avLst/>
          </a:prstGeom>
          <a:noFill/>
        </p:spPr>
      </p:pic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228600"/>
            <a:ext cx="2781300" cy="447675"/>
          </a:xfrm>
          <a:prstGeom prst="rect">
            <a:avLst/>
          </a:prstGeom>
          <a:noFill/>
        </p:spPr>
      </p:pic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1809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87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3000" y="990600"/>
            <a:ext cx="3057525" cy="447675"/>
          </a:xfrm>
          <a:prstGeom prst="rect">
            <a:avLst/>
          </a:prstGeom>
          <a:noFill/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990600"/>
            <a:ext cx="3038475" cy="447675"/>
          </a:xfrm>
          <a:prstGeom prst="rect">
            <a:avLst/>
          </a:prstGeom>
          <a:noFill/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0" y="1809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492" name="Picture 1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4550" y="4114800"/>
            <a:ext cx="3219450" cy="809625"/>
          </a:xfrm>
          <a:prstGeom prst="rect">
            <a:avLst/>
          </a:prstGeom>
          <a:noFill/>
        </p:spPr>
      </p:pic>
      <p:pic>
        <p:nvPicPr>
          <p:cNvPr id="20491" name="Picture 1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4953000"/>
            <a:ext cx="3962400" cy="809625"/>
          </a:xfrm>
          <a:prstGeom prst="rect">
            <a:avLst/>
          </a:prstGeom>
          <a:noFill/>
        </p:spPr>
      </p:pic>
      <p:sp>
        <p:nvSpPr>
          <p:cNvPr id="20493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495" name="Rectangle 15"/>
          <p:cNvSpPr>
            <a:spLocks noChangeArrowheads="1"/>
          </p:cNvSpPr>
          <p:nvPr/>
        </p:nvSpPr>
        <p:spPr bwMode="auto">
          <a:xfrm>
            <a:off x="0" y="2533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96" name="Picture 16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6172200"/>
            <a:ext cx="3181350" cy="447675"/>
          </a:xfrm>
          <a:prstGeom prst="rect">
            <a:avLst/>
          </a:prstGeom>
          <a:noFill/>
        </p:spPr>
      </p:pic>
      <p:sp>
        <p:nvSpPr>
          <p:cNvPr id="20498" name="Rectangle 18"/>
          <p:cNvSpPr>
            <a:spLocks noChangeArrowheads="1"/>
          </p:cNvSpPr>
          <p:nvPr/>
        </p:nvSpPr>
        <p:spPr bwMode="auto">
          <a:xfrm>
            <a:off x="0" y="904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/>
          <p:nvPr/>
        </p:nvPicPr>
        <p:blipFill>
          <a:blip r:embed="rId2"/>
          <a:srcRect l="29874" t="19433" r="17604" b="50382"/>
          <a:stretch>
            <a:fillRect/>
          </a:stretch>
        </p:blipFill>
        <p:spPr bwMode="auto">
          <a:xfrm>
            <a:off x="4419600" y="2514600"/>
            <a:ext cx="4724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28601"/>
            <a:ext cx="8229600" cy="21336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№ 3.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все значения а, при каждом из которых     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решения неравенства</a:t>
            </a:r>
          </a:p>
          <a:p>
            <a:pPr>
              <a:buNone/>
            </a:pP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образуют отрезок длины 1.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Перенесём 1: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Построим схематично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графики функций </a:t>
            </a:r>
          </a:p>
          <a:p>
            <a:pPr>
              <a:buNone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-4       -2           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15" name="Picture 1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3886200"/>
            <a:ext cx="2343150" cy="447675"/>
          </a:xfrm>
          <a:prstGeom prst="rect">
            <a:avLst/>
          </a:prstGeom>
          <a:noFill/>
        </p:spPr>
      </p:pic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7" name="Rectangle 13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18" name="Rectangle 14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1520" name="Picture 1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1981200"/>
            <a:ext cx="3143250" cy="447675"/>
          </a:xfrm>
          <a:prstGeom prst="rect">
            <a:avLst/>
          </a:prstGeom>
          <a:noFill/>
        </p:spPr>
      </p:pic>
      <p:pic>
        <p:nvPicPr>
          <p:cNvPr id="21519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4648200"/>
            <a:ext cx="2457450" cy="447675"/>
          </a:xfrm>
          <a:prstGeom prst="rect">
            <a:avLst/>
          </a:prstGeom>
          <a:noFill/>
        </p:spPr>
      </p:pic>
      <p:sp>
        <p:nvSpPr>
          <p:cNvPr id="21521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22" name="Rectangle 18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23" name="Rectangle 19"/>
          <p:cNvSpPr>
            <a:spLocks noChangeArrowheads="1"/>
          </p:cNvSpPr>
          <p:nvPr/>
        </p:nvSpPr>
        <p:spPr bwMode="auto">
          <a:xfrm>
            <a:off x="0" y="1352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25" name="Rectangle 21"/>
          <p:cNvSpPr>
            <a:spLocks noChangeArrowheads="1"/>
          </p:cNvSpPr>
          <p:nvPr/>
        </p:nvSpPr>
        <p:spPr bwMode="auto">
          <a:xfrm>
            <a:off x="0" y="-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24" name="Picture 2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00600" y="685800"/>
            <a:ext cx="3143250" cy="447675"/>
          </a:xfrm>
          <a:prstGeom prst="rect">
            <a:avLst/>
          </a:prstGeom>
          <a:noFill/>
        </p:spPr>
      </p:pic>
      <p:sp>
        <p:nvSpPr>
          <p:cNvPr id="21526" name="Rectangle 22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562600" y="57912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6172200" y="57912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1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21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 animBg="1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</TotalTime>
  <Words>380</Words>
  <Application>Microsoft PowerPoint</Application>
  <PresentationFormat>Экран (4:3)</PresentationFormat>
  <Paragraphs>96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Слайд 1</vt:lpstr>
      <vt:lpstr>№1. Найдите все значения a, при каждом из которых        система              не имеет решений.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Ольга</cp:lastModifiedBy>
  <cp:revision>39</cp:revision>
  <cp:lastPrinted>1601-01-01T00:00:00Z</cp:lastPrinted>
  <dcterms:created xsi:type="dcterms:W3CDTF">1601-01-01T00:00:00Z</dcterms:created>
  <dcterms:modified xsi:type="dcterms:W3CDTF">2014-11-05T14:58:14Z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