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0" r:id="rId2"/>
    <p:sldId id="272" r:id="rId3"/>
    <p:sldId id="271" r:id="rId4"/>
    <p:sldId id="257" r:id="rId5"/>
    <p:sldId id="258" r:id="rId6"/>
    <p:sldId id="261" r:id="rId7"/>
    <p:sldId id="262" r:id="rId8"/>
    <p:sldId id="263" r:id="rId9"/>
    <p:sldId id="264" r:id="rId10"/>
    <p:sldId id="265" r:id="rId11"/>
    <p:sldId id="266" r:id="rId12"/>
    <p:sldId id="259" r:id="rId13"/>
    <p:sldId id="273" r:id="rId14"/>
    <p:sldId id="267" r:id="rId15"/>
    <p:sldId id="269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99" d="100"/>
          <a:sy n="99" d="100"/>
        </p:scale>
        <p:origin x="78" y="4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78247-B428-47EC-9256-3B15ACE825F2}" type="datetimeFigureOut">
              <a:rPr lang="ru-RU" smtClean="0"/>
              <a:t>26.05.2016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0B1829-DDE4-4789-A4BC-AF75BA1A1D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61992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78247-B428-47EC-9256-3B15ACE825F2}" type="datetimeFigureOut">
              <a:rPr lang="ru-RU" smtClean="0"/>
              <a:t>26.05.2016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0B1829-DDE4-4789-A4BC-AF75BA1A1D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690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78247-B428-47EC-9256-3B15ACE825F2}" type="datetimeFigureOut">
              <a:rPr lang="ru-RU" smtClean="0"/>
              <a:t>26.05.2016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0B1829-DDE4-4789-A4BC-AF75BA1A1D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31338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78247-B428-47EC-9256-3B15ACE825F2}" type="datetimeFigureOut">
              <a:rPr lang="ru-RU" smtClean="0"/>
              <a:t>26.05.2016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0B1829-DDE4-4789-A4BC-AF75BA1A1D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06086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78247-B428-47EC-9256-3B15ACE825F2}" type="datetimeFigureOut">
              <a:rPr lang="ru-RU" smtClean="0"/>
              <a:t>26.05.2016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0B1829-DDE4-4789-A4BC-AF75BA1A1D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29514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78247-B428-47EC-9256-3B15ACE825F2}" type="datetimeFigureOut">
              <a:rPr lang="ru-RU" smtClean="0"/>
              <a:t>26.05.2016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0B1829-DDE4-4789-A4BC-AF75BA1A1D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64567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78247-B428-47EC-9256-3B15ACE825F2}" type="datetimeFigureOut">
              <a:rPr lang="ru-RU" smtClean="0"/>
              <a:t>26.05.2016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0B1829-DDE4-4789-A4BC-AF75BA1A1D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79709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78247-B428-47EC-9256-3B15ACE825F2}" type="datetimeFigureOut">
              <a:rPr lang="ru-RU" smtClean="0"/>
              <a:t>26.05.2016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0B1829-DDE4-4789-A4BC-AF75BA1A1D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18345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78247-B428-47EC-9256-3B15ACE825F2}" type="datetimeFigureOut">
              <a:rPr lang="ru-RU" smtClean="0"/>
              <a:t>26.05.2016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0B1829-DDE4-4789-A4BC-AF75BA1A1D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93593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78247-B428-47EC-9256-3B15ACE825F2}" type="datetimeFigureOut">
              <a:rPr lang="ru-RU" smtClean="0"/>
              <a:t>26.05.2016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0B1829-DDE4-4789-A4BC-AF75BA1A1D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5222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78247-B428-47EC-9256-3B15ACE825F2}" type="datetimeFigureOut">
              <a:rPr lang="ru-RU" smtClean="0"/>
              <a:t>26.05.2016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0B1829-DDE4-4789-A4BC-AF75BA1A1D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40211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178247-B428-47EC-9256-3B15ACE825F2}" type="datetimeFigureOut">
              <a:rPr lang="ru-RU" smtClean="0"/>
              <a:t>26.05.2016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0B1829-DDE4-4789-A4BC-AF75BA1A1D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39235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358077" y="1634659"/>
            <a:ext cx="9168103" cy="168604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Times New Roman" pitchFamily="18" charset="0"/>
                <a:ea typeface="+mj-ea"/>
                <a:cs typeface="Times New Roman" pitchFamily="18" charset="0"/>
              </a:defRPr>
            </a:lvl1pPr>
          </a:lstStyle>
          <a:p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Раздел </a:t>
            </a:r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10.4.B</a:t>
            </a:r>
            <a:endParaRPr lang="ru-RU" sz="36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Правила сложения и умножения </a:t>
            </a: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вероятностей</a:t>
            </a:r>
            <a:endParaRPr lang="ru-RU" sz="36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1344" y="3660757"/>
            <a:ext cx="3619927" cy="28571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одзаголовок 2"/>
          <p:cNvSpPr txBox="1">
            <a:spLocks/>
          </p:cNvSpPr>
          <p:nvPr/>
        </p:nvSpPr>
        <p:spPr>
          <a:xfrm>
            <a:off x="2331308" y="385748"/>
            <a:ext cx="9226377" cy="26109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kk-KZ" sz="2200" dirty="0"/>
              <a:t>Назарбаев Интеллектуальная </a:t>
            </a:r>
            <a:r>
              <a:rPr lang="kk-KZ" sz="2200" dirty="0" smtClean="0"/>
              <a:t>школа  химико </a:t>
            </a:r>
            <a:r>
              <a:rPr lang="kk-KZ" sz="2200" dirty="0"/>
              <a:t>–биологического направления</a:t>
            </a:r>
          </a:p>
          <a:p>
            <a:pPr marL="0" indent="0" algn="ctr">
              <a:buNone/>
            </a:pPr>
            <a:r>
              <a:rPr lang="kk-KZ" sz="2200" dirty="0"/>
              <a:t>г.Атырау </a:t>
            </a: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6469253" y="3599029"/>
            <a:ext cx="4824536" cy="26109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kk-KZ" sz="2200" dirty="0" smtClean="0"/>
              <a:t>Класс: </a:t>
            </a:r>
            <a:r>
              <a:rPr lang="en-US" sz="2200" dirty="0" smtClean="0"/>
              <a:t>10</a:t>
            </a:r>
            <a:r>
              <a:rPr lang="en-US" sz="2200" dirty="0"/>
              <a:t>g</a:t>
            </a:r>
            <a:r>
              <a:rPr lang="ru-RU" sz="2200" dirty="0" smtClean="0"/>
              <a:t>.</a:t>
            </a:r>
            <a:endParaRPr lang="kk-KZ" sz="2200" dirty="0" smtClean="0"/>
          </a:p>
          <a:p>
            <a:pPr marL="0" indent="0" algn="ctr">
              <a:buNone/>
            </a:pPr>
            <a:r>
              <a:rPr lang="kk-KZ" sz="2200" dirty="0"/>
              <a:t>У</a:t>
            </a:r>
            <a:r>
              <a:rPr lang="kk-KZ" sz="2200" dirty="0" smtClean="0"/>
              <a:t>читель математики</a:t>
            </a:r>
            <a:r>
              <a:rPr lang="kk-KZ" sz="2400" dirty="0" smtClean="0"/>
              <a:t> </a:t>
            </a:r>
          </a:p>
          <a:p>
            <a:pPr marL="0" indent="0" algn="ctr">
              <a:buNone/>
            </a:pPr>
            <a:r>
              <a:rPr lang="kk-KZ" sz="3600" b="1" dirty="0" smtClean="0">
                <a:solidFill>
                  <a:srgbClr val="002060"/>
                </a:solidFill>
              </a:rPr>
              <a:t>  Адилгалиева Жанлыш Салыковна</a:t>
            </a:r>
            <a:endParaRPr lang="ru-RU" sz="36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65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10265" y="275754"/>
            <a:ext cx="10515600" cy="1996508"/>
          </a:xfrm>
        </p:spPr>
        <p:txBody>
          <a:bodyPr>
            <a:norm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корзине</a:t>
            </a:r>
            <a:r>
              <a:rPr lang="ru-RU" sz="2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2 белых</a:t>
            </a: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и</a:t>
            </a:r>
            <a:r>
              <a:rPr lang="ru-RU" sz="2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8 черных шаров</a:t>
            </a: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Из урны извлекают 2 шара</a:t>
            </a:r>
            <a:r>
              <a:rPr lang="ru-RU" sz="2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2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Какова вероятность того, </a:t>
            </a:r>
            <a:r>
              <a:rPr lang="ru-RU" sz="2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а)что </a:t>
            </a: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эти шары черного цвета? </a:t>
            </a:r>
            <a:r>
              <a:rPr lang="ru-RU" sz="2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б)одинаковые?</a:t>
            </a:r>
            <a:br>
              <a:rPr lang="ru-RU" sz="2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в) </a:t>
            </a: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разных цветов?</a:t>
            </a:r>
            <a:endParaRPr lang="ru-RU" sz="24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://xn----itbanjdofdfiqnjm2lj.xn--p1ai/karzin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4527" y="2197019"/>
            <a:ext cx="3116520" cy="3267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вал 5"/>
          <p:cNvSpPr/>
          <p:nvPr/>
        </p:nvSpPr>
        <p:spPr>
          <a:xfrm>
            <a:off x="4269915" y="3626670"/>
            <a:ext cx="494271" cy="403654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5210171" y="3757161"/>
            <a:ext cx="494271" cy="403654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4794129" y="4283058"/>
            <a:ext cx="494271" cy="403654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5442362" y="3373791"/>
            <a:ext cx="494271" cy="403654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4722064" y="3746857"/>
            <a:ext cx="494271" cy="403654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5624763" y="4009088"/>
            <a:ext cx="494271" cy="403654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4849606" y="3412483"/>
            <a:ext cx="494271" cy="403654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5347653" y="4321181"/>
            <a:ext cx="494271" cy="403654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4299858" y="4137917"/>
            <a:ext cx="494271" cy="403654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5928409" y="3575618"/>
            <a:ext cx="494271" cy="403654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7496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4745" y="299280"/>
            <a:ext cx="10515600" cy="1996508"/>
          </a:xfrm>
        </p:spPr>
        <p:txBody>
          <a:bodyPr>
            <a:norm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урне</a:t>
            </a:r>
            <a:r>
              <a:rPr lang="ru-RU" sz="2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2 белых</a:t>
            </a: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и</a:t>
            </a:r>
            <a:r>
              <a:rPr lang="ru-RU" sz="2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8 черных шаров</a:t>
            </a: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Из урны извлекают 2 шара</a:t>
            </a:r>
            <a:r>
              <a:rPr lang="ru-RU" sz="2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2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Какова вероятность того, </a:t>
            </a:r>
            <a:r>
              <a:rPr lang="ru-RU" sz="2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1)что </a:t>
            </a: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эти шары черного цвета? </a:t>
            </a:r>
            <a:r>
              <a:rPr lang="ru-RU" sz="2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2)одинаковые?</a:t>
            </a:r>
            <a:br>
              <a:rPr lang="ru-RU" sz="2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 </a:t>
            </a: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разных цветов?</a:t>
            </a:r>
            <a:endParaRPr lang="ru-RU" sz="24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694693" y="2286092"/>
            <a:ext cx="494271" cy="403654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3960159" y="2334180"/>
            <a:ext cx="494271" cy="403654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3396000" y="2294152"/>
            <a:ext cx="494271" cy="403654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2332167" y="2281577"/>
            <a:ext cx="494271" cy="403654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5130492" y="2334180"/>
            <a:ext cx="494271" cy="403654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5696359" y="2352824"/>
            <a:ext cx="494271" cy="403654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1805654" y="2281577"/>
            <a:ext cx="494271" cy="403654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4556975" y="2344014"/>
            <a:ext cx="494271" cy="403654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1268334" y="2281577"/>
            <a:ext cx="494271" cy="403654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2831841" y="2281577"/>
            <a:ext cx="494271" cy="403654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941828" y="2893195"/>
            <a:ext cx="89106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Решение.</a:t>
            </a:r>
            <a:r>
              <a:rPr lang="ru-RU" i="1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b="0" i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Всего шаров в первой урне 10. </a:t>
            </a:r>
            <a:endParaRPr lang="ru-RU" b="0" i="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52077" y="3399244"/>
            <a:ext cx="1087745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1)</a:t>
            </a:r>
            <a:r>
              <a:rPr lang="ru-RU" b="0" i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 </a:t>
            </a:r>
            <a:r>
              <a:rPr lang="ru-RU" b="1" i="1" dirty="0" smtClean="0">
                <a:solidFill>
                  <a:srgbClr val="002060"/>
                </a:solidFill>
                <a:effectLst/>
                <a:latin typeface="arial" panose="020B0604020202020204" pitchFamily="34" charset="0"/>
              </a:rPr>
              <a:t>Вероятность извлечь первым черный шар из первой урны </a:t>
            </a:r>
            <a:r>
              <a:rPr lang="ru-RU" b="0" i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равна 8/10, останется 9 шаров, из них 7 черных. Вероятность извлечь черны шар равна 7/9.</a:t>
            </a:r>
            <a:endParaRPr lang="ru-RU" b="0" i="0" dirty="0" smtClean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r>
              <a:rPr lang="ru-RU" b="0" i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Вероятность того, что первый черный и второй черный </a:t>
            </a:r>
            <a:r>
              <a:rPr lang="ru-RU" b="1" i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Р1=</a:t>
            </a:r>
            <a:r>
              <a:rPr lang="ru-RU" b="0" i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8/10*7/9= 28/45 = 0,6222..≈</a:t>
            </a:r>
            <a:r>
              <a:rPr lang="ru-RU" b="1" i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 0,62 </a:t>
            </a:r>
            <a:endParaRPr lang="ru-RU" b="0" i="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12159" y="4467225"/>
            <a:ext cx="107361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2) </a:t>
            </a:r>
            <a:r>
              <a:rPr lang="ru-RU" b="1" i="1" dirty="0" smtClean="0">
                <a:solidFill>
                  <a:srgbClr val="C00000"/>
                </a:solidFill>
                <a:effectLst/>
                <a:latin typeface="arial" panose="020B0604020202020204" pitchFamily="34" charset="0"/>
              </a:rPr>
              <a:t>Аналогично находим, что оба шара белые.</a:t>
            </a:r>
            <a:endParaRPr lang="ru-RU" b="1" i="0" dirty="0" smtClean="0">
              <a:solidFill>
                <a:srgbClr val="C00000"/>
              </a:solidFill>
              <a:effectLst/>
              <a:latin typeface="arial" panose="020B0604020202020204" pitchFamily="34" charset="0"/>
            </a:endParaRPr>
          </a:p>
          <a:p>
            <a:r>
              <a:rPr lang="ru-RU" b="1" i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Р2 =</a:t>
            </a:r>
            <a:r>
              <a:rPr lang="ru-RU" b="0" i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 2/10 * 1/9 = 1/45 ≈</a:t>
            </a:r>
            <a:r>
              <a:rPr lang="ru-RU" b="1" i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 0,02</a:t>
            </a:r>
            <a:endParaRPr lang="ru-RU" b="0" i="0" dirty="0" smtClean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r>
              <a:rPr lang="ru-RU" b="1" i="1" dirty="0" smtClean="0">
                <a:solidFill>
                  <a:srgbClr val="00B050"/>
                </a:solidFill>
                <a:effectLst/>
                <a:latin typeface="arial" panose="020B0604020202020204" pitchFamily="34" charset="0"/>
              </a:rPr>
              <a:t>Вероятность, что оба шара одного цвета (или оба черные или оба белые) равна</a:t>
            </a:r>
            <a:endParaRPr lang="ru-RU" b="1" i="0" dirty="0" smtClean="0">
              <a:solidFill>
                <a:srgbClr val="00B050"/>
              </a:solidFill>
              <a:effectLst/>
              <a:latin typeface="arial" panose="020B0604020202020204" pitchFamily="34" charset="0"/>
            </a:endParaRPr>
          </a:p>
          <a:p>
            <a:r>
              <a:rPr lang="ru-RU" b="1" i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Р = Р1+Р2</a:t>
            </a:r>
            <a:r>
              <a:rPr lang="ru-RU" b="0" i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 = 28/45+1/45 = 29/45 = </a:t>
            </a:r>
            <a:r>
              <a:rPr lang="ru-RU" b="1" i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0,64</a:t>
            </a:r>
            <a:endParaRPr lang="ru-RU" b="0" i="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38200" y="5730584"/>
            <a:ext cx="1040172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3)</a:t>
            </a:r>
            <a:r>
              <a:rPr lang="ru-RU" b="0" i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 </a:t>
            </a:r>
            <a:r>
              <a:rPr lang="ru-RU" b="1" i="1" dirty="0" smtClean="0"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Вероятность, что первый белый</a:t>
            </a:r>
            <a:r>
              <a:rPr lang="ru-RU" b="0" i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, а </a:t>
            </a:r>
            <a:r>
              <a:rPr lang="ru-RU" b="1" i="1" dirty="0" smtClean="0">
                <a:solidFill>
                  <a:srgbClr val="002060"/>
                </a:solidFill>
                <a:effectLst/>
                <a:latin typeface="arial" panose="020B0604020202020204" pitchFamily="34" charset="0"/>
              </a:rPr>
              <a:t>второй черный </a:t>
            </a:r>
            <a:r>
              <a:rPr lang="ru-RU" b="0" i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Р3= 2/10 * 8/9 = </a:t>
            </a:r>
            <a:r>
              <a:rPr lang="ru-RU" b="1" i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8/45</a:t>
            </a:r>
            <a:endParaRPr lang="ru-RU" b="0" i="0" dirty="0" smtClean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r>
              <a:rPr lang="ru-RU" b="0" i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Вероятность, что первый черный, а второй белый  Р4 = 8/10 * 2/9 = </a:t>
            </a:r>
            <a:r>
              <a:rPr lang="ru-RU" b="1" i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8/45 </a:t>
            </a:r>
            <a:endParaRPr lang="ru-RU" b="0" i="0" dirty="0" smtClean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r>
              <a:rPr lang="ru-RU" b="1" i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Р = Р3+Р4 = 16/45 = 0,35</a:t>
            </a:r>
            <a:endParaRPr lang="ru-RU" b="0" i="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1264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108" y="-16479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8561" y="257672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№4. 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Имеются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три одинаковые урны. В первой урне находятся 4 белых, 4 черных и 4 красных шара, во второй – 4 белых, 6 черных и 8 красных шаров, а в третьей – 6 белых и 6 черных шаров. Наудачу выбирается урна и из нее наугад выбирается один шар. Выбранный шар оказался красным. Какова вероятность того, что этот шар вынут из второй урны?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257905" y="2955544"/>
            <a:ext cx="3220995" cy="1869989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1631092" y="3303371"/>
            <a:ext cx="518984" cy="444843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61" name="Группа 60"/>
          <p:cNvGrpSpPr/>
          <p:nvPr/>
        </p:nvGrpSpPr>
        <p:grpSpPr>
          <a:xfrm>
            <a:off x="758882" y="2936778"/>
            <a:ext cx="3220995" cy="1869989"/>
            <a:chOff x="700216" y="2529016"/>
            <a:chExt cx="3220995" cy="1869989"/>
          </a:xfrm>
        </p:grpSpPr>
        <p:sp>
          <p:nvSpPr>
            <p:cNvPr id="4" name="Скругленный прямоугольник 3"/>
            <p:cNvSpPr/>
            <p:nvPr/>
          </p:nvSpPr>
          <p:spPr>
            <a:xfrm>
              <a:off x="700216" y="2529016"/>
              <a:ext cx="3220995" cy="1869989"/>
            </a:xfrm>
            <a:prstGeom prst="roundRect">
              <a:avLst/>
            </a:prstGeom>
            <a:solidFill>
              <a:srgbClr val="FFFF00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Овал 6"/>
            <p:cNvSpPr/>
            <p:nvPr/>
          </p:nvSpPr>
          <p:spPr>
            <a:xfrm>
              <a:off x="1013254" y="2792627"/>
              <a:ext cx="518984" cy="444843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Овал 7"/>
            <p:cNvSpPr/>
            <p:nvPr/>
          </p:nvSpPr>
          <p:spPr>
            <a:xfrm>
              <a:off x="1721708" y="2792627"/>
              <a:ext cx="518984" cy="444843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Овал 8"/>
            <p:cNvSpPr/>
            <p:nvPr/>
          </p:nvSpPr>
          <p:spPr>
            <a:xfrm>
              <a:off x="2368378" y="2817340"/>
              <a:ext cx="518984" cy="444843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Овал 9"/>
            <p:cNvSpPr/>
            <p:nvPr/>
          </p:nvSpPr>
          <p:spPr>
            <a:xfrm>
              <a:off x="3076832" y="2792626"/>
              <a:ext cx="518984" cy="444843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Овал 10"/>
            <p:cNvSpPr/>
            <p:nvPr/>
          </p:nvSpPr>
          <p:spPr>
            <a:xfrm>
              <a:off x="984422" y="3303371"/>
              <a:ext cx="518984" cy="444843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Овал 15"/>
            <p:cNvSpPr/>
            <p:nvPr/>
          </p:nvSpPr>
          <p:spPr>
            <a:xfrm>
              <a:off x="1631092" y="3295129"/>
              <a:ext cx="518984" cy="444843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Овал 16"/>
            <p:cNvSpPr/>
            <p:nvPr/>
          </p:nvSpPr>
          <p:spPr>
            <a:xfrm>
              <a:off x="2368378" y="3295128"/>
              <a:ext cx="518984" cy="444843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Овал 17"/>
            <p:cNvSpPr/>
            <p:nvPr/>
          </p:nvSpPr>
          <p:spPr>
            <a:xfrm>
              <a:off x="3076832" y="3303371"/>
              <a:ext cx="518984" cy="444843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Овал 18"/>
            <p:cNvSpPr/>
            <p:nvPr/>
          </p:nvSpPr>
          <p:spPr>
            <a:xfrm>
              <a:off x="963827" y="3853376"/>
              <a:ext cx="518984" cy="444843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Овал 19"/>
            <p:cNvSpPr/>
            <p:nvPr/>
          </p:nvSpPr>
          <p:spPr>
            <a:xfrm>
              <a:off x="1610497" y="3827437"/>
              <a:ext cx="518984" cy="444843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Овал 20"/>
            <p:cNvSpPr/>
            <p:nvPr/>
          </p:nvSpPr>
          <p:spPr>
            <a:xfrm>
              <a:off x="2339546" y="3815077"/>
              <a:ext cx="518984" cy="444843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Овал 21"/>
            <p:cNvSpPr/>
            <p:nvPr/>
          </p:nvSpPr>
          <p:spPr>
            <a:xfrm>
              <a:off x="3097427" y="3835671"/>
              <a:ext cx="518984" cy="444843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5" name="Овал 34"/>
          <p:cNvSpPr/>
          <p:nvPr/>
        </p:nvSpPr>
        <p:spPr>
          <a:xfrm>
            <a:off x="4363038" y="4229244"/>
            <a:ext cx="518984" cy="44484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62" name="Группа 61"/>
          <p:cNvGrpSpPr/>
          <p:nvPr/>
        </p:nvGrpSpPr>
        <p:grpSpPr>
          <a:xfrm>
            <a:off x="4346172" y="3188995"/>
            <a:ext cx="3149173" cy="1499281"/>
            <a:chOff x="4366054" y="2726724"/>
            <a:chExt cx="3149173" cy="1499281"/>
          </a:xfrm>
        </p:grpSpPr>
        <p:sp>
          <p:nvSpPr>
            <p:cNvPr id="23" name="Овал 22"/>
            <p:cNvSpPr/>
            <p:nvPr/>
          </p:nvSpPr>
          <p:spPr>
            <a:xfrm>
              <a:off x="4555524" y="2726724"/>
              <a:ext cx="518984" cy="444843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Овал 23"/>
            <p:cNvSpPr/>
            <p:nvPr/>
          </p:nvSpPr>
          <p:spPr>
            <a:xfrm>
              <a:off x="5202194" y="2726724"/>
              <a:ext cx="518984" cy="444843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Овал 24"/>
            <p:cNvSpPr/>
            <p:nvPr/>
          </p:nvSpPr>
          <p:spPr>
            <a:xfrm>
              <a:off x="5778843" y="2751436"/>
              <a:ext cx="518984" cy="444843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Овал 27"/>
            <p:cNvSpPr/>
            <p:nvPr/>
          </p:nvSpPr>
          <p:spPr>
            <a:xfrm>
              <a:off x="6312243" y="2747317"/>
              <a:ext cx="518984" cy="444843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Овал 28"/>
            <p:cNvSpPr/>
            <p:nvPr/>
          </p:nvSpPr>
          <p:spPr>
            <a:xfrm>
              <a:off x="4366054" y="3237469"/>
              <a:ext cx="518984" cy="444843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Овал 29"/>
            <p:cNvSpPr/>
            <p:nvPr/>
          </p:nvSpPr>
          <p:spPr>
            <a:xfrm>
              <a:off x="4885038" y="3237469"/>
              <a:ext cx="518984" cy="444843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Овал 30"/>
            <p:cNvSpPr/>
            <p:nvPr/>
          </p:nvSpPr>
          <p:spPr>
            <a:xfrm>
              <a:off x="5354595" y="3237469"/>
              <a:ext cx="518984" cy="444843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Овал 31"/>
            <p:cNvSpPr/>
            <p:nvPr/>
          </p:nvSpPr>
          <p:spPr>
            <a:xfrm>
              <a:off x="5844746" y="3227404"/>
              <a:ext cx="518984" cy="444843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Овал 32"/>
            <p:cNvSpPr/>
            <p:nvPr/>
          </p:nvSpPr>
          <p:spPr>
            <a:xfrm>
              <a:off x="6297827" y="3237466"/>
              <a:ext cx="518984" cy="444843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Овал 33"/>
            <p:cNvSpPr/>
            <p:nvPr/>
          </p:nvSpPr>
          <p:spPr>
            <a:xfrm>
              <a:off x="6812691" y="3204517"/>
              <a:ext cx="518984" cy="444843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" name="Овал 35"/>
            <p:cNvSpPr/>
            <p:nvPr/>
          </p:nvSpPr>
          <p:spPr>
            <a:xfrm>
              <a:off x="4759924" y="3758628"/>
              <a:ext cx="518984" cy="444843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Овал 36"/>
            <p:cNvSpPr/>
            <p:nvPr/>
          </p:nvSpPr>
          <p:spPr>
            <a:xfrm>
              <a:off x="5087382" y="3768810"/>
              <a:ext cx="518984" cy="444843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" name="Овал 37"/>
            <p:cNvSpPr/>
            <p:nvPr/>
          </p:nvSpPr>
          <p:spPr>
            <a:xfrm>
              <a:off x="5458339" y="3768807"/>
              <a:ext cx="518984" cy="444843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9" name="Овал 38"/>
            <p:cNvSpPr/>
            <p:nvPr/>
          </p:nvSpPr>
          <p:spPr>
            <a:xfrm>
              <a:off x="5879498" y="3758627"/>
              <a:ext cx="518984" cy="444843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" name="Овал 39"/>
            <p:cNvSpPr/>
            <p:nvPr/>
          </p:nvSpPr>
          <p:spPr>
            <a:xfrm>
              <a:off x="6291652" y="3781162"/>
              <a:ext cx="518984" cy="444843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" name="Овал 40"/>
            <p:cNvSpPr/>
            <p:nvPr/>
          </p:nvSpPr>
          <p:spPr>
            <a:xfrm>
              <a:off x="6996243" y="3727623"/>
              <a:ext cx="518984" cy="444843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Овал 41"/>
            <p:cNvSpPr/>
            <p:nvPr/>
          </p:nvSpPr>
          <p:spPr>
            <a:xfrm>
              <a:off x="6651026" y="3760572"/>
              <a:ext cx="518984" cy="444843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63" name="Группа 62"/>
          <p:cNvGrpSpPr/>
          <p:nvPr/>
        </p:nvGrpSpPr>
        <p:grpSpPr>
          <a:xfrm>
            <a:off x="7862413" y="2912062"/>
            <a:ext cx="3220995" cy="1869989"/>
            <a:chOff x="7916562" y="2529014"/>
            <a:chExt cx="3220995" cy="1869989"/>
          </a:xfrm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7916562" y="2529014"/>
              <a:ext cx="3220995" cy="1869989"/>
            </a:xfrm>
            <a:prstGeom prst="roundRect">
              <a:avLst/>
            </a:prstGeom>
            <a:solidFill>
              <a:srgbClr val="FFFF00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" name="Овал 44"/>
            <p:cNvSpPr/>
            <p:nvPr/>
          </p:nvSpPr>
          <p:spPr>
            <a:xfrm>
              <a:off x="8120449" y="2726723"/>
              <a:ext cx="518984" cy="444843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7" name="Овал 46"/>
            <p:cNvSpPr/>
            <p:nvPr/>
          </p:nvSpPr>
          <p:spPr>
            <a:xfrm>
              <a:off x="8734231" y="2763790"/>
              <a:ext cx="518984" cy="444843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8" name="Овал 47"/>
            <p:cNvSpPr/>
            <p:nvPr/>
          </p:nvSpPr>
          <p:spPr>
            <a:xfrm>
              <a:off x="9706296" y="2672310"/>
              <a:ext cx="518984" cy="444843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9" name="Овал 48"/>
            <p:cNvSpPr/>
            <p:nvPr/>
          </p:nvSpPr>
          <p:spPr>
            <a:xfrm>
              <a:off x="10288029" y="2629781"/>
              <a:ext cx="518984" cy="444843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0" name="Овал 49"/>
            <p:cNvSpPr/>
            <p:nvPr/>
          </p:nvSpPr>
          <p:spPr>
            <a:xfrm>
              <a:off x="10309784" y="3121265"/>
              <a:ext cx="518984" cy="444843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1" name="Овал 50"/>
            <p:cNvSpPr/>
            <p:nvPr/>
          </p:nvSpPr>
          <p:spPr>
            <a:xfrm>
              <a:off x="7970108" y="3237466"/>
              <a:ext cx="518984" cy="444843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2" name="Овал 51"/>
            <p:cNvSpPr/>
            <p:nvPr/>
          </p:nvSpPr>
          <p:spPr>
            <a:xfrm>
              <a:off x="9504535" y="3245701"/>
              <a:ext cx="518984" cy="444843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3" name="Овал 52"/>
            <p:cNvSpPr/>
            <p:nvPr/>
          </p:nvSpPr>
          <p:spPr>
            <a:xfrm>
              <a:off x="8616778" y="3350737"/>
              <a:ext cx="518984" cy="444843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4" name="Овал 53"/>
            <p:cNvSpPr/>
            <p:nvPr/>
          </p:nvSpPr>
          <p:spPr>
            <a:xfrm>
              <a:off x="8436065" y="3819190"/>
              <a:ext cx="518984" cy="444843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5" name="Овал 54"/>
            <p:cNvSpPr/>
            <p:nvPr/>
          </p:nvSpPr>
          <p:spPr>
            <a:xfrm>
              <a:off x="9113368" y="3781162"/>
              <a:ext cx="518984" cy="444843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6" name="Овал 55"/>
            <p:cNvSpPr/>
            <p:nvPr/>
          </p:nvSpPr>
          <p:spPr>
            <a:xfrm>
              <a:off x="9786811" y="3672244"/>
              <a:ext cx="518984" cy="444843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7" name="Овал 56"/>
            <p:cNvSpPr/>
            <p:nvPr/>
          </p:nvSpPr>
          <p:spPr>
            <a:xfrm>
              <a:off x="10436311" y="3748206"/>
              <a:ext cx="518984" cy="444843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58" name="TextBox 57"/>
          <p:cNvSpPr txBox="1"/>
          <p:nvPr/>
        </p:nvSpPr>
        <p:spPr>
          <a:xfrm>
            <a:off x="1623855" y="2323954"/>
            <a:ext cx="15116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урна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5125361" y="2362415"/>
            <a:ext cx="15116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урна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8669442" y="2338106"/>
            <a:ext cx="15116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урна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4996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8561" y="257672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№4. 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Имеются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три одинаковые урны. В первой урне находятся 4 белых, 4 черных и 4 красных шара, во второй – 4 белых, 6 черных и 8 красных шаров, а в третьей – 6 белых и 6 черных шаров. Наудачу выбирается урна и из нее наугад выбирается один шар. Выбранный шар оказался красным. Какова вероятность того, что этот шар вынут из второй урны?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266689" y="2034743"/>
            <a:ext cx="3220995" cy="1869989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1631092" y="3303371"/>
            <a:ext cx="518984" cy="444843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61" name="Группа 60"/>
          <p:cNvGrpSpPr/>
          <p:nvPr/>
        </p:nvGrpSpPr>
        <p:grpSpPr>
          <a:xfrm>
            <a:off x="658897" y="2014149"/>
            <a:ext cx="3220995" cy="1869989"/>
            <a:chOff x="700216" y="2529016"/>
            <a:chExt cx="3220995" cy="1869989"/>
          </a:xfrm>
        </p:grpSpPr>
        <p:sp>
          <p:nvSpPr>
            <p:cNvPr id="4" name="Скругленный прямоугольник 3"/>
            <p:cNvSpPr/>
            <p:nvPr/>
          </p:nvSpPr>
          <p:spPr>
            <a:xfrm>
              <a:off x="700216" y="2529016"/>
              <a:ext cx="3220995" cy="1869989"/>
            </a:xfrm>
            <a:prstGeom prst="roundRect">
              <a:avLst/>
            </a:prstGeom>
            <a:solidFill>
              <a:srgbClr val="FFFF00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Овал 6"/>
            <p:cNvSpPr/>
            <p:nvPr/>
          </p:nvSpPr>
          <p:spPr>
            <a:xfrm>
              <a:off x="1013254" y="2792627"/>
              <a:ext cx="518984" cy="444843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Овал 7"/>
            <p:cNvSpPr/>
            <p:nvPr/>
          </p:nvSpPr>
          <p:spPr>
            <a:xfrm>
              <a:off x="1721708" y="2792627"/>
              <a:ext cx="518984" cy="444843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Овал 8"/>
            <p:cNvSpPr/>
            <p:nvPr/>
          </p:nvSpPr>
          <p:spPr>
            <a:xfrm>
              <a:off x="2368378" y="2817340"/>
              <a:ext cx="518984" cy="444843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Овал 9"/>
            <p:cNvSpPr/>
            <p:nvPr/>
          </p:nvSpPr>
          <p:spPr>
            <a:xfrm>
              <a:off x="3076832" y="2792626"/>
              <a:ext cx="518984" cy="444843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Овал 10"/>
            <p:cNvSpPr/>
            <p:nvPr/>
          </p:nvSpPr>
          <p:spPr>
            <a:xfrm>
              <a:off x="984422" y="3303371"/>
              <a:ext cx="518984" cy="444843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Овал 15"/>
            <p:cNvSpPr/>
            <p:nvPr/>
          </p:nvSpPr>
          <p:spPr>
            <a:xfrm>
              <a:off x="1631092" y="3295129"/>
              <a:ext cx="518984" cy="444843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Овал 16"/>
            <p:cNvSpPr/>
            <p:nvPr/>
          </p:nvSpPr>
          <p:spPr>
            <a:xfrm>
              <a:off x="2368378" y="3295128"/>
              <a:ext cx="518984" cy="444843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Овал 17"/>
            <p:cNvSpPr/>
            <p:nvPr/>
          </p:nvSpPr>
          <p:spPr>
            <a:xfrm>
              <a:off x="3076832" y="3303371"/>
              <a:ext cx="518984" cy="444843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Овал 18"/>
            <p:cNvSpPr/>
            <p:nvPr/>
          </p:nvSpPr>
          <p:spPr>
            <a:xfrm>
              <a:off x="963827" y="3853376"/>
              <a:ext cx="518984" cy="444843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Овал 19"/>
            <p:cNvSpPr/>
            <p:nvPr/>
          </p:nvSpPr>
          <p:spPr>
            <a:xfrm>
              <a:off x="1610497" y="3827437"/>
              <a:ext cx="518984" cy="444843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Овал 20"/>
            <p:cNvSpPr/>
            <p:nvPr/>
          </p:nvSpPr>
          <p:spPr>
            <a:xfrm>
              <a:off x="2339546" y="3815077"/>
              <a:ext cx="518984" cy="444843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Овал 21"/>
            <p:cNvSpPr/>
            <p:nvPr/>
          </p:nvSpPr>
          <p:spPr>
            <a:xfrm>
              <a:off x="3097427" y="3835671"/>
              <a:ext cx="518984" cy="444843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5" name="Овал 34"/>
          <p:cNvSpPr/>
          <p:nvPr/>
        </p:nvSpPr>
        <p:spPr>
          <a:xfrm>
            <a:off x="4258064" y="3245701"/>
            <a:ext cx="518984" cy="44484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62" name="Группа 61"/>
          <p:cNvGrpSpPr/>
          <p:nvPr/>
        </p:nvGrpSpPr>
        <p:grpSpPr>
          <a:xfrm>
            <a:off x="4346172" y="2232446"/>
            <a:ext cx="3149173" cy="1499281"/>
            <a:chOff x="4366054" y="2726724"/>
            <a:chExt cx="3149173" cy="1499281"/>
          </a:xfrm>
        </p:grpSpPr>
        <p:sp>
          <p:nvSpPr>
            <p:cNvPr id="23" name="Овал 22"/>
            <p:cNvSpPr/>
            <p:nvPr/>
          </p:nvSpPr>
          <p:spPr>
            <a:xfrm>
              <a:off x="4555524" y="2726724"/>
              <a:ext cx="518984" cy="444843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Овал 23"/>
            <p:cNvSpPr/>
            <p:nvPr/>
          </p:nvSpPr>
          <p:spPr>
            <a:xfrm>
              <a:off x="5202194" y="2726724"/>
              <a:ext cx="518984" cy="444843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Овал 24"/>
            <p:cNvSpPr/>
            <p:nvPr/>
          </p:nvSpPr>
          <p:spPr>
            <a:xfrm>
              <a:off x="5778843" y="2751436"/>
              <a:ext cx="518984" cy="444843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Овал 27"/>
            <p:cNvSpPr/>
            <p:nvPr/>
          </p:nvSpPr>
          <p:spPr>
            <a:xfrm>
              <a:off x="6312243" y="2747317"/>
              <a:ext cx="518984" cy="444843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Овал 28"/>
            <p:cNvSpPr/>
            <p:nvPr/>
          </p:nvSpPr>
          <p:spPr>
            <a:xfrm>
              <a:off x="4366054" y="3237469"/>
              <a:ext cx="518984" cy="444843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Овал 29"/>
            <p:cNvSpPr/>
            <p:nvPr/>
          </p:nvSpPr>
          <p:spPr>
            <a:xfrm>
              <a:off x="4885038" y="3237469"/>
              <a:ext cx="518984" cy="444843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Овал 30"/>
            <p:cNvSpPr/>
            <p:nvPr/>
          </p:nvSpPr>
          <p:spPr>
            <a:xfrm>
              <a:off x="5354595" y="3237469"/>
              <a:ext cx="518984" cy="444843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Овал 31"/>
            <p:cNvSpPr/>
            <p:nvPr/>
          </p:nvSpPr>
          <p:spPr>
            <a:xfrm>
              <a:off x="5844746" y="3227404"/>
              <a:ext cx="518984" cy="444843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Овал 32"/>
            <p:cNvSpPr/>
            <p:nvPr/>
          </p:nvSpPr>
          <p:spPr>
            <a:xfrm>
              <a:off x="6297827" y="3237466"/>
              <a:ext cx="518984" cy="444843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Овал 33"/>
            <p:cNvSpPr/>
            <p:nvPr/>
          </p:nvSpPr>
          <p:spPr>
            <a:xfrm>
              <a:off x="6812691" y="3204517"/>
              <a:ext cx="518984" cy="444843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" name="Овал 35"/>
            <p:cNvSpPr/>
            <p:nvPr/>
          </p:nvSpPr>
          <p:spPr>
            <a:xfrm>
              <a:off x="4759924" y="3758628"/>
              <a:ext cx="518984" cy="444843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Овал 36"/>
            <p:cNvSpPr/>
            <p:nvPr/>
          </p:nvSpPr>
          <p:spPr>
            <a:xfrm>
              <a:off x="5087382" y="3768810"/>
              <a:ext cx="518984" cy="444843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" name="Овал 37"/>
            <p:cNvSpPr/>
            <p:nvPr/>
          </p:nvSpPr>
          <p:spPr>
            <a:xfrm>
              <a:off x="5458339" y="3768807"/>
              <a:ext cx="518984" cy="444843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9" name="Овал 38"/>
            <p:cNvSpPr/>
            <p:nvPr/>
          </p:nvSpPr>
          <p:spPr>
            <a:xfrm>
              <a:off x="5879498" y="3758627"/>
              <a:ext cx="518984" cy="444843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" name="Овал 39"/>
            <p:cNvSpPr/>
            <p:nvPr/>
          </p:nvSpPr>
          <p:spPr>
            <a:xfrm>
              <a:off x="6291652" y="3781162"/>
              <a:ext cx="518984" cy="444843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" name="Овал 40"/>
            <p:cNvSpPr/>
            <p:nvPr/>
          </p:nvSpPr>
          <p:spPr>
            <a:xfrm>
              <a:off x="6996243" y="3727623"/>
              <a:ext cx="518984" cy="444843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Овал 41"/>
            <p:cNvSpPr/>
            <p:nvPr/>
          </p:nvSpPr>
          <p:spPr>
            <a:xfrm>
              <a:off x="6651026" y="3760572"/>
              <a:ext cx="518984" cy="444843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63" name="Группа 62"/>
          <p:cNvGrpSpPr/>
          <p:nvPr/>
        </p:nvGrpSpPr>
        <p:grpSpPr>
          <a:xfrm>
            <a:off x="7847058" y="1997670"/>
            <a:ext cx="3220995" cy="1869989"/>
            <a:chOff x="7916562" y="2529014"/>
            <a:chExt cx="3220995" cy="1869989"/>
          </a:xfrm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7916562" y="2529014"/>
              <a:ext cx="3220995" cy="1869989"/>
            </a:xfrm>
            <a:prstGeom prst="roundRect">
              <a:avLst/>
            </a:prstGeom>
            <a:solidFill>
              <a:srgbClr val="FFFF00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" name="Овал 44"/>
            <p:cNvSpPr/>
            <p:nvPr/>
          </p:nvSpPr>
          <p:spPr>
            <a:xfrm>
              <a:off x="8120449" y="2726723"/>
              <a:ext cx="518984" cy="444843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7" name="Овал 46"/>
            <p:cNvSpPr/>
            <p:nvPr/>
          </p:nvSpPr>
          <p:spPr>
            <a:xfrm>
              <a:off x="8734231" y="2763790"/>
              <a:ext cx="518984" cy="444843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8" name="Овал 47"/>
            <p:cNvSpPr/>
            <p:nvPr/>
          </p:nvSpPr>
          <p:spPr>
            <a:xfrm>
              <a:off x="9706296" y="2672310"/>
              <a:ext cx="518984" cy="444843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9" name="Овал 48"/>
            <p:cNvSpPr/>
            <p:nvPr/>
          </p:nvSpPr>
          <p:spPr>
            <a:xfrm>
              <a:off x="10288029" y="2629781"/>
              <a:ext cx="518984" cy="444843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0" name="Овал 49"/>
            <p:cNvSpPr/>
            <p:nvPr/>
          </p:nvSpPr>
          <p:spPr>
            <a:xfrm>
              <a:off x="10309784" y="3121265"/>
              <a:ext cx="518984" cy="444843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1" name="Овал 50"/>
            <p:cNvSpPr/>
            <p:nvPr/>
          </p:nvSpPr>
          <p:spPr>
            <a:xfrm>
              <a:off x="7970108" y="3237466"/>
              <a:ext cx="518984" cy="444843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2" name="Овал 51"/>
            <p:cNvSpPr/>
            <p:nvPr/>
          </p:nvSpPr>
          <p:spPr>
            <a:xfrm>
              <a:off x="9504535" y="3245701"/>
              <a:ext cx="518984" cy="444843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3" name="Овал 52"/>
            <p:cNvSpPr/>
            <p:nvPr/>
          </p:nvSpPr>
          <p:spPr>
            <a:xfrm>
              <a:off x="8616778" y="3350737"/>
              <a:ext cx="518984" cy="444843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4" name="Овал 53"/>
            <p:cNvSpPr/>
            <p:nvPr/>
          </p:nvSpPr>
          <p:spPr>
            <a:xfrm>
              <a:off x="8436065" y="3819190"/>
              <a:ext cx="518984" cy="444843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5" name="Овал 54"/>
            <p:cNvSpPr/>
            <p:nvPr/>
          </p:nvSpPr>
          <p:spPr>
            <a:xfrm>
              <a:off x="9113368" y="3781162"/>
              <a:ext cx="518984" cy="444843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6" name="Овал 55"/>
            <p:cNvSpPr/>
            <p:nvPr/>
          </p:nvSpPr>
          <p:spPr>
            <a:xfrm>
              <a:off x="9786811" y="3672244"/>
              <a:ext cx="518984" cy="444843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7" name="Овал 56"/>
            <p:cNvSpPr/>
            <p:nvPr/>
          </p:nvSpPr>
          <p:spPr>
            <a:xfrm>
              <a:off x="10436311" y="3748206"/>
              <a:ext cx="518984" cy="444843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58" name="TextBox 57"/>
          <p:cNvSpPr txBox="1"/>
          <p:nvPr/>
        </p:nvSpPr>
        <p:spPr>
          <a:xfrm>
            <a:off x="1482811" y="1576449"/>
            <a:ext cx="15116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урна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5139383" y="1602582"/>
            <a:ext cx="15116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урна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8600302" y="1490919"/>
            <a:ext cx="15116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урна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589779" y="3999459"/>
            <a:ext cx="113468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Гипотезы Н1, Н2, Н3 - шар вынут, соответственно, из 1-й, 2-й,  третьей урны.  Р(Н1) = Р(Н2) = Р(Н3) = 1/3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838200" y="4561125"/>
            <a:ext cx="22958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0" i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P(A|H1) = 4/12 = 1/3</a:t>
            </a:r>
            <a:endParaRPr lang="ru-RU" dirty="0"/>
          </a:p>
        </p:txBody>
      </p:sp>
      <p:sp>
        <p:nvSpPr>
          <p:cNvPr id="66" name="Прямоугольник 65"/>
          <p:cNvSpPr/>
          <p:nvPr/>
        </p:nvSpPr>
        <p:spPr>
          <a:xfrm>
            <a:off x="4618085" y="4493040"/>
            <a:ext cx="21675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0" i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P(A|H2) = 8/18=4/9</a:t>
            </a:r>
            <a:endParaRPr lang="ru-RU" dirty="0"/>
          </a:p>
        </p:txBody>
      </p:sp>
      <p:sp>
        <p:nvSpPr>
          <p:cNvPr id="67" name="Стрелка вниз 66"/>
          <p:cNvSpPr/>
          <p:nvPr/>
        </p:nvSpPr>
        <p:spPr>
          <a:xfrm>
            <a:off x="1738184" y="4297947"/>
            <a:ext cx="461189" cy="25151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Стрелка вниз 67"/>
          <p:cNvSpPr/>
          <p:nvPr/>
        </p:nvSpPr>
        <p:spPr>
          <a:xfrm>
            <a:off x="5385379" y="4297946"/>
            <a:ext cx="461189" cy="25151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Стрелка вниз 68"/>
          <p:cNvSpPr/>
          <p:nvPr/>
        </p:nvSpPr>
        <p:spPr>
          <a:xfrm>
            <a:off x="9156765" y="4332829"/>
            <a:ext cx="461189" cy="25151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Прямоугольник 69"/>
          <p:cNvSpPr/>
          <p:nvPr/>
        </p:nvSpPr>
        <p:spPr>
          <a:xfrm>
            <a:off x="8419588" y="4544307"/>
            <a:ext cx="21034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0" i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P(A|H3) = 0/12 = 0</a:t>
            </a:r>
            <a:endParaRPr lang="ru-RU" dirty="0"/>
          </a:p>
        </p:txBody>
      </p:sp>
      <p:sp>
        <p:nvSpPr>
          <p:cNvPr id="71" name="Прямоугольник 70"/>
          <p:cNvSpPr/>
          <p:nvPr/>
        </p:nvSpPr>
        <p:spPr>
          <a:xfrm>
            <a:off x="2771592" y="4944405"/>
            <a:ext cx="62472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i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P(A) = 1/3*(1/3+4/9+0) = 1/3* 7/9 = 7/27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2" name="Прямоугольник 71"/>
          <p:cNvSpPr/>
          <p:nvPr/>
        </p:nvSpPr>
        <p:spPr>
          <a:xfrm>
            <a:off x="2327059" y="5809665"/>
            <a:ext cx="76258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2400" b="1" i="1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P(H2|A) = P(H2)*P(A|H2)/P(A) = (1/3 * 4/9) / (7/27) = 4/7</a:t>
            </a:r>
            <a:endParaRPr lang="ru-RU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3037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65" grpId="0"/>
      <p:bldP spid="66" grpId="0"/>
      <p:bldP spid="70" grpId="0"/>
      <p:bldP spid="71" grpId="0"/>
      <p:bldP spid="7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34778" y="252357"/>
            <a:ext cx="10515600" cy="1325563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№5. </a:t>
            </a:r>
            <a:r>
              <a:rPr lang="ru-RU" sz="1800" b="1" i="1" dirty="0"/>
              <a:t> </a:t>
            </a:r>
            <a: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первой урне находится 6 белых и 4 черных шаров, а во второй - 5 белых и 4 черных. Из первой урны во вторую переложили один шар, после чего из второй урны извлекли один шар, оказавшийся белым. Какова вероятность того, что из первой урны во вторую был переложен белый шар?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130198" y="2019406"/>
            <a:ext cx="3220995" cy="1869989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1631092" y="3303371"/>
            <a:ext cx="518984" cy="444843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61" name="Группа 60"/>
          <p:cNvGrpSpPr/>
          <p:nvPr/>
        </p:nvGrpSpPr>
        <p:grpSpPr>
          <a:xfrm>
            <a:off x="672096" y="1989176"/>
            <a:ext cx="3220995" cy="1869989"/>
            <a:chOff x="700216" y="2529016"/>
            <a:chExt cx="3220995" cy="1869989"/>
          </a:xfrm>
        </p:grpSpPr>
        <p:sp>
          <p:nvSpPr>
            <p:cNvPr id="4" name="Скругленный прямоугольник 3"/>
            <p:cNvSpPr/>
            <p:nvPr/>
          </p:nvSpPr>
          <p:spPr>
            <a:xfrm>
              <a:off x="700216" y="2529016"/>
              <a:ext cx="3220995" cy="1869989"/>
            </a:xfrm>
            <a:prstGeom prst="roundRect">
              <a:avLst/>
            </a:prstGeom>
            <a:solidFill>
              <a:srgbClr val="FFFF00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Овал 6"/>
            <p:cNvSpPr/>
            <p:nvPr/>
          </p:nvSpPr>
          <p:spPr>
            <a:xfrm>
              <a:off x="1013254" y="2792627"/>
              <a:ext cx="518984" cy="444843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Овал 7"/>
            <p:cNvSpPr/>
            <p:nvPr/>
          </p:nvSpPr>
          <p:spPr>
            <a:xfrm>
              <a:off x="1721708" y="2792627"/>
              <a:ext cx="518984" cy="444843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Овал 8"/>
            <p:cNvSpPr/>
            <p:nvPr/>
          </p:nvSpPr>
          <p:spPr>
            <a:xfrm>
              <a:off x="2368378" y="2817340"/>
              <a:ext cx="518984" cy="444843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Овал 9"/>
            <p:cNvSpPr/>
            <p:nvPr/>
          </p:nvSpPr>
          <p:spPr>
            <a:xfrm>
              <a:off x="3076832" y="2792626"/>
              <a:ext cx="518984" cy="444843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Овал 10"/>
            <p:cNvSpPr/>
            <p:nvPr/>
          </p:nvSpPr>
          <p:spPr>
            <a:xfrm>
              <a:off x="984422" y="3303371"/>
              <a:ext cx="518984" cy="444843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Овал 15"/>
            <p:cNvSpPr/>
            <p:nvPr/>
          </p:nvSpPr>
          <p:spPr>
            <a:xfrm>
              <a:off x="1631092" y="3295129"/>
              <a:ext cx="518984" cy="444843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Овал 16"/>
            <p:cNvSpPr/>
            <p:nvPr/>
          </p:nvSpPr>
          <p:spPr>
            <a:xfrm>
              <a:off x="2368378" y="3295128"/>
              <a:ext cx="518984" cy="444843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Овал 17"/>
            <p:cNvSpPr/>
            <p:nvPr/>
          </p:nvSpPr>
          <p:spPr>
            <a:xfrm>
              <a:off x="3076832" y="3303371"/>
              <a:ext cx="518984" cy="444843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3" name="Овал 72"/>
            <p:cNvSpPr/>
            <p:nvPr/>
          </p:nvSpPr>
          <p:spPr>
            <a:xfrm>
              <a:off x="2410823" y="3850513"/>
              <a:ext cx="518984" cy="444843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7" name="Овал 86"/>
            <p:cNvSpPr/>
            <p:nvPr/>
          </p:nvSpPr>
          <p:spPr>
            <a:xfrm>
              <a:off x="1638720" y="3841391"/>
              <a:ext cx="518984" cy="444843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62" name="Группа 61"/>
          <p:cNvGrpSpPr/>
          <p:nvPr/>
        </p:nvGrpSpPr>
        <p:grpSpPr>
          <a:xfrm>
            <a:off x="7226378" y="2302420"/>
            <a:ext cx="3028634" cy="1283971"/>
            <a:chOff x="4400868" y="2726724"/>
            <a:chExt cx="3028634" cy="1283971"/>
          </a:xfrm>
        </p:grpSpPr>
        <p:sp>
          <p:nvSpPr>
            <p:cNvPr id="23" name="Овал 22"/>
            <p:cNvSpPr/>
            <p:nvPr/>
          </p:nvSpPr>
          <p:spPr>
            <a:xfrm>
              <a:off x="4555524" y="2726724"/>
              <a:ext cx="518984" cy="444843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Овал 23"/>
            <p:cNvSpPr/>
            <p:nvPr/>
          </p:nvSpPr>
          <p:spPr>
            <a:xfrm>
              <a:off x="5202194" y="2726724"/>
              <a:ext cx="518984" cy="444843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Овал 24"/>
            <p:cNvSpPr/>
            <p:nvPr/>
          </p:nvSpPr>
          <p:spPr>
            <a:xfrm>
              <a:off x="5778843" y="2751436"/>
              <a:ext cx="518984" cy="444843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Овал 27"/>
            <p:cNvSpPr/>
            <p:nvPr/>
          </p:nvSpPr>
          <p:spPr>
            <a:xfrm>
              <a:off x="6312243" y="2747317"/>
              <a:ext cx="518984" cy="444843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Овал 28"/>
            <p:cNvSpPr/>
            <p:nvPr/>
          </p:nvSpPr>
          <p:spPr>
            <a:xfrm>
              <a:off x="4400868" y="3514951"/>
              <a:ext cx="518984" cy="444843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Овал 29"/>
            <p:cNvSpPr/>
            <p:nvPr/>
          </p:nvSpPr>
          <p:spPr>
            <a:xfrm>
              <a:off x="5177097" y="3565852"/>
              <a:ext cx="518984" cy="444843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Овал 30"/>
            <p:cNvSpPr/>
            <p:nvPr/>
          </p:nvSpPr>
          <p:spPr>
            <a:xfrm>
              <a:off x="5946620" y="3549471"/>
              <a:ext cx="518984" cy="444843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Овал 31"/>
            <p:cNvSpPr/>
            <p:nvPr/>
          </p:nvSpPr>
          <p:spPr>
            <a:xfrm>
              <a:off x="6702236" y="3524396"/>
              <a:ext cx="518984" cy="444843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8" name="Овал 87"/>
            <p:cNvSpPr/>
            <p:nvPr/>
          </p:nvSpPr>
          <p:spPr>
            <a:xfrm>
              <a:off x="6910518" y="2739084"/>
              <a:ext cx="518984" cy="444843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58" name="TextBox 57"/>
          <p:cNvSpPr txBox="1"/>
          <p:nvPr/>
        </p:nvSpPr>
        <p:spPr>
          <a:xfrm>
            <a:off x="1626881" y="1544392"/>
            <a:ext cx="15116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урна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7779471" y="1636701"/>
            <a:ext cx="15116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урна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7" name="Стрелка вниз 66"/>
          <p:cNvSpPr/>
          <p:nvPr/>
        </p:nvSpPr>
        <p:spPr>
          <a:xfrm>
            <a:off x="1655439" y="4476333"/>
            <a:ext cx="461189" cy="25151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30364" y="3767879"/>
            <a:ext cx="1134350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Решение.</a:t>
            </a:r>
            <a:endParaRPr lang="ru-RU" b="1" i="0" dirty="0" smtClean="0">
              <a:solidFill>
                <a:srgbClr val="C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i="1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Н1 - выбран белый шар из 1-й корзины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                                             </a:t>
            </a:r>
            <a:r>
              <a:rPr lang="ru-RU" b="1" i="1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Н2 - выбран черный шар из 1-й корзины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</a:t>
            </a:r>
            <a:r>
              <a:rPr lang="ru-RU" b="1" i="1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 - выбран белый шар из 2-й корзины</a:t>
            </a:r>
            <a:endParaRPr lang="ru-RU" b="1" i="0" dirty="0">
              <a:solidFill>
                <a:srgbClr val="C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9" name="Стрелка вниз 88"/>
          <p:cNvSpPr/>
          <p:nvPr/>
        </p:nvSpPr>
        <p:spPr>
          <a:xfrm>
            <a:off x="8676564" y="4475117"/>
            <a:ext cx="461189" cy="25151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938034" y="4762059"/>
            <a:ext cx="20826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0" i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Р(Н1) = 6/10 = 0,6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7798596" y="4785415"/>
            <a:ext cx="20185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0" i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Р(Н2)= 4/10 = 0,4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50442" y="5065494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i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Р(А/Н1) =6/10 = 0,6  {вероятность события А при условии, что произошло событие Н1}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6146442" y="5041928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i="1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Р(А/Н2) = 5/10 = 0,5 {вероятность события А при условии, что произошло событие Н2}</a:t>
            </a:r>
            <a:endParaRPr lang="ru-RU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734778" y="5761458"/>
            <a:ext cx="7296844" cy="92333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0" i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Р(А) = Р(Н1)*Р(А/Н1) + Р(Н2)*Р(А/Н2) = 0,6*0,6 + 0,4*0,5 = 0,56</a:t>
            </a:r>
            <a:endParaRPr lang="ru-RU" b="0" i="0" dirty="0" smtClean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r>
              <a:rPr lang="ru-RU" b="1" i="1" dirty="0" smtClean="0"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Р(Н1/А) =</a:t>
            </a:r>
            <a:r>
              <a:rPr lang="ru-RU" b="0" i="1" dirty="0" smtClean="0"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 [ Р(А/Н1) * Р(А) ] / Р(Н1) = (0,6*0,56)/0,6 =</a:t>
            </a:r>
            <a:r>
              <a:rPr lang="ru-RU" b="1" i="1" dirty="0" smtClean="0"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 0,56</a:t>
            </a:r>
            <a:endParaRPr lang="ru-RU" b="0" i="0" dirty="0" smtClean="0">
              <a:solidFill>
                <a:srgbClr val="FF0000"/>
              </a:solidFill>
              <a:effectLst/>
              <a:latin typeface="arial" panose="020B0604020202020204" pitchFamily="34" charset="0"/>
            </a:endParaRPr>
          </a:p>
          <a:p>
            <a:r>
              <a:rPr lang="ru-RU" b="1" i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Ответ: 0,56</a:t>
            </a:r>
            <a:endParaRPr lang="ru-RU" b="0" i="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8686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3" grpId="0"/>
      <p:bldP spid="14" grpId="0"/>
      <p:bldP spid="15" grpId="0"/>
      <p:bldP spid="26" grpId="0"/>
      <p:bldP spid="2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00085" y="361825"/>
            <a:ext cx="10515600" cy="1325563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№6. </a:t>
            </a:r>
            <a: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урны, содержащей 5 шаров с номерами от 1 до 5, последовательно извлекаются два шара, причем первый шар возвращается, если номер не равен единице. Определить вероятность того, что шар с номером два будет извлечен при втором извлечении.</a:t>
            </a:r>
            <a:r>
              <a:rPr lang="ru-RU" sz="18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1" name="Группа 60"/>
          <p:cNvGrpSpPr/>
          <p:nvPr/>
        </p:nvGrpSpPr>
        <p:grpSpPr>
          <a:xfrm>
            <a:off x="582828" y="2310452"/>
            <a:ext cx="2234514" cy="1289484"/>
            <a:chOff x="700217" y="2529017"/>
            <a:chExt cx="2256152" cy="1289484"/>
          </a:xfrm>
        </p:grpSpPr>
        <p:sp>
          <p:nvSpPr>
            <p:cNvPr id="4" name="Скругленный прямоугольник 3"/>
            <p:cNvSpPr/>
            <p:nvPr/>
          </p:nvSpPr>
          <p:spPr>
            <a:xfrm>
              <a:off x="700217" y="2529017"/>
              <a:ext cx="2256152" cy="1289484"/>
            </a:xfrm>
            <a:prstGeom prst="roundRect">
              <a:avLst/>
            </a:prstGeom>
            <a:solidFill>
              <a:srgbClr val="FFFF00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Овал 6"/>
            <p:cNvSpPr/>
            <p:nvPr/>
          </p:nvSpPr>
          <p:spPr>
            <a:xfrm>
              <a:off x="1013254" y="2792627"/>
              <a:ext cx="518984" cy="444843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1</a:t>
              </a:r>
              <a:endParaRPr lang="ru-RU" dirty="0"/>
            </a:p>
          </p:txBody>
        </p:sp>
        <p:sp>
          <p:nvSpPr>
            <p:cNvPr id="8" name="Овал 7"/>
            <p:cNvSpPr/>
            <p:nvPr/>
          </p:nvSpPr>
          <p:spPr>
            <a:xfrm>
              <a:off x="1721708" y="2792627"/>
              <a:ext cx="518984" cy="444843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2</a:t>
              </a:r>
              <a:endParaRPr lang="ru-RU" dirty="0"/>
            </a:p>
          </p:txBody>
        </p:sp>
        <p:sp>
          <p:nvSpPr>
            <p:cNvPr id="10" name="Овал 9"/>
            <p:cNvSpPr/>
            <p:nvPr/>
          </p:nvSpPr>
          <p:spPr>
            <a:xfrm>
              <a:off x="2310713" y="2792627"/>
              <a:ext cx="518984" cy="444843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3</a:t>
              </a:r>
              <a:endParaRPr lang="ru-RU" dirty="0"/>
            </a:p>
          </p:txBody>
        </p:sp>
        <p:sp>
          <p:nvSpPr>
            <p:cNvPr id="73" name="Овал 72"/>
            <p:cNvSpPr/>
            <p:nvPr/>
          </p:nvSpPr>
          <p:spPr>
            <a:xfrm>
              <a:off x="1721708" y="3278659"/>
              <a:ext cx="518984" cy="444843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5</a:t>
              </a:r>
              <a:endParaRPr lang="ru-RU" dirty="0"/>
            </a:p>
          </p:txBody>
        </p:sp>
        <p:sp>
          <p:nvSpPr>
            <p:cNvPr id="87" name="Овал 86"/>
            <p:cNvSpPr/>
            <p:nvPr/>
          </p:nvSpPr>
          <p:spPr>
            <a:xfrm>
              <a:off x="1136212" y="3278659"/>
              <a:ext cx="518984" cy="444843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4</a:t>
              </a:r>
              <a:endParaRPr lang="ru-RU" dirty="0"/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3896497" y="1837038"/>
            <a:ext cx="651613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Решение.</a:t>
            </a:r>
            <a:endParaRPr lang="ru-RU" dirty="0"/>
          </a:p>
          <a:p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Событие А: извлекли первый шар с номером 1 </a:t>
            </a:r>
            <a:endParaRPr lang="ru-RU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вероятность равна 1/5), то его не вернут, </a:t>
            </a:r>
            <a:endParaRPr lang="ru-RU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вероятность вынуть затем шар №2 равна 1/4.</a:t>
            </a:r>
          </a:p>
          <a:p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4069492" y="3060094"/>
            <a:ext cx="2223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0" i="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Р(А) =1/5*1/4=1/20.</a:t>
            </a:r>
            <a:endParaRPr lang="ru-RU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3764692" y="3613666"/>
            <a:ext cx="739757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0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Событие В: извлекли шар №"2 с вероятность 1/5, осталось 4 шара, вероятность вторым вынуть шар №2 равна 0.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4134985" y="4352756"/>
            <a:ext cx="15824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0" i="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Р(В)=1/5*0=0</a:t>
            </a:r>
            <a:endParaRPr lang="ru-RU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3245178" y="4890739"/>
            <a:ext cx="883973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0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Событие С: первым извлекли шар №3 или №4 или №5. Вероятность равна 3/5, вероятность вынуть вторым шар №2 равна 1/5 (так первый шар вернули).</a:t>
            </a:r>
            <a:endParaRPr lang="ru-RU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4" name="Таблица 3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7755004"/>
              </p:ext>
            </p:extLst>
          </p:nvPr>
        </p:nvGraphicFramePr>
        <p:xfrm>
          <a:off x="1118287" y="5633622"/>
          <a:ext cx="10515599" cy="640080"/>
        </p:xfrm>
        <a:graphic>
          <a:graphicData uri="http://schemas.openxmlformats.org/drawingml/2006/table">
            <a:tbl>
              <a:tblPr/>
              <a:tblGrid>
                <a:gridCol w="10515599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Р(С)=3/5 * 1/5 = 3/25</a:t>
                      </a:r>
                    </a:p>
                    <a:p>
                      <a:pPr algn="ctr"/>
                      <a:r>
                        <a:rPr lang="ru-RU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Р= Р(А)+Р(В)+Р(С) = 1/20+ 0 + 3/25 = 0,05+0,12 = 0,17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CF4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99644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9" grpId="0"/>
      <p:bldP spid="20" grpId="0"/>
      <p:bldP spid="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71561" y="2278012"/>
            <a:ext cx="7580697" cy="1649095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</a:t>
            </a: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теории </a:t>
            </a: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вероятностей</a:t>
            </a:r>
            <a:endParaRPr lang="en-US" sz="36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комбинаторике про шары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06591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Ожидаемые результаты урока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СОТ 10.2. понимать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применять правила сложения и умножения вероятностей.</a:t>
            </a:r>
          </a:p>
          <a:p>
            <a:pPr marL="0" indent="0">
              <a:buNone/>
            </a:pPr>
            <a:r>
              <a:rPr lang="en-US" dirty="0"/>
              <a:t>* P(A ∩ B) = P(A) × P(B) </a:t>
            </a:r>
            <a:endParaRPr lang="ru-RU" dirty="0"/>
          </a:p>
          <a:p>
            <a:pPr marL="0" indent="0">
              <a:buNone/>
            </a:pPr>
            <a:r>
              <a:rPr lang="en-US" dirty="0"/>
              <a:t>* P(A U B) = P(A) + P(B)</a:t>
            </a:r>
            <a:endParaRPr lang="ru-RU" dirty="0"/>
          </a:p>
          <a:p>
            <a:pPr marL="0" indent="0">
              <a:buNone/>
            </a:pPr>
            <a:r>
              <a:rPr lang="en-GB" dirty="0"/>
              <a:t>* P(A U B) = P(A) + P(B) – P(A ∩ B)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905502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6400" y="384204"/>
            <a:ext cx="10515600" cy="1325563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1. В корзине содержится 6 черных и 5 белых шаров. Случайным образом вынимают 5 шаров.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Найти вероятность того, что среди них имеется 3 белых шара.</a:t>
            </a:r>
          </a:p>
        </p:txBody>
      </p:sp>
      <p:pic>
        <p:nvPicPr>
          <p:cNvPr id="1026" name="Picture 2" descr="http://xn----itbanjdofdfiqnjm2lj.xn--p1ai/karzin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4527" y="2197019"/>
            <a:ext cx="3116520" cy="3267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вал 3"/>
          <p:cNvSpPr/>
          <p:nvPr/>
        </p:nvSpPr>
        <p:spPr>
          <a:xfrm>
            <a:off x="4949006" y="3602545"/>
            <a:ext cx="494271" cy="403654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4277654" y="3792405"/>
            <a:ext cx="494271" cy="403654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4774479" y="3979173"/>
            <a:ext cx="494271" cy="403654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5965499" y="3903754"/>
            <a:ext cx="494271" cy="403654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5397086" y="4260757"/>
            <a:ext cx="494271" cy="403654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5684104" y="3372042"/>
            <a:ext cx="494271" cy="403654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4283671" y="4231858"/>
            <a:ext cx="494271" cy="403654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4866197" y="4412945"/>
            <a:ext cx="494271" cy="403654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5228015" y="3225916"/>
            <a:ext cx="494271" cy="403654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5405783" y="3795407"/>
            <a:ext cx="494271" cy="403654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4559049" y="3309791"/>
            <a:ext cx="494271" cy="403654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1010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6400" y="349005"/>
            <a:ext cx="10515600" cy="1325563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1. В корзине содержится 6 черных и 5 белых шаров. Случайным образом вынимают 5 шаров.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Найти вероятность того, что среди них имеется 3 белых шара.</a:t>
            </a:r>
          </a:p>
        </p:txBody>
      </p:sp>
      <p:sp>
        <p:nvSpPr>
          <p:cNvPr id="4" name="Овал 3"/>
          <p:cNvSpPr/>
          <p:nvPr/>
        </p:nvSpPr>
        <p:spPr>
          <a:xfrm>
            <a:off x="390520" y="4509872"/>
            <a:ext cx="494271" cy="403654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451415" y="2393567"/>
            <a:ext cx="494271" cy="403654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469432" y="3682987"/>
            <a:ext cx="494271" cy="403654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312772" y="5793464"/>
            <a:ext cx="494271" cy="403654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308162" y="4927304"/>
            <a:ext cx="494271" cy="403654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326278" y="5389810"/>
            <a:ext cx="494271" cy="403654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420398" y="2833586"/>
            <a:ext cx="494271" cy="403654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451414" y="3242968"/>
            <a:ext cx="494271" cy="403654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451415" y="1965245"/>
            <a:ext cx="494271" cy="403654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14" name="Овал 13"/>
          <p:cNvSpPr/>
          <p:nvPr/>
        </p:nvSpPr>
        <p:spPr>
          <a:xfrm>
            <a:off x="410860" y="4132317"/>
            <a:ext cx="494271" cy="403654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640635" y="1787610"/>
            <a:ext cx="86237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Решение. </a:t>
            </a:r>
            <a:r>
              <a:rPr lang="ru-RU" dirty="0"/>
              <a:t>Перенумеруем все шары. Всего шаров 11. Исходом считаем выбор 5 любых шаров.</a:t>
            </a:r>
          </a:p>
        </p:txBody>
      </p:sp>
      <p:sp>
        <p:nvSpPr>
          <p:cNvPr id="16" name="Овал 15"/>
          <p:cNvSpPr/>
          <p:nvPr/>
        </p:nvSpPr>
        <p:spPr>
          <a:xfrm>
            <a:off x="286125" y="6123905"/>
            <a:ext cx="552075" cy="403654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11</a:t>
            </a:r>
            <a:endParaRPr lang="ru-RU" sz="1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640635" y="2510420"/>
            <a:ext cx="937335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0" dirty="0" smtClean="0">
                <a:solidFill>
                  <a:srgbClr val="0070C0"/>
                </a:solidFill>
                <a:effectLst/>
                <a:latin typeface="arial" panose="020B0604020202020204" pitchFamily="34" charset="0"/>
              </a:rPr>
              <a:t>Количество всех исходов  равно С</a:t>
            </a:r>
            <a:r>
              <a:rPr lang="ru-RU" b="1" i="0" baseline="-25000" dirty="0" smtClean="0">
                <a:solidFill>
                  <a:srgbClr val="0070C0"/>
                </a:solidFill>
                <a:effectLst/>
                <a:latin typeface="arial" panose="020B0604020202020204" pitchFamily="34" charset="0"/>
              </a:rPr>
              <a:t>11</a:t>
            </a:r>
            <a:r>
              <a:rPr lang="ru-RU" b="1" i="0" baseline="30000" dirty="0" smtClean="0">
                <a:solidFill>
                  <a:srgbClr val="0070C0"/>
                </a:solidFill>
                <a:effectLst/>
                <a:latin typeface="arial" panose="020B0604020202020204" pitchFamily="34" charset="0"/>
              </a:rPr>
              <a:t>5</a:t>
            </a:r>
            <a:r>
              <a:rPr lang="ru-RU" b="1" i="0" dirty="0" smtClean="0">
                <a:solidFill>
                  <a:srgbClr val="0070C0"/>
                </a:solidFill>
                <a:effectLst/>
                <a:latin typeface="arial" panose="020B0604020202020204" pitchFamily="34" charset="0"/>
              </a:rPr>
              <a:t> = 11!/(5!6!) = 11*10*9*8*7/(2*3*4*5) = 462.  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640635" y="3105835"/>
            <a:ext cx="750336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0" dirty="0" smtClean="0"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Благоприятный исход - выбор 3 белых шаров и двух черных.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466335" y="3898994"/>
            <a:ext cx="940761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0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 шара из 5 можно выбрать С</a:t>
            </a:r>
            <a:r>
              <a:rPr lang="ru-RU" sz="2000" b="1" i="0" baseline="-25000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2000" b="1" i="0" baseline="30000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000" b="1" i="0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способами. </a:t>
            </a:r>
          </a:p>
          <a:p>
            <a:r>
              <a:rPr lang="ru-RU" sz="2000" b="1" i="0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А выбрать 2 черных шара из 6 можно С</a:t>
            </a:r>
            <a:r>
              <a:rPr lang="ru-RU" sz="2000" b="1" i="0" baseline="-25000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2000" b="1" i="0" baseline="30000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000" b="1" i="0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способами.</a:t>
            </a:r>
            <a:endParaRPr lang="ru-RU" sz="2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640634" y="4887458"/>
            <a:ext cx="971316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Количество благоприятных исходов</a:t>
            </a:r>
            <a:r>
              <a:rPr lang="ru-RU" b="0" i="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 равно произведению</a:t>
            </a:r>
          </a:p>
          <a:p>
            <a:r>
              <a:rPr lang="ru-RU" b="0" i="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С</a:t>
            </a:r>
            <a:r>
              <a:rPr lang="ru-RU" b="0" i="0" baseline="-250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5</a:t>
            </a:r>
            <a:r>
              <a:rPr lang="ru-RU" b="0" i="0" baseline="300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3</a:t>
            </a:r>
            <a:r>
              <a:rPr lang="ru-RU" b="0" i="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 * С</a:t>
            </a:r>
            <a:r>
              <a:rPr lang="ru-RU" b="0" i="0" baseline="-250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6</a:t>
            </a:r>
            <a:r>
              <a:rPr lang="ru-RU" b="0" i="0" baseline="300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2</a:t>
            </a:r>
            <a:r>
              <a:rPr lang="ru-RU" b="0" i="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 = 5!/(3!*2!) * 6!/(2!*4!) = 5*4*3*2/(3*2*2) * 6*5*4*3*2/(2*4*3*2) = 10 * 15 = 150</a:t>
            </a:r>
          </a:p>
          <a:p>
            <a:r>
              <a:rPr lang="ru-RU" b="1" i="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Р = 150 / 462 ≈ 0,325</a:t>
            </a:r>
            <a:endParaRPr lang="ru-RU" b="0" i="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1531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18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84406" y="308815"/>
            <a:ext cx="10515600" cy="1325563"/>
          </a:xfrm>
        </p:spPr>
        <p:txBody>
          <a:bodyPr>
            <a:norm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2. </a:t>
            </a:r>
            <a:r>
              <a:rPr lang="ru-RU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</a:t>
            </a:r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корзины </a:t>
            </a:r>
            <a:r>
              <a:rPr lang="ru-RU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содержащей, 6 белых шаров, 5 черных и 3 красных, достают наугад 4 шара. Найти вероятность, что среди вынутых шаров есть хотя бы по одному шару каждого цвета.</a:t>
            </a:r>
          </a:p>
        </p:txBody>
      </p:sp>
      <p:pic>
        <p:nvPicPr>
          <p:cNvPr id="1026" name="Picture 2" descr="http://xn----itbanjdofdfiqnjm2lj.xn--p1ai/karzin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4527" y="2197019"/>
            <a:ext cx="3116520" cy="3267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вал 3"/>
          <p:cNvSpPr/>
          <p:nvPr/>
        </p:nvSpPr>
        <p:spPr>
          <a:xfrm>
            <a:off x="5368924" y="4029442"/>
            <a:ext cx="494271" cy="403654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4611085" y="3587954"/>
            <a:ext cx="494271" cy="403654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4619061" y="4403049"/>
            <a:ext cx="494271" cy="403654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5972566" y="3725954"/>
            <a:ext cx="494271" cy="403654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5717367" y="3172940"/>
            <a:ext cx="494271" cy="403654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4143175" y="4382827"/>
            <a:ext cx="494271" cy="403654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5551743" y="3576594"/>
            <a:ext cx="494271" cy="403654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4874653" y="4025951"/>
            <a:ext cx="494271" cy="403654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4867415" y="3162729"/>
            <a:ext cx="494271" cy="403654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4216125" y="3322300"/>
            <a:ext cx="494271" cy="403654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5277916" y="3181313"/>
            <a:ext cx="494271" cy="40365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5132048" y="3618370"/>
            <a:ext cx="494271" cy="403654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4328134" y="3926799"/>
            <a:ext cx="494271" cy="40365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5867923" y="4099850"/>
            <a:ext cx="494271" cy="40365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4895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552" y="357087"/>
            <a:ext cx="10515600" cy="1325563"/>
          </a:xfrm>
        </p:spPr>
        <p:txBody>
          <a:bodyPr>
            <a:norm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2. </a:t>
            </a:r>
            <a:r>
              <a:rPr lang="ru-RU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</a:t>
            </a:r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корзины </a:t>
            </a:r>
            <a:r>
              <a:rPr lang="ru-RU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содержащей, 6 белых шаров, 5 черных и 3 красных, достают наугад 4 шара. Найти вероятность, что среди вынутых шаров есть хотя бы по одному шару каждого цвета.</a:t>
            </a:r>
          </a:p>
        </p:txBody>
      </p:sp>
      <p:sp>
        <p:nvSpPr>
          <p:cNvPr id="4" name="Овал 3"/>
          <p:cNvSpPr/>
          <p:nvPr/>
        </p:nvSpPr>
        <p:spPr>
          <a:xfrm>
            <a:off x="6682448" y="3204538"/>
            <a:ext cx="494271" cy="403654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3893935" y="3191867"/>
            <a:ext cx="494271" cy="403654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9006481" y="3208859"/>
            <a:ext cx="494271" cy="403654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5551741" y="3234945"/>
            <a:ext cx="494271" cy="403654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1112415" y="3157278"/>
            <a:ext cx="494271" cy="403654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5001283" y="3208859"/>
            <a:ext cx="494271" cy="403654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8456023" y="3191867"/>
            <a:ext cx="494271" cy="403654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2560090" y="3146814"/>
            <a:ext cx="494271" cy="403654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1888293" y="3172940"/>
            <a:ext cx="494271" cy="403654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7914697" y="3157278"/>
            <a:ext cx="494271" cy="403654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3253612" y="3182755"/>
            <a:ext cx="494271" cy="40365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4477221" y="3208859"/>
            <a:ext cx="494271" cy="403654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7295525" y="3201177"/>
            <a:ext cx="494271" cy="40365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6131990" y="3208859"/>
            <a:ext cx="494271" cy="40365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838199" y="1849218"/>
            <a:ext cx="1087600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Решение. </a:t>
            </a:r>
            <a:r>
              <a:rPr lang="ru-RU" b="0" i="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Задачу можно переформулировать так: найти вероятность того, что  вынуты три шара разного цвета (четвертый может быть любым).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52056" y="2618023"/>
            <a:ext cx="98936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0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Всего шаров 6+5+3=14.  Исход - выбор трех шаров из 14.</a:t>
            </a:r>
            <a:endParaRPr lang="ru-RU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52056" y="3883603"/>
            <a:ext cx="635180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i="0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Всего исходов: С</a:t>
            </a:r>
            <a:r>
              <a:rPr lang="ru-RU" sz="2000" b="1" i="0" baseline="-25000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sz="2000" b="1" i="0" baseline="30000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000" b="1" i="0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= 14!/(3!*11!) = 14*13*12/(2*3) = 364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838199" y="4606384"/>
            <a:ext cx="1057963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Благоприятный исход - выбраны 3 разных по цвету шара, а четвертый шар - любого цвета из оставшихся 11 шаров. </a:t>
            </a:r>
          </a:p>
          <a:p>
            <a:r>
              <a:rPr lang="ru-RU" b="1" i="0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благоприятных исходов равно С</a:t>
            </a:r>
            <a:r>
              <a:rPr lang="ru-RU" b="1" i="0" baseline="-25000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b="1" i="0" baseline="30000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b="1" i="0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*С</a:t>
            </a:r>
            <a:r>
              <a:rPr lang="ru-RU" b="1" i="0" baseline="-25000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b="1" i="0" baseline="30000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b="1" i="0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*С</a:t>
            </a:r>
            <a:r>
              <a:rPr lang="ru-RU" b="1" i="0" baseline="-25000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b="1" i="0" baseline="30000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b="1" i="0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=6*5*3=90</a:t>
            </a:r>
          </a:p>
          <a:p>
            <a:r>
              <a:rPr lang="ru-RU" b="1" i="0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Р=90/364 = 0,247</a:t>
            </a:r>
            <a:endParaRPr lang="ru-RU" b="1" i="0" dirty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7946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9" grpId="0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9076" y="306926"/>
            <a:ext cx="10515600" cy="1996508"/>
          </a:xfrm>
        </p:spPr>
        <p:txBody>
          <a:bodyPr>
            <a:norm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корзине </a:t>
            </a: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5 белых и 4 черных шара. Из урны 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наугад </a:t>
            </a: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вынимают два шара. Какова вероятность того, что это будет: 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 два белых шара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b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б) два черных шара; 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 один черный и один белый.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://xn----itbanjdofdfiqnjm2lj.xn--p1ai/karzin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4527" y="2197019"/>
            <a:ext cx="3116520" cy="3267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вал 5"/>
          <p:cNvSpPr/>
          <p:nvPr/>
        </p:nvSpPr>
        <p:spPr>
          <a:xfrm>
            <a:off x="4272038" y="3927781"/>
            <a:ext cx="494271" cy="403654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5094893" y="4041651"/>
            <a:ext cx="494271" cy="403654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5972566" y="3725954"/>
            <a:ext cx="494271" cy="403654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5150122" y="3495265"/>
            <a:ext cx="494271" cy="403654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4587813" y="4204365"/>
            <a:ext cx="494271" cy="403654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5524932" y="3868686"/>
            <a:ext cx="494271" cy="403654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5658356" y="3322300"/>
            <a:ext cx="494271" cy="403654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4655851" y="3269902"/>
            <a:ext cx="494271" cy="403654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4683124" y="3709115"/>
            <a:ext cx="494271" cy="403654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1533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6400" y="318618"/>
            <a:ext cx="10515600" cy="1996508"/>
          </a:xfrm>
        </p:spPr>
        <p:txBody>
          <a:bodyPr>
            <a:norm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корзине </a:t>
            </a: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5 белых и 4 черных шара. Из урны 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наугад </a:t>
            </a: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вынимают два шара. Какова вероятность того, что это будет: 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 два белых шара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b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б) два черных шара; 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 один черный и один белый.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1537076" y="2524795"/>
            <a:ext cx="494271" cy="403654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3392883" y="2509678"/>
            <a:ext cx="494271" cy="403654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5975231" y="2504984"/>
            <a:ext cx="494271" cy="403654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4074326" y="2538143"/>
            <a:ext cx="494271" cy="403654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2757888" y="2538143"/>
            <a:ext cx="494271" cy="403654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5248690" y="2467914"/>
            <a:ext cx="494271" cy="403654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4613695" y="2506652"/>
            <a:ext cx="494271" cy="403654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2147482" y="2524795"/>
            <a:ext cx="494271" cy="403654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947179" y="2539752"/>
            <a:ext cx="494271" cy="403654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724930" y="3118307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i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Решение.</a:t>
            </a:r>
            <a:endParaRPr lang="ru-RU" b="0" i="0" dirty="0" smtClean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r>
              <a:rPr lang="ru-RU" b="1" i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a) </a:t>
            </a:r>
            <a:r>
              <a:rPr lang="ru-RU" b="1" i="1" dirty="0" smtClean="0">
                <a:solidFill>
                  <a:srgbClr val="C00000"/>
                </a:solidFill>
                <a:effectLst/>
                <a:latin typeface="arial" panose="020B0604020202020204" pitchFamily="34" charset="0"/>
              </a:rPr>
              <a:t>Вероятность, что первый шар белый Р=5/9</a:t>
            </a:r>
            <a:endParaRPr lang="ru-RU" b="1" i="0" dirty="0">
              <a:solidFill>
                <a:srgbClr val="C00000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83694" y="3764638"/>
            <a:ext cx="106773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Осталось 4 белых, всего 8 шаров, вероятность вытащить второй белый = 4/8=1/2</a:t>
            </a:r>
          </a:p>
          <a:p>
            <a:r>
              <a:rPr lang="ru-RU" b="1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Р=5/9*1/2 = 5/18 =0,28</a:t>
            </a:r>
            <a:endParaRPr lang="ru-RU" b="1" dirty="0">
              <a:solidFill>
                <a:srgbClr val="0070C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55822" y="4521312"/>
            <a:ext cx="20810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б</a:t>
            </a:r>
            <a:r>
              <a:rPr lang="ru-RU" b="1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b="0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Р=4/9 * 3/8 = </a:t>
            </a:r>
            <a:r>
              <a:rPr lang="ru-RU" b="1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1/6</a:t>
            </a:r>
            <a:endParaRPr lang="ru-RU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24930" y="5000987"/>
            <a:ext cx="109728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в)</a:t>
            </a:r>
            <a:r>
              <a:rPr lang="ru-RU" b="0" i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 Вероятность, что первый черный, а второй белый Р=4/9 * 5/8 = 5/18</a:t>
            </a:r>
          </a:p>
          <a:p>
            <a:endParaRPr lang="ru-RU" b="0" i="0" dirty="0" smtClean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r>
              <a:rPr lang="ru-RU" b="1" i="1" dirty="0" smtClean="0">
                <a:solidFill>
                  <a:srgbClr val="C00000"/>
                </a:solidFill>
                <a:effectLst/>
                <a:latin typeface="arial" panose="020B0604020202020204" pitchFamily="34" charset="0"/>
              </a:rPr>
              <a:t>Вероятность, что первый белый, а второй черный Р=5/9 * 4/8 = 5/18</a:t>
            </a:r>
          </a:p>
          <a:p>
            <a:endParaRPr lang="ru-RU" b="1" i="0" dirty="0" smtClean="0">
              <a:solidFill>
                <a:srgbClr val="C00000"/>
              </a:solidFill>
              <a:effectLst/>
              <a:latin typeface="arial" panose="020B0604020202020204" pitchFamily="34" charset="0"/>
            </a:endParaRPr>
          </a:p>
          <a:p>
            <a:r>
              <a:rPr lang="ru-RU" b="1" dirty="0" smtClean="0">
                <a:solidFill>
                  <a:schemeClr val="tx2"/>
                </a:solidFill>
                <a:effectLst/>
                <a:latin typeface="arial" panose="020B0604020202020204" pitchFamily="34" charset="0"/>
              </a:rPr>
              <a:t>Окончательно, вероятность, что 1 белый и один черный Р=5/18 + 5/18 = 10/18 = 5/9</a:t>
            </a:r>
            <a:endParaRPr lang="ru-RU" b="1" dirty="0">
              <a:solidFill>
                <a:schemeClr val="tx2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7844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13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716</Words>
  <Application>Microsoft Office PowerPoint</Application>
  <PresentationFormat>Широкоэкранный</PresentationFormat>
  <Paragraphs>102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1" baseType="lpstr">
      <vt:lpstr>Arial</vt:lpstr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Ожидаемые результаты урока</vt:lpstr>
      <vt:lpstr>№ 1. В корзине содержится 6 черных и 5 белых шаров. Случайным образом вынимают 5 шаров. Найти вероятность того, что среди них имеется 3 белых шара.</vt:lpstr>
      <vt:lpstr>№ 1. В корзине содержится 6 черных и 5 белых шаров. Случайным образом вынимают 5 шаров. Найти вероятность того, что среди них имеется 3 белых шара.</vt:lpstr>
      <vt:lpstr>№ 2. Из корзины содержащей, 6 белых шаров, 5 черных и 3 красных, достают наугад 4 шара. Найти вероятность, что среди вынутых шаров есть хотя бы по одному шару каждого цвета.</vt:lpstr>
      <vt:lpstr>№ 2. Из корзины содержащей, 6 белых шаров, 5 черных и 3 красных, достают наугад 4 шара. Найти вероятность, что среди вынутых шаров есть хотя бы по одному шару каждого цвета.</vt:lpstr>
      <vt:lpstr>№ 3. В корзине  5 белых и 4 черных шара. Из урны наугад вынимают два шара. Какова вероятность того, что это будет:  а) два белых шара;  б) два черных шара;  в) один черный и один белый.</vt:lpstr>
      <vt:lpstr>№ 3. В корзине  5 белых и 4 черных шара. Из урны наугад вынимают два шара. Какова вероятность того, что это будет:  а) два белых шара;  б) два черных шара;  в) один черный и один белый.</vt:lpstr>
      <vt:lpstr>№ 3. В корзине 2 белых и 8 черных шаров. Из урны извлекают 2 шара.  Какова вероятность того,  а)что эти шары черного цвета?  б)одинаковые? в) разных цветов?</vt:lpstr>
      <vt:lpstr>№ 3. В урне 2 белых и 8 черных шаров. Из урны извлекают 2 шара.  Какова вероятность того,  1)что эти шары черного цвета?  2)одинаковые? 3) разных цветов?</vt:lpstr>
      <vt:lpstr>№4. Имеются три одинаковые урны. В первой урне находятся 4 белых, 4 черных и 4 красных шара, во второй – 4 белых, 6 черных и 8 красных шаров, а в третьей – 6 белых и 6 черных шаров. Наудачу выбирается урна и из нее наугад выбирается один шар. Выбранный шар оказался красным. Какова вероятность того, что этот шар вынут из второй урны?</vt:lpstr>
      <vt:lpstr>№4. Имеются три одинаковые урны. В первой урне находятся 4 белых, 4 черных и 4 красных шара, во второй – 4 белых, 6 черных и 8 красных шаров, а в третьей – 6 белых и 6 черных шаров. Наудачу выбирается урна и из нее наугад выбирается один шар. Выбранный шар оказался красным. Какова вероятность того, что этот шар вынут из второй урны?</vt:lpstr>
      <vt:lpstr>№5.  В первой урне находится 6 белых и 4 черных шаров, а во второй - 5 белых и 4 черных. Из первой урны во вторую переложили один шар, после чего из второй урны извлекли один шар, оказавшийся белым. Какова вероятность того, что из первой урны во вторую был переложен белый шар?</vt:lpstr>
      <vt:lpstr>№6. Из урны, содержащей 5 шаров с номерами от 1 до 5, последовательно извлекаются два шара, причем первый шар возвращается, если номер не равен единице. Определить вероятность того, что шар с номером два будет извлечен при втором извлечении. </vt:lpstr>
    </vt:vector>
  </TitlesOfParts>
  <Company>Hewlett-Packard Company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Задачи на теорию вероятности</dc:title>
  <dc:creator>FM202</dc:creator>
  <cp:lastModifiedBy>FM202</cp:lastModifiedBy>
  <cp:revision>21</cp:revision>
  <dcterms:created xsi:type="dcterms:W3CDTF">2016-05-26T05:06:07Z</dcterms:created>
  <dcterms:modified xsi:type="dcterms:W3CDTF">2016-05-26T07:40:45Z</dcterms:modified>
</cp:coreProperties>
</file>