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03399"/>
    <a:srgbClr val="008000"/>
    <a:srgbClr val="CC3300"/>
    <a:srgbClr val="003366"/>
    <a:srgbClr val="33CCFF"/>
    <a:srgbClr val="0066FF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0D2C1-9DEB-48F2-BC24-A29D40C8E7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03887-53F8-4CE5-A99B-8AD25EC9A0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DC318-5F30-4711-8ADA-F18BF7147A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80F7D1C-9723-40E7-8CD7-76FC904C5D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37151CB-AC22-43CB-8CBB-0913D46CBA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08504A2-6A5A-4190-A002-AB6AFE0620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41516A5-4126-4249-AF3D-0A7D9ED8E2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E1EEEB-85C0-46A8-8495-DAD0A71DCB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04537-401C-454E-AAC9-EB8267CF45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B06F26-9AA9-48E0-B595-00E86F8E7C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EE80B-2DFF-459A-A8C4-B3A6F3D6C3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2EA3C4-E361-4F6C-9999-39941CEAC6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08247-0235-411F-83D5-FDF7044616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50B38-4E99-4609-B3B8-68D0175BAD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3120FE-9371-42C1-B79F-CA9145ABAC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F156629-F27F-412B-BF75-2C6DEC1A0BB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slide" Target="slide4.x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412875"/>
            <a:ext cx="8458200" cy="1470025"/>
          </a:xfrm>
        </p:spPr>
        <p:txBody>
          <a:bodyPr/>
          <a:lstStyle/>
          <a:p>
            <a:r>
              <a:rPr lang="ru-RU" sz="4800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Скорость равномерного движения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357563"/>
            <a:ext cx="6400800" cy="1752600"/>
          </a:xfrm>
        </p:spPr>
        <p:txBody>
          <a:bodyPr/>
          <a:lstStyle/>
          <a:p>
            <a:r>
              <a:rPr lang="ru-RU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Урок физики в 7 классе</a:t>
            </a:r>
          </a:p>
        </p:txBody>
      </p:sp>
      <p:pic>
        <p:nvPicPr>
          <p:cNvPr id="2052" name="Picture 4" descr="dino4-1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97425"/>
            <a:ext cx="10872788" cy="1276350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195513" y="6237288"/>
            <a:ext cx="5216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Лизунова Любовь Васильевна, учитель физики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00CCFF">
                <a:gamma/>
                <a:shade val="45882"/>
                <a:invGamma/>
              </a:srgbClr>
            </a:gs>
            <a:gs pos="100000">
              <a:srgbClr val="00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Равномерное прямолинейное движение -</a:t>
            </a:r>
            <a:r>
              <a:rPr lang="ru-RU" sz="4000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7138988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36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Движение, при котором тело за любые равные промежутки  времени совершает одинаковые перемещения</a:t>
            </a:r>
          </a:p>
        </p:txBody>
      </p:sp>
      <p:pic>
        <p:nvPicPr>
          <p:cNvPr id="3076" name="Picture 4" descr="zem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51500" y="3568700"/>
            <a:ext cx="3289300" cy="32893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FF"/>
            </a:gs>
            <a:gs pos="100000">
              <a:srgbClr val="66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Формула расчета скорости равномерного движения</a:t>
            </a: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827088" y="2133600"/>
          <a:ext cx="1858962" cy="1858963"/>
        </p:xfrm>
        <a:graphic>
          <a:graphicData uri="http://schemas.openxmlformats.org/presentationml/2006/ole">
            <p:oleObj spid="_x0000_s4100" name="Формула" r:id="rId3" imgW="419040" imgH="419040" progId="Equation.3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827088" y="4724400"/>
          <a:ext cx="2233612" cy="1150938"/>
        </p:xfrm>
        <a:graphic>
          <a:graphicData uri="http://schemas.openxmlformats.org/presentationml/2006/ole">
            <p:oleObj spid="_x0000_s4102" name="Формула" r:id="rId4" imgW="419040" imgH="215640" progId="Equation.3">
              <p:embed/>
            </p:oleObj>
          </a:graphicData>
        </a:graphic>
      </p:graphicFrame>
      <p:graphicFrame>
        <p:nvGraphicFramePr>
          <p:cNvPr id="4104" name="Object 8" descr="crystals"/>
          <p:cNvGraphicFramePr>
            <a:graphicFrameLocks noChangeAspect="1"/>
          </p:cNvGraphicFramePr>
          <p:nvPr>
            <p:ph sz="quarter" idx="3"/>
          </p:nvPr>
        </p:nvGraphicFramePr>
        <p:xfrm>
          <a:off x="3779838" y="2060575"/>
          <a:ext cx="5184775" cy="4159250"/>
        </p:xfrm>
        <a:graphic>
          <a:graphicData uri="http://schemas.openxmlformats.org/presentationml/2006/ole">
            <p:oleObj spid="_x0000_s4104" name="Формула" r:id="rId5" imgW="901440" imgH="723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effectLst>
                  <a:outerShdw blurRad="38100" dist="38100" dir="2700000" algn="tl">
                    <a:srgbClr val="FFFFFF"/>
                  </a:outerShdw>
                </a:effectLst>
              </a:rPr>
              <a:t>Задачи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1989138"/>
            <a:ext cx="4038600" cy="4525962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3" action="ppaction://hlinksldjump"/>
              </a:rPr>
              <a:t>Задача №1</a:t>
            </a:r>
            <a:endParaRPr lang="ru-RU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Задача №2</a:t>
            </a:r>
            <a:endParaRPr lang="ru-RU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5" action="ppaction://hlinksldjump"/>
              </a:rPr>
              <a:t>Задача №3</a:t>
            </a:r>
            <a:endParaRPr lang="ru-RU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6" action="ppaction://hlinksldjump"/>
              </a:rPr>
              <a:t>Задача №4</a:t>
            </a:r>
            <a:endParaRPr lang="ru-RU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7" action="ppaction://hlinksldjump"/>
              </a:rPr>
              <a:t>Задача №5</a:t>
            </a:r>
            <a:endParaRPr lang="ru-RU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203" name="Picture 11" descr="Рисунок2"/>
          <p:cNvPicPr>
            <a:picLocks noChangeAspect="1" noChangeArrowheads="1" noCrop="1"/>
          </p:cNvPicPr>
          <p:nvPr>
            <p:ph sz="quarter" idx="3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4067175" y="1844675"/>
            <a:ext cx="4784725" cy="44497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700"/>
                            </p:stCondLst>
                            <p:childTnLst>
                              <p:par>
                                <p:cTn id="1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400"/>
                            </p:stCondLst>
                            <p:childTnLst>
                              <p:par>
                                <p:cTn id="2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100"/>
                            </p:stCondLst>
                            <p:childTnLst>
                              <p:par>
                                <p:cTn id="3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800"/>
                            </p:stCondLst>
                            <p:childTnLst>
                              <p:par>
                                <p:cTn id="3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Задача №1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060575"/>
            <a:ext cx="7859712" cy="3413125"/>
          </a:xfrm>
          <a:gradFill rotWithShape="1">
            <a:gsLst>
              <a:gs pos="0">
                <a:schemeClr val="accent1">
                  <a:alpha val="63000"/>
                </a:schemeClr>
              </a:gs>
              <a:gs pos="100000">
                <a:schemeClr val="bg1"/>
              </a:gs>
            </a:gsLst>
            <a:lin ang="5400000" scaled="1"/>
          </a:gradFill>
          <a:ln w="57150" cmpd="thinThick">
            <a:solidFill>
              <a:srgbClr val="0066FF"/>
            </a:solidFill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/>
          <a:lstStyle/>
          <a:p>
            <a:pPr>
              <a:buFontTx/>
              <a:buNone/>
            </a:pP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r>
              <a:rPr lang="ru-RU" sz="28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Автомобиль движется равномерно со скоростью 15 м/с по прямолинейному участку дороги мимо заправочной станции. Определите положение автомобиля через 30 с. После его проезда мимо станции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800"/>
          </a:p>
        </p:txBody>
      </p:sp>
      <p:sp>
        <p:nvSpPr>
          <p:cNvPr id="9223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165850"/>
            <a:ext cx="649287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33CCFF"/>
          </a:fgClr>
          <a:bgClr>
            <a:schemeClr val="accent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Задача №2</a:t>
            </a:r>
          </a:p>
        </p:txBody>
      </p:sp>
      <p:sp>
        <p:nvSpPr>
          <p:cNvPr id="10243" name="Rectangle 3" descr="yellow_leaves_3"/>
          <p:cNvSpPr>
            <a:spLocks noGrp="1" noChangeArrowheads="1"/>
          </p:cNvSpPr>
          <p:nvPr>
            <p:ph type="body" sz="half" idx="1"/>
          </p:nvPr>
        </p:nvSpPr>
        <p:spPr>
          <a:xfrm>
            <a:off x="1258888" y="1268413"/>
            <a:ext cx="6911975" cy="647700"/>
          </a:xfrm>
          <a:blipFill dpi="0" rotWithShape="1">
            <a:blip r:embed="rId3" cstate="print"/>
            <a:srcRect/>
            <a:stretch>
              <a:fillRect/>
            </a:stretch>
          </a:blipFill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</a:t>
            </a:r>
            <a:r>
              <a:rPr lang="ru-RU" b="1">
                <a:solidFill>
                  <a:schemeClr val="bg1"/>
                </a:solidFill>
              </a:rPr>
              <a:t>Заполните пропуски в таблице</a:t>
            </a:r>
          </a:p>
        </p:txBody>
      </p:sp>
      <p:graphicFrame>
        <p:nvGraphicFramePr>
          <p:cNvPr id="10396" name="Group 156"/>
          <p:cNvGraphicFramePr>
            <a:graphicFrameLocks noGrp="1"/>
          </p:cNvGraphicFramePr>
          <p:nvPr>
            <p:ph sz="quarter" idx="2"/>
          </p:nvPr>
        </p:nvGraphicFramePr>
        <p:xfrm>
          <a:off x="755650" y="2492375"/>
          <a:ext cx="8135938" cy="3744914"/>
        </p:xfrm>
        <a:graphic>
          <a:graphicData uri="http://schemas.openxmlformats.org/drawingml/2006/table">
            <a:tbl>
              <a:tblPr/>
              <a:tblGrid>
                <a:gridCol w="2016125"/>
                <a:gridCol w="2087563"/>
                <a:gridCol w="1992312"/>
                <a:gridCol w="2039938"/>
              </a:tblGrid>
              <a:tr h="938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V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t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c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 c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 м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9900"/>
                        </a:gs>
                        <a:gs pos="100000">
                          <a:srgbClr val="FFFF66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graphicFrame>
        <p:nvGraphicFramePr>
          <p:cNvPr id="10292" name="Object 52"/>
          <p:cNvGraphicFramePr>
            <a:graphicFrameLocks noChangeAspect="1"/>
          </p:cNvGraphicFramePr>
          <p:nvPr>
            <p:ph sz="quarter" idx="3"/>
          </p:nvPr>
        </p:nvGraphicFramePr>
        <p:xfrm>
          <a:off x="3419475" y="3429000"/>
          <a:ext cx="809625" cy="930275"/>
        </p:xfrm>
        <a:graphic>
          <a:graphicData uri="http://schemas.openxmlformats.org/presentationml/2006/ole">
            <p:oleObj spid="_x0000_s10292" name="Формула" r:id="rId4" imgW="342720" imgH="393480" progId="Equation.3">
              <p:embed/>
            </p:oleObj>
          </a:graphicData>
        </a:graphic>
      </p:graphicFrame>
      <p:graphicFrame>
        <p:nvGraphicFramePr>
          <p:cNvPr id="10294" name="Object 54"/>
          <p:cNvGraphicFramePr>
            <a:graphicFrameLocks noChangeAspect="1"/>
          </p:cNvGraphicFramePr>
          <p:nvPr/>
        </p:nvGraphicFramePr>
        <p:xfrm>
          <a:off x="7235825" y="3357563"/>
          <a:ext cx="846138" cy="936625"/>
        </p:xfrm>
        <a:graphic>
          <a:graphicData uri="http://schemas.openxmlformats.org/presentationml/2006/ole">
            <p:oleObj spid="_x0000_s10294" name="Формула" r:id="rId5" imgW="355320" imgH="393480" progId="Equation.3">
              <p:embed/>
            </p:oleObj>
          </a:graphicData>
        </a:graphic>
      </p:graphicFrame>
      <p:pic>
        <p:nvPicPr>
          <p:cNvPr id="10397" name="Picture 157" descr="Рисунок1ddfdd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37450" y="6318250"/>
            <a:ext cx="1606550" cy="53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№ 3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96975"/>
            <a:ext cx="8229600" cy="4525963"/>
          </a:xfrm>
        </p:spPr>
        <p:txBody>
          <a:bodyPr/>
          <a:lstStyle/>
          <a:p>
            <a:r>
              <a:rPr lang="ru-RU" sz="3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данной траектории определите путь и среднюю скорость на участке АВ. Время движения 5 мин.</a:t>
            </a:r>
          </a:p>
        </p:txBody>
      </p:sp>
      <p:grpSp>
        <p:nvGrpSpPr>
          <p:cNvPr id="16396" name="Group 12"/>
          <p:cNvGrpSpPr>
            <a:grpSpLocks/>
          </p:cNvGrpSpPr>
          <p:nvPr/>
        </p:nvGrpSpPr>
        <p:grpSpPr bwMode="auto">
          <a:xfrm>
            <a:off x="468313" y="3500438"/>
            <a:ext cx="8305800" cy="2389187"/>
            <a:chOff x="295" y="2160"/>
            <a:chExt cx="5232" cy="1505"/>
          </a:xfrm>
        </p:grpSpPr>
        <p:sp>
          <p:nvSpPr>
            <p:cNvPr id="16388" name="Freeform 4"/>
            <p:cNvSpPr>
              <a:spLocks/>
            </p:cNvSpPr>
            <p:nvPr/>
          </p:nvSpPr>
          <p:spPr bwMode="auto">
            <a:xfrm>
              <a:off x="295" y="2296"/>
              <a:ext cx="5232" cy="1369"/>
            </a:xfrm>
            <a:custGeom>
              <a:avLst/>
              <a:gdLst/>
              <a:ahLst/>
              <a:cxnLst>
                <a:cxn ang="0">
                  <a:pos x="0" y="605"/>
                </a:cxn>
                <a:cxn ang="0">
                  <a:pos x="2268" y="15"/>
                </a:cxn>
                <a:cxn ang="0">
                  <a:pos x="2813" y="514"/>
                </a:cxn>
                <a:cxn ang="0">
                  <a:pos x="2676" y="877"/>
                </a:cxn>
                <a:cxn ang="0">
                  <a:pos x="1996" y="1331"/>
                </a:cxn>
                <a:cxn ang="0">
                  <a:pos x="1542" y="1104"/>
                </a:cxn>
                <a:cxn ang="0">
                  <a:pos x="1679" y="560"/>
                </a:cxn>
                <a:cxn ang="0">
                  <a:pos x="1905" y="424"/>
                </a:cxn>
                <a:cxn ang="0">
                  <a:pos x="2722" y="242"/>
                </a:cxn>
                <a:cxn ang="0">
                  <a:pos x="3629" y="378"/>
                </a:cxn>
                <a:cxn ang="0">
                  <a:pos x="4990" y="1104"/>
                </a:cxn>
                <a:cxn ang="0">
                  <a:pos x="5080" y="1149"/>
                </a:cxn>
              </a:cxnLst>
              <a:rect l="0" t="0" r="r" b="b"/>
              <a:pathLst>
                <a:path w="5232" h="1369">
                  <a:moveTo>
                    <a:pt x="0" y="605"/>
                  </a:moveTo>
                  <a:cubicBezTo>
                    <a:pt x="899" y="317"/>
                    <a:pt x="1799" y="30"/>
                    <a:pt x="2268" y="15"/>
                  </a:cubicBezTo>
                  <a:cubicBezTo>
                    <a:pt x="2737" y="0"/>
                    <a:pt x="2745" y="370"/>
                    <a:pt x="2813" y="514"/>
                  </a:cubicBezTo>
                  <a:cubicBezTo>
                    <a:pt x="2881" y="658"/>
                    <a:pt x="2812" y="741"/>
                    <a:pt x="2676" y="877"/>
                  </a:cubicBezTo>
                  <a:cubicBezTo>
                    <a:pt x="2540" y="1013"/>
                    <a:pt x="2185" y="1293"/>
                    <a:pt x="1996" y="1331"/>
                  </a:cubicBezTo>
                  <a:cubicBezTo>
                    <a:pt x="1807" y="1369"/>
                    <a:pt x="1595" y="1232"/>
                    <a:pt x="1542" y="1104"/>
                  </a:cubicBezTo>
                  <a:cubicBezTo>
                    <a:pt x="1489" y="976"/>
                    <a:pt x="1619" y="673"/>
                    <a:pt x="1679" y="560"/>
                  </a:cubicBezTo>
                  <a:cubicBezTo>
                    <a:pt x="1739" y="447"/>
                    <a:pt x="1731" y="477"/>
                    <a:pt x="1905" y="424"/>
                  </a:cubicBezTo>
                  <a:cubicBezTo>
                    <a:pt x="2079" y="371"/>
                    <a:pt x="2435" y="250"/>
                    <a:pt x="2722" y="242"/>
                  </a:cubicBezTo>
                  <a:cubicBezTo>
                    <a:pt x="3009" y="234"/>
                    <a:pt x="3251" y="234"/>
                    <a:pt x="3629" y="378"/>
                  </a:cubicBezTo>
                  <a:cubicBezTo>
                    <a:pt x="4007" y="522"/>
                    <a:pt x="4748" y="976"/>
                    <a:pt x="4990" y="1104"/>
                  </a:cubicBezTo>
                  <a:cubicBezTo>
                    <a:pt x="5232" y="1232"/>
                    <a:pt x="5156" y="1190"/>
                    <a:pt x="5080" y="1149"/>
                  </a:cubicBezTo>
                </a:path>
              </a:pathLst>
            </a:custGeom>
            <a:noFill/>
            <a:ln w="57150" cmpd="sng">
              <a:solidFill>
                <a:srgbClr val="0033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Oval 7" descr="Зеленый мрамор"/>
            <p:cNvSpPr>
              <a:spLocks noChangeArrowheads="1"/>
            </p:cNvSpPr>
            <p:nvPr/>
          </p:nvSpPr>
          <p:spPr bwMode="auto">
            <a:xfrm>
              <a:off x="839" y="2614"/>
              <a:ext cx="182" cy="136"/>
            </a:xfrm>
            <a:prstGeom prst="ellipse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2" name="Oval 8" descr="Зеленый мрамор"/>
            <p:cNvSpPr>
              <a:spLocks noChangeArrowheads="1"/>
            </p:cNvSpPr>
            <p:nvPr/>
          </p:nvSpPr>
          <p:spPr bwMode="auto">
            <a:xfrm>
              <a:off x="4513" y="2931"/>
              <a:ext cx="182" cy="136"/>
            </a:xfrm>
            <a:prstGeom prst="ellipse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4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31" y="2160"/>
              <a:ext cx="408" cy="4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А</a:t>
              </a:r>
            </a:p>
          </p:txBody>
        </p:sp>
        <p:sp>
          <p:nvSpPr>
            <p:cNvPr id="16395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4604" y="2296"/>
              <a:ext cx="317" cy="5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В</a:t>
              </a:r>
            </a:p>
          </p:txBody>
        </p:sp>
      </p:grpSp>
      <p:sp>
        <p:nvSpPr>
          <p:cNvPr id="16397" name="Text Box 13" descr="Контурные ромбики"/>
          <p:cNvSpPr txBox="1">
            <a:spLocks noChangeArrowheads="1"/>
          </p:cNvSpPr>
          <p:nvPr/>
        </p:nvSpPr>
        <p:spPr bwMode="auto">
          <a:xfrm>
            <a:off x="4859338" y="5734050"/>
            <a:ext cx="3167062" cy="588963"/>
          </a:xfrm>
          <a:prstGeom prst="rect">
            <a:avLst/>
          </a:prstGeom>
          <a:pattFill prst="openDmnd">
            <a:fgClr>
              <a:schemeClr val="accent1"/>
            </a:fgClr>
            <a:bgClr>
              <a:schemeClr val="bg1"/>
            </a:bgClr>
          </a:pattFill>
          <a:ln w="9525">
            <a:prstDash val="sysDot"/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spAutoFit/>
            <a:flatTx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 1: 10000</a:t>
            </a:r>
          </a:p>
        </p:txBody>
      </p:sp>
      <p:sp>
        <p:nvSpPr>
          <p:cNvPr id="16398" name="AutoShape 1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755650" cy="620712"/>
          </a:xfrm>
          <a:prstGeom prst="actionButtonBackPrevious">
            <a:avLst/>
          </a:prstGeom>
          <a:gradFill rotWithShape="1">
            <a:gsLst>
              <a:gs pos="0">
                <a:schemeClr val="accent1">
                  <a:alpha val="58000"/>
                </a:schemeClr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  <p:bldP spid="163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bg1">
                <a:gamma/>
                <a:shade val="91373"/>
                <a:invGamma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r>
              <a:rPr lang="ru-RU" sz="4800" b="1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№ 4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507412" cy="1439862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</a:t>
            </a:r>
            <a: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Положения шарика показаны через 0,1 с. Что можно сказать о движении тела? Найдите среднюю скорость движения.</a:t>
            </a:r>
          </a:p>
        </p:txBody>
      </p:sp>
      <p:grpSp>
        <p:nvGrpSpPr>
          <p:cNvPr id="17428" name="Group 20"/>
          <p:cNvGrpSpPr>
            <a:grpSpLocks/>
          </p:cNvGrpSpPr>
          <p:nvPr/>
        </p:nvGrpSpPr>
        <p:grpSpPr bwMode="auto">
          <a:xfrm>
            <a:off x="539750" y="2492375"/>
            <a:ext cx="8064500" cy="3960813"/>
            <a:chOff x="340" y="1570"/>
            <a:chExt cx="5080" cy="2495"/>
          </a:xfrm>
        </p:grpSpPr>
        <p:grpSp>
          <p:nvGrpSpPr>
            <p:cNvPr id="17427" name="Group 19"/>
            <p:cNvGrpSpPr>
              <a:grpSpLocks/>
            </p:cNvGrpSpPr>
            <p:nvPr/>
          </p:nvGrpSpPr>
          <p:grpSpPr bwMode="auto">
            <a:xfrm>
              <a:off x="340" y="1752"/>
              <a:ext cx="5080" cy="2313"/>
              <a:chOff x="340" y="1752"/>
              <a:chExt cx="5080" cy="2313"/>
            </a:xfrm>
          </p:grpSpPr>
          <p:grpSp>
            <p:nvGrpSpPr>
              <p:cNvPr id="17420" name="Group 12"/>
              <p:cNvGrpSpPr>
                <a:grpSpLocks/>
              </p:cNvGrpSpPr>
              <p:nvPr/>
            </p:nvGrpSpPr>
            <p:grpSpPr bwMode="auto">
              <a:xfrm>
                <a:off x="793" y="2024"/>
                <a:ext cx="2586" cy="2041"/>
                <a:chOff x="793" y="2024"/>
                <a:chExt cx="2586" cy="2041"/>
              </a:xfrm>
            </p:grpSpPr>
            <p:sp>
              <p:nvSpPr>
                <p:cNvPr id="17412" name="AutoShape 4" descr="yellow_wood"/>
                <p:cNvSpPr>
                  <a:spLocks noChangeArrowheads="1"/>
                </p:cNvSpPr>
                <p:nvPr/>
              </p:nvSpPr>
              <p:spPr bwMode="auto">
                <a:xfrm>
                  <a:off x="793" y="2160"/>
                  <a:ext cx="2495" cy="1905"/>
                </a:xfrm>
                <a:prstGeom prst="rtTriangle">
                  <a:avLst/>
                </a:prstGeom>
                <a:blipFill dpi="0" rotWithShape="1">
                  <a:blip r:embed="rId2" cstate="print"/>
                  <a:srcRect/>
                  <a:stretch>
                    <a:fillRect/>
                  </a:stretch>
                </a:blip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413" name="Oval 5"/>
                <p:cNvSpPr>
                  <a:spLocks noChangeArrowheads="1"/>
                </p:cNvSpPr>
                <p:nvPr/>
              </p:nvSpPr>
              <p:spPr bwMode="auto">
                <a:xfrm>
                  <a:off x="975" y="2024"/>
                  <a:ext cx="363" cy="3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4FBA3"/>
                    </a:gs>
                    <a:gs pos="100000">
                      <a:srgbClr val="008000"/>
                    </a:gs>
                  </a:gsLst>
                  <a:path path="rect">
                    <a:fillToRect r="100000" b="100000"/>
                  </a:path>
                </a:gradFill>
                <a:ln w="2857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>
                  <a:prstShdw prst="shdw13" dist="53882" dir="13500000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415" name="Oval 7"/>
                <p:cNvSpPr>
                  <a:spLocks noChangeArrowheads="1"/>
                </p:cNvSpPr>
                <p:nvPr/>
              </p:nvSpPr>
              <p:spPr bwMode="auto">
                <a:xfrm>
                  <a:off x="1429" y="2387"/>
                  <a:ext cx="363" cy="3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4FBA3"/>
                    </a:gs>
                    <a:gs pos="100000">
                      <a:srgbClr val="008000"/>
                    </a:gs>
                  </a:gsLst>
                  <a:path path="rect">
                    <a:fillToRect r="100000" b="100000"/>
                  </a:path>
                </a:gradFill>
                <a:ln w="2857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>
                  <a:prstShdw prst="shdw13" dist="53882" dir="13500000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416" name="Oval 8"/>
                <p:cNvSpPr>
                  <a:spLocks noChangeArrowheads="1"/>
                </p:cNvSpPr>
                <p:nvPr/>
              </p:nvSpPr>
              <p:spPr bwMode="auto">
                <a:xfrm>
                  <a:off x="1927" y="2750"/>
                  <a:ext cx="363" cy="3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4FBA3"/>
                    </a:gs>
                    <a:gs pos="100000">
                      <a:srgbClr val="008000"/>
                    </a:gs>
                  </a:gsLst>
                  <a:path path="rect">
                    <a:fillToRect r="100000" b="100000"/>
                  </a:path>
                </a:gradFill>
                <a:ln w="2857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>
                  <a:prstShdw prst="shdw13" dist="53882" dir="13500000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417" name="Oval 9"/>
                <p:cNvSpPr>
                  <a:spLocks noChangeArrowheads="1"/>
                </p:cNvSpPr>
                <p:nvPr/>
              </p:nvSpPr>
              <p:spPr bwMode="auto">
                <a:xfrm>
                  <a:off x="3016" y="3612"/>
                  <a:ext cx="363" cy="363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4FBA3"/>
                    </a:gs>
                    <a:gs pos="100000">
                      <a:srgbClr val="008000"/>
                    </a:gs>
                  </a:gsLst>
                  <a:path path="rect">
                    <a:fillToRect r="100000" b="100000"/>
                  </a:path>
                </a:gradFill>
                <a:ln w="2857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>
                  <a:prstShdw prst="shdw13" dist="53882" dir="13500000">
                    <a:schemeClr val="bg2">
                      <a:alpha val="50000"/>
                    </a:schemeClr>
                  </a:prst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7418" name="Line 10"/>
              <p:cNvSpPr>
                <a:spLocks noChangeShapeType="1"/>
              </p:cNvSpPr>
              <p:nvPr/>
            </p:nvSpPr>
            <p:spPr bwMode="auto">
              <a:xfrm>
                <a:off x="340" y="4065"/>
                <a:ext cx="508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1" name="Line 13"/>
              <p:cNvSpPr>
                <a:spLocks noChangeShapeType="1"/>
              </p:cNvSpPr>
              <p:nvPr/>
            </p:nvSpPr>
            <p:spPr bwMode="auto">
              <a:xfrm>
                <a:off x="1474" y="1752"/>
                <a:ext cx="2041" cy="1542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 type="triangle" w="med" len="med"/>
                <a:tailEnd type="triangle" w="med" len="med"/>
              </a:ln>
              <a:effectLst>
                <a:prstShdw prst="shdw13" dist="188799" dir="15020771">
                  <a:schemeClr val="bg2">
                    <a:alpha val="50000"/>
                  </a:schemeClr>
                </a:prstShdw>
              </a:effec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 flipV="1">
              <a:off x="3334" y="3203"/>
              <a:ext cx="408" cy="4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 flipV="1">
              <a:off x="1202" y="1570"/>
              <a:ext cx="363" cy="4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25" name="WordArt 17"/>
          <p:cNvSpPr>
            <a:spLocks noChangeArrowheads="1" noChangeShapeType="1" noTextEdit="1"/>
          </p:cNvSpPr>
          <p:nvPr/>
        </p:nvSpPr>
        <p:spPr bwMode="auto">
          <a:xfrm>
            <a:off x="4787900" y="3213100"/>
            <a:ext cx="151130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>
                    <a:alpha val="89999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0,5 м</a:t>
            </a:r>
          </a:p>
        </p:txBody>
      </p:sp>
      <p:sp>
        <p:nvSpPr>
          <p:cNvPr id="17426" name="AutoShape 1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5805488"/>
            <a:ext cx="647700" cy="5762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76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  <p:bldP spid="174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00CC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Задача № </a:t>
            </a:r>
            <a:r>
              <a:rPr 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  <a:endParaRPr lang="ru-RU" sz="5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412875"/>
            <a:ext cx="8686800" cy="676275"/>
          </a:xfrm>
        </p:spPr>
        <p:txBody>
          <a:bodyPr/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можно сказать о движении тележки?</a:t>
            </a:r>
          </a:p>
        </p:txBody>
      </p:sp>
      <p:sp>
        <p:nvSpPr>
          <p:cNvPr id="13349" name="Line 37"/>
          <p:cNvSpPr>
            <a:spLocks noChangeShapeType="1"/>
          </p:cNvSpPr>
          <p:nvPr/>
        </p:nvSpPr>
        <p:spPr bwMode="auto">
          <a:xfrm>
            <a:off x="900113" y="3573463"/>
            <a:ext cx="7848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3350" name="Line 38"/>
          <p:cNvSpPr>
            <a:spLocks noChangeShapeType="1"/>
          </p:cNvSpPr>
          <p:nvPr/>
        </p:nvSpPr>
        <p:spPr bwMode="auto">
          <a:xfrm>
            <a:off x="1547813" y="3284538"/>
            <a:ext cx="0" cy="5762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51" name="Text Box 39"/>
          <p:cNvSpPr txBox="1">
            <a:spLocks noChangeArrowheads="1"/>
          </p:cNvSpPr>
          <p:nvPr/>
        </p:nvSpPr>
        <p:spPr bwMode="auto">
          <a:xfrm>
            <a:off x="1116013" y="4076700"/>
            <a:ext cx="936625" cy="5794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t</a:t>
            </a: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53" name="Text Box 41"/>
          <p:cNvSpPr txBox="1">
            <a:spLocks noChangeArrowheads="1"/>
          </p:cNvSpPr>
          <p:nvPr/>
        </p:nvSpPr>
        <p:spPr bwMode="auto">
          <a:xfrm>
            <a:off x="1042988" y="2492375"/>
            <a:ext cx="936625" cy="5794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O</a:t>
            </a: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54" name="Text Box 42"/>
          <p:cNvSpPr txBox="1">
            <a:spLocks noChangeArrowheads="1"/>
          </p:cNvSpPr>
          <p:nvPr/>
        </p:nvSpPr>
        <p:spPr bwMode="auto">
          <a:xfrm>
            <a:off x="8027988" y="3860800"/>
            <a:ext cx="936625" cy="57943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X</a:t>
            </a:r>
            <a:endParaRPr lang="ru-RU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3377" name="Group 65"/>
          <p:cNvGrpSpPr>
            <a:grpSpLocks/>
          </p:cNvGrpSpPr>
          <p:nvPr/>
        </p:nvGrpSpPr>
        <p:grpSpPr bwMode="auto">
          <a:xfrm>
            <a:off x="2627313" y="2420938"/>
            <a:ext cx="2233612" cy="1204912"/>
            <a:chOff x="1927" y="1480"/>
            <a:chExt cx="1407" cy="759"/>
          </a:xfrm>
        </p:grpSpPr>
        <p:sp>
          <p:nvSpPr>
            <p:cNvPr id="13372" name="Rectangle 60" descr="water_02"/>
            <p:cNvSpPr>
              <a:spLocks noChangeArrowheads="1"/>
            </p:cNvSpPr>
            <p:nvPr/>
          </p:nvSpPr>
          <p:spPr bwMode="auto">
            <a:xfrm>
              <a:off x="1927" y="1752"/>
              <a:ext cx="1271" cy="272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73" name="Oval 61"/>
            <p:cNvSpPr>
              <a:spLocks noChangeArrowheads="1"/>
            </p:cNvSpPr>
            <p:nvPr/>
          </p:nvSpPr>
          <p:spPr bwMode="auto">
            <a:xfrm>
              <a:off x="1973" y="2024"/>
              <a:ext cx="181" cy="1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13500000" sx="75000" sy="75000" algn="tl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74" name="Oval 62"/>
            <p:cNvSpPr>
              <a:spLocks noChangeArrowheads="1"/>
            </p:cNvSpPr>
            <p:nvPr/>
          </p:nvSpPr>
          <p:spPr bwMode="auto">
            <a:xfrm>
              <a:off x="2971" y="2024"/>
              <a:ext cx="181" cy="1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dist="107763" dir="13500000" sx="75000" sy="75000" algn="tl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75" name="AutoShape 63" descr="Почтовая бумага"/>
            <p:cNvSpPr>
              <a:spLocks noChangeArrowheads="1"/>
            </p:cNvSpPr>
            <p:nvPr/>
          </p:nvSpPr>
          <p:spPr bwMode="auto">
            <a:xfrm rot="2486449">
              <a:off x="3061" y="1706"/>
              <a:ext cx="273" cy="533"/>
            </a:xfrm>
            <a:custGeom>
              <a:avLst/>
              <a:gdLst>
                <a:gd name="G0" fmla="+- 7707 0 0"/>
                <a:gd name="G1" fmla="+- -9788628 0 0"/>
                <a:gd name="G2" fmla="+- 0 0 -9788628"/>
                <a:gd name="T0" fmla="*/ 0 256 1"/>
                <a:gd name="T1" fmla="*/ 180 256 1"/>
                <a:gd name="G3" fmla="+- -9788628 T0 T1"/>
                <a:gd name="T2" fmla="*/ 0 256 1"/>
                <a:gd name="T3" fmla="*/ 90 256 1"/>
                <a:gd name="G4" fmla="+- -9788628 T2 T3"/>
                <a:gd name="G5" fmla="*/ G4 2 1"/>
                <a:gd name="T4" fmla="*/ 90 256 1"/>
                <a:gd name="T5" fmla="*/ 0 256 1"/>
                <a:gd name="G6" fmla="+- -9788628 T4 T5"/>
                <a:gd name="G7" fmla="*/ G6 2 1"/>
                <a:gd name="G8" fmla="abs -9788628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707"/>
                <a:gd name="G18" fmla="*/ 7707 1 2"/>
                <a:gd name="G19" fmla="+- G18 5400 0"/>
                <a:gd name="G20" fmla="cos G19 -9788628"/>
                <a:gd name="G21" fmla="sin G19 -9788628"/>
                <a:gd name="G22" fmla="+- G20 10800 0"/>
                <a:gd name="G23" fmla="+- G21 10800 0"/>
                <a:gd name="G24" fmla="+- 10800 0 G20"/>
                <a:gd name="G25" fmla="+- 7707 10800 0"/>
                <a:gd name="G26" fmla="?: G9 G17 G25"/>
                <a:gd name="G27" fmla="?: G9 0 21600"/>
                <a:gd name="G28" fmla="cos 10800 -9788628"/>
                <a:gd name="G29" fmla="sin 10800 -9788628"/>
                <a:gd name="G30" fmla="sin 7707 -9788628"/>
                <a:gd name="G31" fmla="+- G28 10800 0"/>
                <a:gd name="G32" fmla="+- G29 10800 0"/>
                <a:gd name="G33" fmla="+- G30 10800 0"/>
                <a:gd name="G34" fmla="?: G4 0 G31"/>
                <a:gd name="G35" fmla="?: -9788628 G34 0"/>
                <a:gd name="G36" fmla="?: G6 G35 G31"/>
                <a:gd name="G37" fmla="+- 21600 0 G36"/>
                <a:gd name="G38" fmla="?: G4 0 G33"/>
                <a:gd name="G39" fmla="?: -9788628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837 w 21600"/>
                <a:gd name="T15" fmla="*/ 6084 h 21600"/>
                <a:gd name="T16" fmla="*/ 10800 w 21600"/>
                <a:gd name="T17" fmla="*/ 3093 h 21600"/>
                <a:gd name="T18" fmla="*/ 18763 w 21600"/>
                <a:gd name="T19" fmla="*/ 6084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4168" y="6872"/>
                  </a:moveTo>
                  <a:cubicBezTo>
                    <a:pt x="5556" y="4529"/>
                    <a:pt x="8077" y="3092"/>
                    <a:pt x="10800" y="3093"/>
                  </a:cubicBezTo>
                  <a:cubicBezTo>
                    <a:pt x="13522" y="3093"/>
                    <a:pt x="16043" y="4529"/>
                    <a:pt x="17431" y="6872"/>
                  </a:cubicBezTo>
                  <a:lnTo>
                    <a:pt x="20092" y="5296"/>
                  </a:lnTo>
                  <a:cubicBezTo>
                    <a:pt x="18147" y="2013"/>
                    <a:pt x="14615" y="-1"/>
                    <a:pt x="10799" y="0"/>
                  </a:cubicBezTo>
                  <a:cubicBezTo>
                    <a:pt x="6984" y="0"/>
                    <a:pt x="3452" y="2013"/>
                    <a:pt x="1507" y="5296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76" name="Rectangle 64" descr="Почтовая бумага"/>
            <p:cNvSpPr>
              <a:spLocks noChangeArrowheads="1"/>
            </p:cNvSpPr>
            <p:nvPr/>
          </p:nvSpPr>
          <p:spPr bwMode="auto">
            <a:xfrm>
              <a:off x="1927" y="1480"/>
              <a:ext cx="1271" cy="272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381" name="Oval 69"/>
          <p:cNvSpPr>
            <a:spLocks noChangeArrowheads="1"/>
          </p:cNvSpPr>
          <p:nvPr/>
        </p:nvSpPr>
        <p:spPr bwMode="auto">
          <a:xfrm flipV="1">
            <a:off x="4859338" y="3141663"/>
            <a:ext cx="144462" cy="14287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3409" name="Group 97"/>
          <p:cNvGrpSpPr>
            <a:grpSpLocks/>
          </p:cNvGrpSpPr>
          <p:nvPr/>
        </p:nvGrpSpPr>
        <p:grpSpPr bwMode="auto">
          <a:xfrm>
            <a:off x="323850" y="4868863"/>
            <a:ext cx="8474075" cy="493712"/>
            <a:chOff x="158" y="3067"/>
            <a:chExt cx="5338" cy="311"/>
          </a:xfrm>
        </p:grpSpPr>
        <p:sp>
          <p:nvSpPr>
            <p:cNvPr id="13383" name="AutoShape 71"/>
            <p:cNvSpPr>
              <a:spLocks noChangeArrowheads="1"/>
            </p:cNvSpPr>
            <p:nvPr/>
          </p:nvSpPr>
          <p:spPr bwMode="auto">
            <a:xfrm>
              <a:off x="507" y="3151"/>
              <a:ext cx="4989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84" name="Oval 72"/>
            <p:cNvSpPr>
              <a:spLocks noChangeArrowheads="1"/>
            </p:cNvSpPr>
            <p:nvPr/>
          </p:nvSpPr>
          <p:spPr bwMode="auto">
            <a:xfrm>
              <a:off x="825" y="3196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92" name="Oval 80"/>
            <p:cNvSpPr>
              <a:spLocks noChangeArrowheads="1"/>
            </p:cNvSpPr>
            <p:nvPr/>
          </p:nvSpPr>
          <p:spPr bwMode="auto">
            <a:xfrm>
              <a:off x="1837" y="3203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93" name="Oval 81"/>
            <p:cNvSpPr>
              <a:spLocks noChangeArrowheads="1"/>
            </p:cNvSpPr>
            <p:nvPr/>
          </p:nvSpPr>
          <p:spPr bwMode="auto">
            <a:xfrm>
              <a:off x="2925" y="3203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96" name="Oval 84"/>
            <p:cNvSpPr>
              <a:spLocks noChangeArrowheads="1"/>
            </p:cNvSpPr>
            <p:nvPr/>
          </p:nvSpPr>
          <p:spPr bwMode="auto">
            <a:xfrm>
              <a:off x="3969" y="3203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97" name="Oval 85"/>
            <p:cNvSpPr>
              <a:spLocks noChangeArrowheads="1"/>
            </p:cNvSpPr>
            <p:nvPr/>
          </p:nvSpPr>
          <p:spPr bwMode="auto">
            <a:xfrm>
              <a:off x="5103" y="3203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6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158" y="3067"/>
              <a:ext cx="182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1</a:t>
              </a:r>
            </a:p>
          </p:txBody>
        </p:sp>
      </p:grpSp>
      <p:grpSp>
        <p:nvGrpSpPr>
          <p:cNvPr id="13410" name="Group 98"/>
          <p:cNvGrpSpPr>
            <a:grpSpLocks/>
          </p:cNvGrpSpPr>
          <p:nvPr/>
        </p:nvGrpSpPr>
        <p:grpSpPr bwMode="auto">
          <a:xfrm>
            <a:off x="323850" y="5516563"/>
            <a:ext cx="8423275" cy="433387"/>
            <a:chOff x="204" y="3475"/>
            <a:chExt cx="5306" cy="273"/>
          </a:xfrm>
        </p:grpSpPr>
        <p:sp>
          <p:nvSpPr>
            <p:cNvPr id="13379" name="AutoShape 67"/>
            <p:cNvSpPr>
              <a:spLocks noChangeArrowheads="1"/>
            </p:cNvSpPr>
            <p:nvPr/>
          </p:nvSpPr>
          <p:spPr bwMode="auto">
            <a:xfrm>
              <a:off x="521" y="3521"/>
              <a:ext cx="4989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98" name="Oval 86"/>
            <p:cNvSpPr>
              <a:spLocks noChangeArrowheads="1"/>
            </p:cNvSpPr>
            <p:nvPr/>
          </p:nvSpPr>
          <p:spPr bwMode="auto">
            <a:xfrm>
              <a:off x="839" y="3612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99" name="Oval 87"/>
            <p:cNvSpPr>
              <a:spLocks noChangeArrowheads="1"/>
            </p:cNvSpPr>
            <p:nvPr/>
          </p:nvSpPr>
          <p:spPr bwMode="auto">
            <a:xfrm>
              <a:off x="2699" y="3612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0" name="Oval 88"/>
            <p:cNvSpPr>
              <a:spLocks noChangeArrowheads="1"/>
            </p:cNvSpPr>
            <p:nvPr/>
          </p:nvSpPr>
          <p:spPr bwMode="auto">
            <a:xfrm>
              <a:off x="3379" y="3612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1" name="Oval 89"/>
            <p:cNvSpPr>
              <a:spLocks noChangeArrowheads="1"/>
            </p:cNvSpPr>
            <p:nvPr/>
          </p:nvSpPr>
          <p:spPr bwMode="auto">
            <a:xfrm>
              <a:off x="3787" y="3612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2" name="Oval 90"/>
            <p:cNvSpPr>
              <a:spLocks noChangeArrowheads="1"/>
            </p:cNvSpPr>
            <p:nvPr/>
          </p:nvSpPr>
          <p:spPr bwMode="auto">
            <a:xfrm>
              <a:off x="4014" y="3612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7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204" y="3475"/>
              <a:ext cx="182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2</a:t>
              </a:r>
            </a:p>
          </p:txBody>
        </p:sp>
      </p:grpSp>
      <p:grpSp>
        <p:nvGrpSpPr>
          <p:cNvPr id="13411" name="Group 99"/>
          <p:cNvGrpSpPr>
            <a:grpSpLocks/>
          </p:cNvGrpSpPr>
          <p:nvPr/>
        </p:nvGrpSpPr>
        <p:grpSpPr bwMode="auto">
          <a:xfrm>
            <a:off x="323850" y="6165850"/>
            <a:ext cx="8423275" cy="360363"/>
            <a:chOff x="204" y="3884"/>
            <a:chExt cx="5306" cy="227"/>
          </a:xfrm>
        </p:grpSpPr>
        <p:sp>
          <p:nvSpPr>
            <p:cNvPr id="13380" name="AutoShape 68"/>
            <p:cNvSpPr>
              <a:spLocks noChangeArrowheads="1"/>
            </p:cNvSpPr>
            <p:nvPr/>
          </p:nvSpPr>
          <p:spPr bwMode="auto">
            <a:xfrm>
              <a:off x="521" y="3884"/>
              <a:ext cx="4989" cy="22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3" name="Oval 91"/>
            <p:cNvSpPr>
              <a:spLocks noChangeArrowheads="1"/>
            </p:cNvSpPr>
            <p:nvPr/>
          </p:nvSpPr>
          <p:spPr bwMode="auto">
            <a:xfrm>
              <a:off x="839" y="3929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4" name="Oval 92"/>
            <p:cNvSpPr>
              <a:spLocks noChangeArrowheads="1"/>
            </p:cNvSpPr>
            <p:nvPr/>
          </p:nvSpPr>
          <p:spPr bwMode="auto">
            <a:xfrm>
              <a:off x="2925" y="3974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5" name="Oval 93"/>
            <p:cNvSpPr>
              <a:spLocks noChangeArrowheads="1"/>
            </p:cNvSpPr>
            <p:nvPr/>
          </p:nvSpPr>
          <p:spPr bwMode="auto">
            <a:xfrm>
              <a:off x="5148" y="3974"/>
              <a:ext cx="91" cy="9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08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04" y="3884"/>
              <a:ext cx="182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3</a:t>
              </a:r>
            </a:p>
          </p:txBody>
        </p:sp>
      </p:grpSp>
      <p:sp>
        <p:nvSpPr>
          <p:cNvPr id="13418" name="Oval 106"/>
          <p:cNvSpPr>
            <a:spLocks noChangeArrowheads="1"/>
          </p:cNvSpPr>
          <p:nvPr/>
        </p:nvSpPr>
        <p:spPr bwMode="auto">
          <a:xfrm>
            <a:off x="6156325" y="3068638"/>
            <a:ext cx="144463" cy="1444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420" name="Oval 108"/>
          <p:cNvSpPr>
            <a:spLocks noChangeArrowheads="1"/>
          </p:cNvSpPr>
          <p:nvPr/>
        </p:nvSpPr>
        <p:spPr bwMode="auto">
          <a:xfrm flipV="1">
            <a:off x="7667625" y="3068638"/>
            <a:ext cx="144463" cy="1444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2222E-6 L 0.83472 -2.22222E-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13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1042 L 0.00052 0.05254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3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-3.7037E-7 L 3.61111E-6 0.06319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3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3.7037E-7 L 0.00018 0.06319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13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build="p" autoUpdateAnimBg="0" advAuto="0"/>
      <p:bldP spid="13349" grpId="0" animBg="1"/>
      <p:bldP spid="13350" grpId="0" animBg="1"/>
      <p:bldP spid="13351" grpId="0" animBg="1" autoUpdateAnimBg="0"/>
      <p:bldP spid="13353" grpId="0" animBg="1" autoUpdateAnimBg="0"/>
      <p:bldP spid="13354" grpId="0" animBg="1" autoUpdateAnimBg="0"/>
      <p:bldP spid="13381" grpId="0" animBg="1"/>
      <p:bldP spid="13381" grpId="1" animBg="1"/>
      <p:bldP spid="13418" grpId="0" animBg="1"/>
      <p:bldP spid="13418" grpId="1" animBg="1"/>
      <p:bldP spid="13420" grpId="0" animBg="1"/>
      <p:bldP spid="13420" grpId="1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FF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181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Оформление по умолчанию</vt:lpstr>
      <vt:lpstr>Microsoft Equation 3.0</vt:lpstr>
      <vt:lpstr>Скорость равномерного движения</vt:lpstr>
      <vt:lpstr>Равномерное прямолинейное движение - </vt:lpstr>
      <vt:lpstr>Формула расчета скорости равномерного движения</vt:lpstr>
      <vt:lpstr>Задачи</vt:lpstr>
      <vt:lpstr>Задача №1</vt:lpstr>
      <vt:lpstr>Задача №2</vt:lpstr>
      <vt:lpstr>Задача № 3</vt:lpstr>
      <vt:lpstr>Задача № 4</vt:lpstr>
      <vt:lpstr>Задача № 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Скорость равномерного движения</dc:title>
  <dc:creator>Юля</dc:creator>
  <cp:lastModifiedBy>user</cp:lastModifiedBy>
  <cp:revision>6</cp:revision>
  <dcterms:created xsi:type="dcterms:W3CDTF">2007-03-21T18:16:39Z</dcterms:created>
  <dcterms:modified xsi:type="dcterms:W3CDTF">2015-02-20T11:05:46Z</dcterms:modified>
</cp:coreProperties>
</file>