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Применение принципа золотого сечения в организации и оформлении текстов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Автор: Главатских Анита 7 в класс</a:t>
            </a:r>
          </a:p>
          <a:p>
            <a:r>
              <a:rPr lang="ru-RU" dirty="0" smtClean="0"/>
              <a:t>Руководитель: Протасова Елена Александровна.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Принцип  золотого сечения в  текстах.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sz="2000" i="1" dirty="0" smtClean="0"/>
              <a:t>Что на свете всего труднее? </a:t>
            </a:r>
          </a:p>
          <a:p>
            <a:pPr algn="r">
              <a:buNone/>
            </a:pPr>
            <a:r>
              <a:rPr lang="ru-RU" sz="2000" i="1" dirty="0" smtClean="0"/>
              <a:t>Видеть своими глазами то, что лежит перед нами.</a:t>
            </a:r>
          </a:p>
          <a:p>
            <a:pPr algn="r">
              <a:buNone/>
            </a:pPr>
            <a:r>
              <a:rPr lang="ru-RU" sz="2000" i="1" dirty="0" smtClean="0"/>
              <a:t>И.В. Гете</a:t>
            </a:r>
          </a:p>
          <a:p>
            <a:pPr algn="just">
              <a:buNone/>
            </a:pPr>
            <a:r>
              <a:rPr lang="ru-RU" sz="2000" dirty="0" smtClean="0"/>
              <a:t>     </a:t>
            </a:r>
            <a:r>
              <a:rPr lang="ru-RU" sz="1900" dirty="0" smtClean="0">
                <a:latin typeface="Meiryo"/>
              </a:rPr>
              <a:t>А. Р. Лурия полагает,, что до речевого высказывания текст существует в виде мыслей. Человек – это часть природного мира, следовательно и наши мысли организованы в соответствии с принципом золотого сечения. </a:t>
            </a:r>
            <a:endParaRPr lang="ru-RU" sz="1900" dirty="0" smtClean="0">
              <a:latin typeface="Meiryo"/>
            </a:endParaRPr>
          </a:p>
          <a:p>
            <a:pPr algn="just">
              <a:buNone/>
            </a:pPr>
            <a:endParaRPr lang="ru-RU" sz="1900" dirty="0" smtClean="0">
              <a:latin typeface="Meiryo"/>
            </a:endParaRPr>
          </a:p>
          <a:p>
            <a:pPr algn="just"/>
            <a:r>
              <a:rPr lang="ru-RU" sz="1900" dirty="0" smtClean="0">
                <a:latin typeface="Meiryo"/>
              </a:rPr>
              <a:t>Если текст оформлен (шрифт, интервал) в соответствии с принципом золотого сечения, то он легче воспринимается, это подтверждено нами при анализе живописи</a:t>
            </a:r>
          </a:p>
          <a:p>
            <a:pPr algn="just"/>
            <a:r>
              <a:rPr lang="ru-RU" sz="1900" dirty="0" smtClean="0">
                <a:latin typeface="Meiryo"/>
              </a:rPr>
              <a:t>Человеку свойственно организовывать тексты по принципу золотого сечения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Организация текста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200" b="1" dirty="0" smtClean="0">
                <a:latin typeface="Meiryo"/>
              </a:rPr>
              <a:t>Сильные </a:t>
            </a:r>
            <a:r>
              <a:rPr lang="ru-RU" sz="2200" b="1" dirty="0" smtClean="0">
                <a:latin typeface="Meiryo"/>
              </a:rPr>
              <a:t>позиции </a:t>
            </a:r>
            <a:r>
              <a:rPr lang="ru-RU" sz="2200" dirty="0" smtClean="0">
                <a:latin typeface="Meiryo"/>
              </a:rPr>
              <a:t>– это позиции, в которых выражены главные мысли автора, точки максимального напряжения, переломные пункты. </a:t>
            </a:r>
            <a:endParaRPr lang="ru-RU" sz="2200" dirty="0" smtClean="0">
              <a:latin typeface="Meiryo"/>
            </a:endParaRPr>
          </a:p>
          <a:p>
            <a:pPr>
              <a:buNone/>
            </a:pPr>
            <a:endParaRPr lang="ru-RU" sz="2200" b="1" dirty="0" smtClean="0">
              <a:latin typeface="Meiryo"/>
            </a:endParaRPr>
          </a:p>
          <a:p>
            <a:pPr>
              <a:buNone/>
            </a:pPr>
            <a:r>
              <a:rPr lang="ru-RU" sz="2200" b="1" dirty="0" smtClean="0">
                <a:latin typeface="Meiryo"/>
              </a:rPr>
              <a:t>Сильные </a:t>
            </a:r>
            <a:r>
              <a:rPr lang="ru-RU" sz="2200" b="1" dirty="0" smtClean="0">
                <a:latin typeface="Meiryo"/>
              </a:rPr>
              <a:t>позиции в тексте</a:t>
            </a:r>
            <a:r>
              <a:rPr lang="ru-RU" sz="2200" dirty="0" smtClean="0">
                <a:latin typeface="Meiryo"/>
              </a:rPr>
              <a:t>:</a:t>
            </a:r>
          </a:p>
          <a:p>
            <a:r>
              <a:rPr lang="ru-RU" sz="2200" dirty="0" smtClean="0">
                <a:latin typeface="Meiryo"/>
              </a:rPr>
              <a:t>Начало текста</a:t>
            </a:r>
          </a:p>
          <a:p>
            <a:r>
              <a:rPr lang="ru-RU" sz="2200" dirty="0" smtClean="0">
                <a:latin typeface="Meiryo"/>
              </a:rPr>
              <a:t>Конец текста</a:t>
            </a:r>
          </a:p>
          <a:p>
            <a:r>
              <a:rPr lang="ru-RU" sz="2200" dirty="0" smtClean="0">
                <a:latin typeface="Meiryo"/>
              </a:rPr>
              <a:t>Гармонический центр текста, определяемый пропорцией золотого сечения, приблизительно 0,618 от объема целого.</a:t>
            </a:r>
          </a:p>
          <a:p>
            <a:pPr algn="r">
              <a:buNone/>
            </a:pPr>
            <a:r>
              <a:rPr lang="ru-RU" sz="2200" dirty="0" err="1" smtClean="0">
                <a:latin typeface="Meiryo"/>
              </a:rPr>
              <a:t>Кыштымова</a:t>
            </a:r>
            <a:r>
              <a:rPr lang="ru-RU" sz="2200" dirty="0" smtClean="0">
                <a:latin typeface="Meiryo"/>
              </a:rPr>
              <a:t> И.А</a:t>
            </a:r>
            <a:r>
              <a:rPr lang="ru-RU" sz="2200" dirty="0" smtClean="0">
                <a:latin typeface="Meiryo"/>
              </a:rPr>
              <a:t>.</a:t>
            </a:r>
            <a:endParaRPr lang="ru-RU" sz="2200" dirty="0">
              <a:latin typeface="Meiry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этап исследования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60173"/>
            <a:ext cx="8229600" cy="233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95930"/>
          </a:xfrm>
        </p:spPr>
        <p:txBody>
          <a:bodyPr>
            <a:normAutofit fontScale="92500" lnSpcReduction="10000"/>
          </a:bodyPr>
          <a:lstStyle/>
          <a:p>
            <a:endParaRPr lang="en-US" sz="1800" dirty="0" smtClean="0">
              <a:latin typeface="Meiryo"/>
            </a:endParaRPr>
          </a:p>
          <a:p>
            <a:endParaRPr lang="en-US" sz="1800" dirty="0" smtClean="0">
              <a:latin typeface="Meiryo"/>
            </a:endParaRPr>
          </a:p>
          <a:p>
            <a:endParaRPr lang="en-US" sz="1800" dirty="0" smtClean="0">
              <a:latin typeface="Meiryo"/>
            </a:endParaRPr>
          </a:p>
          <a:p>
            <a:endParaRPr lang="en-US" sz="1800" dirty="0" smtClean="0">
              <a:latin typeface="Meiryo"/>
            </a:endParaRPr>
          </a:p>
          <a:p>
            <a:pPr>
              <a:buNone/>
            </a:pPr>
            <a:r>
              <a:rPr lang="ru-RU" sz="1800" dirty="0" smtClean="0">
                <a:latin typeface="Meiryo"/>
              </a:rPr>
              <a:t>Текст для чтения </a:t>
            </a:r>
            <a:r>
              <a:rPr lang="ru-RU" sz="1800" dirty="0" smtClean="0">
                <a:latin typeface="Meiryo"/>
              </a:rPr>
              <a:t>1</a:t>
            </a:r>
            <a:endParaRPr lang="ru-RU" sz="1800" dirty="0" smtClean="0">
              <a:latin typeface="Meiryo"/>
            </a:endParaRPr>
          </a:p>
          <a:p>
            <a:pPr>
              <a:buNone/>
            </a:pPr>
            <a:r>
              <a:rPr lang="ru-RU" sz="1800" dirty="0" smtClean="0">
                <a:latin typeface="Meiryo"/>
              </a:rPr>
              <a:t>		Так </a:t>
            </a:r>
            <a:r>
              <a:rPr lang="ru-RU" sz="1800" dirty="0" smtClean="0">
                <a:latin typeface="Meiryo"/>
              </a:rPr>
              <a:t>бы все дальше и шло, да только старшему брату было неведомо, что у младшего, который сидел сейчас в тюрьме, кроме ящика, было еще кое-что. А именно: держал он кота и собаку. И вот как только они узнали, что хозяин их в беде, то и порешили отправиться повидать его в темнице, чтоб обсудить, как ему помочь.</a:t>
            </a:r>
          </a:p>
          <a:p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Текст для чтения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они и поступили, и, едва выбравшись из дворца, забрались в свою лодку и пустились в обратный путь. Плывут они, плывут и вдруг видят вдали корабль, где вся команда состоит из мышей и рыб. Ну те,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увидя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кота и собаку, сразу же подняли военные флаги,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изготовясь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принять бой. Но кот и собака отпустили их с миром.</a:t>
            </a:r>
          </a:p>
          <a:p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85926"/>
            <a:ext cx="8229600" cy="379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785795"/>
            <a:ext cx="6072229" cy="5538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Текст учебника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b="1" dirty="0" smtClean="0"/>
              <a:t>	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algn="just">
              <a:lnSpc>
                <a:spcPct val="170000"/>
              </a:lnSpc>
              <a:buNone/>
            </a:pPr>
            <a:r>
              <a:rPr lang="ru-RU" b="1" dirty="0" smtClean="0"/>
              <a:t> </a:t>
            </a:r>
            <a:r>
              <a:rPr lang="en-US" dirty="0" smtClean="0"/>
              <a:t>		</a:t>
            </a:r>
            <a:r>
              <a:rPr lang="ru-RU" sz="3800" dirty="0" smtClean="0"/>
              <a:t>Птицы – высшие позвоночные животные, приспособившиеся к полету. Тело их покрыто перьями. Передние конечности превращены в крылья. За счет интенсивного обмена веществ они обладают высокой (более плюс 40 градусов) и постоянной температурой тела. </a:t>
            </a:r>
            <a:r>
              <a:rPr lang="ru-RU" sz="3800" b="1" dirty="0" smtClean="0"/>
              <a:t>Активны</a:t>
            </a:r>
            <a:r>
              <a:rPr lang="ru-RU" sz="3800" dirty="0" smtClean="0"/>
              <a:t> в течение всего года. Благодаря способности к полету быстро меняют </a:t>
            </a:r>
            <a:r>
              <a:rPr lang="ru-RU" sz="3800" u="sng" dirty="0" smtClean="0"/>
              <a:t>местонахождение</a:t>
            </a:r>
            <a:r>
              <a:rPr lang="ru-RU" sz="3800" dirty="0" smtClean="0"/>
              <a:t>, весной и осенью многие птицы совершают далекие миграции. Широко распространены по всей Земле, наиболее разнообразны и многочисленны в тропических лесах. Известно около девяти тысяч современных видов птиц.</a:t>
            </a:r>
          </a:p>
          <a:p>
            <a:pPr algn="just"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Meiryo"/>
              </a:rPr>
              <a:t>Мы доказали, что зрительное восприятие  гармоничного текста легче, чем не гармоничного.</a:t>
            </a:r>
          </a:p>
          <a:p>
            <a:r>
              <a:rPr lang="ru-RU" sz="2400" dirty="0" smtClean="0">
                <a:latin typeface="Meiryo"/>
              </a:rPr>
              <a:t> Исследование текстов школьников подтвердило предположение о  наличии в их тексте гармонического центра, содержащего главный смысл  и определяемого законом «золотого сечения».</a:t>
            </a:r>
          </a:p>
          <a:p>
            <a:pPr algn="just">
              <a:buNone/>
            </a:pPr>
            <a:r>
              <a:rPr lang="ru-RU" sz="2400" dirty="0" smtClean="0">
                <a:latin typeface="Meiryo"/>
              </a:rPr>
              <a:t>		</a:t>
            </a:r>
            <a:endParaRPr lang="ru-RU" sz="2400" dirty="0" smtClean="0">
              <a:latin typeface="Meiryo"/>
            </a:endParaRPr>
          </a:p>
          <a:p>
            <a:pPr algn="just">
              <a:buNone/>
            </a:pPr>
            <a:r>
              <a:rPr lang="ru-RU" sz="2400" dirty="0" smtClean="0">
                <a:latin typeface="Meiryo"/>
              </a:rPr>
              <a:t>	</a:t>
            </a:r>
            <a:r>
              <a:rPr lang="ru-RU" sz="2400" dirty="0" smtClean="0">
                <a:latin typeface="Meiryo"/>
              </a:rPr>
              <a:t>	</a:t>
            </a:r>
            <a:r>
              <a:rPr lang="ru-RU" sz="2400" dirty="0" smtClean="0">
                <a:latin typeface="Meiryo"/>
              </a:rPr>
              <a:t>Таким </a:t>
            </a:r>
            <a:r>
              <a:rPr lang="ru-RU" sz="2400" dirty="0" smtClean="0">
                <a:latin typeface="Meiryo"/>
              </a:rPr>
              <a:t>образом, «золотое сечение» как принцип  гармоничной организации  является необходимым в организации текста.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значимость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 smtClean="0">
                <a:latin typeface="Meiryo"/>
              </a:rPr>
              <a:t>В работе введены новые понятия гармоничный шрифт и интервал. </a:t>
            </a:r>
          </a:p>
          <a:p>
            <a:r>
              <a:rPr lang="ru-RU" sz="2200" dirty="0" smtClean="0">
                <a:latin typeface="Meiryo"/>
              </a:rPr>
              <a:t>Разработана процедура для их определения. </a:t>
            </a:r>
          </a:p>
          <a:p>
            <a:r>
              <a:rPr lang="ru-RU" sz="2200" dirty="0" smtClean="0">
                <a:latin typeface="Meiryo"/>
              </a:rPr>
              <a:t>Результаты работы вносят вклад в изучение проблемы гармоничного центра текста. </a:t>
            </a:r>
          </a:p>
          <a:p>
            <a:r>
              <a:rPr lang="ru-RU" sz="2200" dirty="0" smtClean="0">
                <a:latin typeface="Meiryo"/>
              </a:rPr>
              <a:t>На основе результатов исследования в работе разработаны рекомендации, способствующие лучшему зрительному  и смысловому восприятию текстов. </a:t>
            </a:r>
          </a:p>
          <a:p>
            <a:pPr>
              <a:buNone/>
            </a:pPr>
            <a:r>
              <a:rPr lang="ru-RU" sz="2200" dirty="0" smtClean="0">
                <a:latin typeface="Meiryo"/>
              </a:rPr>
              <a:t>		В дальнейшем можно было бы исследовать то,  как научить человека определять и различать гармоничные и негармоничные изображения и тексты. </a:t>
            </a:r>
            <a:endParaRPr lang="ru-RU" sz="2200" dirty="0">
              <a:latin typeface="Meiry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b="1" dirty="0" smtClean="0"/>
              <a:t>Цель: </a:t>
            </a:r>
            <a:r>
              <a:rPr lang="ru-RU" sz="2000" dirty="0" smtClean="0"/>
              <a:t>исследование возможностей применения принципа золотого сечения как принципа гармоничной организации текстов.</a:t>
            </a:r>
          </a:p>
          <a:p>
            <a:pPr>
              <a:buNone/>
            </a:pPr>
            <a:r>
              <a:rPr lang="ru-RU" sz="2000" b="1" dirty="0" smtClean="0"/>
              <a:t>Задачи: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Изучить историю принципа золотого сечения в математике, искусствах и естественных науках.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Исследовать влияние гармоничного шрифта на зрительное восприятие текста.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Выявить наличие гармонического центра в текстах детских работ и учебных текстах.</a:t>
            </a:r>
          </a:p>
          <a:p>
            <a:pPr marL="457200" indent="-457200">
              <a:buNone/>
            </a:pPr>
            <a:r>
              <a:rPr lang="ru-RU" sz="2000" b="1" dirty="0" smtClean="0"/>
              <a:t>Гипотеза: </a:t>
            </a:r>
            <a:r>
              <a:rPr lang="ru-RU" sz="2000" dirty="0" smtClean="0"/>
              <a:t>золотое сечение как принцип гармоничной организации и оформления текстов способствует их лучшему зрительному и смысловому восприятию.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   Понятие «Золотое сечение»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   Золотое сечение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- деление непрерывной величины на две части в таком отношении, при котором меньшая часть так относится к большей, как большая ко всей величине.</a:t>
            </a:r>
            <a:endParaRPr lang="ru-RU" dirty="0"/>
          </a:p>
        </p:txBody>
      </p:sp>
      <p:pic>
        <p:nvPicPr>
          <p:cNvPr id="4" name="Picture 5" descr="в мат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429000"/>
            <a:ext cx="64008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1295400" y="5181600"/>
            <a:ext cx="6553200" cy="68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: b = b : c      </a:t>
            </a: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или</a:t>
            </a: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: b = b : а</a:t>
            </a:r>
            <a:endParaRPr kumimoji="0" lang="ru-RU" sz="2800" b="0" i="0" u="none" strike="noStrike" kern="120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7543824" cy="4493916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err="1" smtClean="0"/>
              <a:t>a</a:t>
            </a:r>
            <a:r>
              <a:rPr lang="ru-RU" dirty="0" smtClean="0"/>
              <a:t> = </a:t>
            </a:r>
            <a:r>
              <a:rPr lang="ru-RU" dirty="0" err="1" smtClean="0"/>
              <a:t>c-b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х</a:t>
            </a:r>
            <a:r>
              <a:rPr lang="ru-RU" baseline="30000" dirty="0" smtClean="0"/>
              <a:t>2</a:t>
            </a:r>
            <a:r>
              <a:rPr lang="ru-RU" dirty="0" smtClean="0"/>
              <a:t> + </a:t>
            </a:r>
            <a:r>
              <a:rPr lang="ru-RU" dirty="0" err="1" smtClean="0"/>
              <a:t>х</a:t>
            </a:r>
            <a:r>
              <a:rPr lang="ru-RU" dirty="0" smtClean="0"/>
              <a:t> – 1 = 0</a:t>
            </a:r>
            <a:br>
              <a:rPr lang="ru-RU" dirty="0" smtClean="0"/>
            </a:br>
            <a:r>
              <a:rPr lang="ru-RU" dirty="0" smtClean="0"/>
              <a:t>Д = 5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x</a:t>
            </a:r>
            <a:r>
              <a:rPr lang="ru-RU" baseline="-25000" dirty="0" smtClean="0"/>
              <a:t>1 </a:t>
            </a:r>
            <a:r>
              <a:rPr lang="ru-RU" dirty="0" smtClean="0"/>
              <a:t>=  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x</a:t>
            </a:r>
            <a:r>
              <a:rPr lang="ru-RU" baseline="-25000" dirty="0" smtClean="0"/>
              <a:t>2</a:t>
            </a:r>
            <a:r>
              <a:rPr lang="ru-RU" dirty="0" smtClean="0"/>
              <a:t> =   </a:t>
            </a:r>
          </a:p>
          <a:p>
            <a:endParaRPr lang="ru-RU" dirty="0"/>
          </a:p>
        </p:txBody>
      </p:sp>
      <p:pic>
        <p:nvPicPr>
          <p:cNvPr id="17410" name="Рисунок 30" descr="http://ru.convdocs.org/pars_docs/refs/20/19366/19366_html_m529811c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928802"/>
            <a:ext cx="1000132" cy="80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31" descr="http://ru.convdocs.org/pars_docs/refs/20/19366/19366_html_m4c5689a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3" y="1928802"/>
            <a:ext cx="1357322" cy="7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32" descr="http://ru.convdocs.org/pars_docs/refs/20/19366/19366_html_3963b13b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000240"/>
            <a:ext cx="115052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33" descr="http://ru.convdocs.org/pars_docs/refs/20/19366/19366_html_m2571a21b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4429132"/>
            <a:ext cx="165589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Рисунок 34" descr="http://ru.convdocs.org/pars_docs/refs/20/19366/19366_html_m3075719f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5357826"/>
            <a:ext cx="928694" cy="574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в искусстве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Рисунок 1" descr="http://www.trinitas.ru/rus/doc/0232/100a/pic/1038/1038-56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00240"/>
            <a:ext cx="6634539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Творчество Леонардо да Винчи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Рисунок 7" descr="http://www.kgs.ru/images/mo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0188"/>
            <a:ext cx="2928958" cy="439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13" descr="http://vuzo.zanya.ru/tw_files2/urls_28/1792/d-1791462/1791462_html_661b15c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714620"/>
            <a:ext cx="5788599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Афинский Парфенон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Рисунок 16" descr="http://free-referat.ru/media/images/referats/content/19403/19403_html_161961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928802"/>
            <a:ext cx="5857916" cy="440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Ряд Фибоначчи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0, 1, 1, 2, 3, 5, 8, 13, 21, 34, 55</a:t>
            </a:r>
          </a:p>
          <a:p>
            <a:pPr>
              <a:buNone/>
            </a:pPr>
            <a:r>
              <a:rPr lang="ru-RU" dirty="0" smtClean="0"/>
              <a:t>5 + 8 = 13, 8 + 13 = 21; 13 + 21 = 34 </a:t>
            </a:r>
          </a:p>
          <a:p>
            <a:pPr>
              <a:buNone/>
            </a:pPr>
            <a:r>
              <a:rPr lang="ru-RU" dirty="0" smtClean="0"/>
              <a:t> 21 : 34 = 0,617, 34 : 55 = 0,618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Принцип золотого сечения в животном и растительном мире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Рисунок 22" descr="http://www.nashekodom.ru/images/stories/zs_p01a%201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14554"/>
            <a:ext cx="794152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25" descr="http://www.nashekodom.ru/images/stories/zs_p01a%201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929066"/>
            <a:ext cx="6500858" cy="2644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</TotalTime>
  <Words>362</Words>
  <Application>Microsoft Office PowerPoint</Application>
  <PresentationFormat>Экран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Применение принципа золотого сечения в организации и оформлении текстов</vt:lpstr>
      <vt:lpstr>Введение</vt:lpstr>
      <vt:lpstr>   Понятие «Золотое сечение»</vt:lpstr>
      <vt:lpstr>Слайд 4</vt:lpstr>
      <vt:lpstr>Применение в искусстве</vt:lpstr>
      <vt:lpstr>Творчество Леонардо да Винчи</vt:lpstr>
      <vt:lpstr>Афинский Парфенон</vt:lpstr>
      <vt:lpstr>Ряд Фибоначчи</vt:lpstr>
      <vt:lpstr>Принцип золотого сечения в животном и растительном мире</vt:lpstr>
      <vt:lpstr>Принцип  золотого сечения в  текстах.</vt:lpstr>
      <vt:lpstr>Организация текста</vt:lpstr>
      <vt:lpstr>Первый этап исследования</vt:lpstr>
      <vt:lpstr>Слайд 13</vt:lpstr>
      <vt:lpstr>Слайд 14</vt:lpstr>
      <vt:lpstr>Слайд 15</vt:lpstr>
      <vt:lpstr>Текст учебника</vt:lpstr>
      <vt:lpstr>Выводы </vt:lpstr>
      <vt:lpstr>Практическая значимость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принципа золотого сечения в организации и оформлении текстов</dc:title>
  <cp:lastModifiedBy>Admin</cp:lastModifiedBy>
  <cp:revision>21</cp:revision>
  <dcterms:modified xsi:type="dcterms:W3CDTF">2014-03-27T00:54:41Z</dcterms:modified>
</cp:coreProperties>
</file>