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75" r:id="rId11"/>
    <p:sldId id="274" r:id="rId12"/>
    <p:sldId id="264" r:id="rId13"/>
    <p:sldId id="265" r:id="rId14"/>
    <p:sldId id="266" r:id="rId15"/>
    <p:sldId id="267" r:id="rId16"/>
    <p:sldId id="273" r:id="rId17"/>
    <p:sldId id="268" r:id="rId18"/>
    <p:sldId id="269" r:id="rId19"/>
    <p:sldId id="271" r:id="rId20"/>
    <p:sldId id="272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E741AC"/>
    <a:srgbClr val="5B0530"/>
    <a:srgbClr val="990033"/>
    <a:srgbClr val="9966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94679" autoAdjust="0"/>
  </p:normalViewPr>
  <p:slideViewPr>
    <p:cSldViewPr>
      <p:cViewPr>
        <p:scale>
          <a:sx n="100" d="100"/>
          <a:sy n="100" d="100"/>
        </p:scale>
        <p:origin x="-85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29C3-4819-4D49-9EDB-C82887814FC6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F5898-C458-42EC-8254-7EC70ECA2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71B7B-F5B5-4087-A0DC-683615E6FF88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ABF59-4B84-4E4E-9146-D9E15DAC4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2059-D0B0-43AB-B6A7-028C4DDE779E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F2466-B115-4EB3-9CD2-ECD3CA862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849F-4B29-404A-A334-516E4A20312E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E1A9-CC7F-4E16-8127-A39338271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816C5-0C12-48CC-9A49-28D3F55DA484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37938-DA83-4E6C-AB73-7519EBB33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499CC-FFF9-426D-BD6D-BCB65708A946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C2D0A-67DD-4911-8149-D229D36F9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D06C-FBDC-4D39-BDFE-1B5C26AA154D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EC10-4500-4CC6-BA7F-10B20017A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9EAF6-01ED-4C58-8F79-889F98BD2ABA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BFB88-8F58-4944-B1F4-E0862920B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0277D-F4EA-4C4D-8CA8-74B2A09925B5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B129-7AD5-4C0C-8BD1-054904BC3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08F28-7613-4071-981B-96A4F9F9D175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30896-7F19-413B-AFE0-DC84D76F7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2AF11-AF94-461C-B093-3939E02CA755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99DFE-55C5-41A4-9FA7-C92477070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DA15C5-BEB9-4381-AEAA-9AAB7655FF81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D7234F-84B7-4D6D-A6A6-F66E123E1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36.gif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Лермонтов для презентации\200-1-6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01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 «»Средняя общеобразовательная школа» с.п.п. Звёздный</a:t>
            </a:r>
            <a:b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Чегемского района КБР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00625" y="4500563"/>
            <a:ext cx="4143375" cy="1625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FFFF00"/>
                </a:solidFill>
              </a:rPr>
              <a:t>    Выполнила учитель русского языка и литературы</a:t>
            </a:r>
          </a:p>
          <a:p>
            <a:pPr>
              <a:buFont typeface="Arial" charset="0"/>
              <a:buNone/>
            </a:pPr>
            <a:r>
              <a:rPr lang="ru-RU" b="1" smtClean="0">
                <a:solidFill>
                  <a:srgbClr val="FFFF00"/>
                </a:solidFill>
              </a:rPr>
              <a:t>    Калайтанова Н.В.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4038" y="1571611"/>
            <a:ext cx="8242804" cy="1571637"/>
          </a:xfrm>
          <a:prstGeom prst="rect">
            <a:avLst/>
          </a:prstGeom>
          <a:noFill/>
        </p:spPr>
        <p:txBody>
          <a:bodyPr wrap="none">
            <a:prstTxWarp prst="textDeflateTop">
              <a:avLst>
                <a:gd name="adj" fmla="val 5000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Поэма М.Ю. Лермонтова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«Мцыри» ( Бой с барсом)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C:\Users\admin\Desktop\71951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0" y="0"/>
            <a:ext cx="4000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908" y="-142900"/>
            <a:ext cx="6185688" cy="716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… и начал он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Сердито лапой рыть песок,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Встал на дыбы, потом прилег,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pic>
        <p:nvPicPr>
          <p:cNvPr id="1029" name="Picture 5" descr="C:\Users\admin\Desktop\panther_mhcqem6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60000">
            <a:off x="4975252" y="2131954"/>
            <a:ext cx="3048000" cy="439102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50" name="Picture 6" descr="C:\Users\admin\Desktop\111212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flowChartProcess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3071810"/>
            <a:ext cx="7358063" cy="264320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dirty="0" smtClean="0">
                <a:solidFill>
                  <a:srgbClr val="66FFFF"/>
                </a:solidFill>
              </a:rPr>
              <a:t>,</a:t>
            </a:r>
            <a:br>
              <a:rPr lang="ru-RU" sz="3600" b="1" dirty="0" smtClean="0">
                <a:solidFill>
                  <a:srgbClr val="66FFFF"/>
                </a:solidFill>
              </a:rPr>
            </a:br>
            <a:r>
              <a:rPr lang="ru-RU" sz="3600" b="1" dirty="0" smtClean="0">
                <a:solidFill>
                  <a:srgbClr val="66FFFF"/>
                </a:solidFill>
              </a:rPr>
              <a:t>И первый бешеный скачок</a:t>
            </a:r>
            <a:br>
              <a:rPr lang="ru-RU" sz="3600" b="1" dirty="0" smtClean="0">
                <a:solidFill>
                  <a:srgbClr val="66FFFF"/>
                </a:solidFill>
              </a:rPr>
            </a:br>
            <a:r>
              <a:rPr lang="ru-RU" sz="3600" b="1" dirty="0" smtClean="0">
                <a:solidFill>
                  <a:srgbClr val="66FFFF"/>
                </a:solidFill>
              </a:rPr>
              <a:t>Мне страшной смертью грозил...</a:t>
            </a:r>
            <a:br>
              <a:rPr lang="ru-RU" sz="3600" b="1" dirty="0" smtClean="0">
                <a:solidFill>
                  <a:srgbClr val="66FFFF"/>
                </a:solidFill>
              </a:rPr>
            </a:br>
            <a:r>
              <a:rPr lang="ru-RU" sz="3600" b="1" dirty="0" smtClean="0">
                <a:solidFill>
                  <a:srgbClr val="66FFFF"/>
                </a:solidFill>
              </a:rPr>
              <a:t>Но я его предупредил.</a:t>
            </a:r>
            <a:endParaRPr lang="ru-RU" sz="3600" dirty="0" smtClean="0">
              <a:solidFill>
                <a:srgbClr val="66FFFF"/>
              </a:solidFill>
            </a:endParaRPr>
          </a:p>
        </p:txBody>
      </p:sp>
      <p:pic>
        <p:nvPicPr>
          <p:cNvPr id="3074" name="Picture 2" descr="C:\Users\admin\Desktop\119045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714620"/>
            <a:ext cx="2286000" cy="3810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Users\admin\Desktop\67f38471c4e645a62aceac298a1c2cf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285860"/>
            <a:ext cx="1428750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C:\Users\admin\Desktop\desktopwallpapers.org.ua-119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400"/>
            <a:ext cx="927100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4786313" y="0"/>
            <a:ext cx="4357687" cy="4000500"/>
          </a:xfrm>
        </p:spPr>
        <p:txBody>
          <a:bodyPr/>
          <a:lstStyle/>
          <a:p>
            <a:pPr algn="l" eaLnBrk="1" hangingPunct="1"/>
            <a:r>
              <a:rPr lang="ru-RU" sz="2000" b="1" smtClean="0">
                <a:solidFill>
                  <a:srgbClr val="66FFFF"/>
                </a:solidFill>
              </a:rPr>
              <a:t>Удар мой верен был и скор.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Надежный сук мой, как топор,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Широкий лоб его рассек...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Он застонал, как человек,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И опрокинулся. Но вновь,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Хотя лила из раны кровь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Густой, широкою волной,</a:t>
            </a:r>
            <a:br>
              <a:rPr lang="ru-RU" sz="2000" b="1" smtClean="0">
                <a:solidFill>
                  <a:srgbClr val="66FFFF"/>
                </a:solidFill>
              </a:rPr>
            </a:br>
            <a:r>
              <a:rPr lang="ru-RU" sz="2000" b="1" smtClean="0">
                <a:solidFill>
                  <a:srgbClr val="66FFFF"/>
                </a:solidFill>
              </a:rPr>
              <a:t>Бой закипел, смертельный бой!</a:t>
            </a:r>
            <a:br>
              <a:rPr lang="ru-RU" sz="2000" b="1" smtClean="0">
                <a:solidFill>
                  <a:srgbClr val="66FFFF"/>
                </a:solidFill>
              </a:rPr>
            </a:br>
            <a:endParaRPr lang="ru-RU" sz="2000" b="1" smtClean="0">
              <a:solidFill>
                <a:srgbClr val="66FFFF"/>
              </a:solidFill>
            </a:endParaRPr>
          </a:p>
        </p:txBody>
      </p:sp>
      <p:pic>
        <p:nvPicPr>
          <p:cNvPr id="22533" name="Picture 5" descr="C:\Users\admin\Desktop\Лермонтов для презентации\10607045556_1b04bdcfb4_n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80000" y="4064000"/>
            <a:ext cx="4064000" cy="2794000"/>
          </a:xfrm>
          <a:effectLst>
            <a:softEdge rad="112500"/>
          </a:effectLst>
        </p:spPr>
      </p:pic>
      <p:pic>
        <p:nvPicPr>
          <p:cNvPr id="2050" name="Picture 2" descr="C:\Users\admin\Desktop\90419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6058"/>
            <a:ext cx="2286000" cy="304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Лермонтов для презентации\_CCABCngIX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4925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admin\Desktop\Лермонтов для презентации\Mcyr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780000">
            <a:off x="127839" y="56243"/>
            <a:ext cx="2071702" cy="2643206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C:\Users\admin\Desktop\Лермонтов для презентации\20131111_4_Bekhteev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960000">
            <a:off x="6080524" y="3382927"/>
            <a:ext cx="2757486" cy="3558047"/>
          </a:xfrm>
          <a:prstGeom prst="cloud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5786438" cy="42862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66FFFF"/>
                </a:solidFill>
              </a:rPr>
              <a:t>    </a:t>
            </a:r>
          </a:p>
          <a:p>
            <a:pPr eaLnBrk="1" hangingPunct="1">
              <a:buFont typeface="Arial" charset="0"/>
              <a:buNone/>
            </a:pPr>
            <a:endParaRPr lang="ru-RU" sz="2400" b="1" dirty="0" smtClean="0">
              <a:solidFill>
                <a:srgbClr val="66FFFF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66FFFF"/>
                </a:solidFill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66FFFF"/>
                </a:solidFill>
              </a:rPr>
              <a:t>     </a:t>
            </a:r>
            <a:r>
              <a:rPr lang="ru-RU" b="1" dirty="0" smtClean="0">
                <a:solidFill>
                  <a:srgbClr val="66FFFF"/>
                </a:solidFill>
              </a:rPr>
              <a:t>Ко мне он кинулся на грудь:</a:t>
            </a:r>
            <a:br>
              <a:rPr lang="ru-RU" b="1" dirty="0" smtClean="0">
                <a:solidFill>
                  <a:srgbClr val="66FFFF"/>
                </a:solidFill>
              </a:rPr>
            </a:br>
            <a:r>
              <a:rPr lang="ru-RU" b="1" dirty="0" smtClean="0">
                <a:solidFill>
                  <a:srgbClr val="66FFFF"/>
                </a:solidFill>
              </a:rPr>
              <a:t>Но в горло я успел воткнуть</a:t>
            </a:r>
            <a:br>
              <a:rPr lang="ru-RU" b="1" dirty="0" smtClean="0">
                <a:solidFill>
                  <a:srgbClr val="66FFFF"/>
                </a:solidFill>
              </a:rPr>
            </a:br>
            <a:r>
              <a:rPr lang="ru-RU" b="1" dirty="0" smtClean="0">
                <a:solidFill>
                  <a:srgbClr val="66FFFF"/>
                </a:solidFill>
              </a:rPr>
              <a:t>И там два раза повернуть</a:t>
            </a:r>
            <a:br>
              <a:rPr lang="ru-RU" b="1" dirty="0" smtClean="0">
                <a:solidFill>
                  <a:srgbClr val="66FFFF"/>
                </a:solidFill>
              </a:rPr>
            </a:br>
            <a:r>
              <a:rPr lang="ru-RU" b="1" dirty="0" smtClean="0">
                <a:solidFill>
                  <a:srgbClr val="66FFFF"/>
                </a:solidFill>
              </a:rPr>
              <a:t>Мое оружье... </a:t>
            </a:r>
          </a:p>
        </p:txBody>
      </p:sp>
      <p:pic>
        <p:nvPicPr>
          <p:cNvPr id="3074" name="Picture 2" descr="C:\Users\admin\Desktop\278861706206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200000">
            <a:off x="0" y="3714752"/>
            <a:ext cx="2286000" cy="3048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5" name="Picture 3" descr="C:\Users\admin\Desktop\67f38471c4e645a62aceac298a1c2cfc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714356"/>
            <a:ext cx="1428750" cy="1209675"/>
          </a:xfrm>
          <a:prstGeom prst="rect">
            <a:avLst/>
          </a:prstGeom>
          <a:noFill/>
        </p:spPr>
      </p:pic>
      <p:pic>
        <p:nvPicPr>
          <p:cNvPr id="3076" name="Picture 4" descr="C:\Users\admin\Desktop\0_afec5_213e9125_orig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10250" y="-214338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Лермонтов для презентации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13" y="274638"/>
            <a:ext cx="5857875" cy="3511550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rgbClr val="66FFFF"/>
                </a:solidFill>
              </a:rPr>
              <a:t>Он завыл,</a:t>
            </a:r>
            <a:br>
              <a:rPr lang="ru-RU" sz="3200" b="1" smtClean="0">
                <a:solidFill>
                  <a:srgbClr val="66FFFF"/>
                </a:solidFill>
              </a:rPr>
            </a:br>
            <a:r>
              <a:rPr lang="ru-RU" sz="3200" b="1" smtClean="0">
                <a:solidFill>
                  <a:srgbClr val="66FFFF"/>
                </a:solidFill>
              </a:rPr>
              <a:t>Рванулся из последних сил,</a:t>
            </a:r>
            <a:br>
              <a:rPr lang="ru-RU" sz="3200" b="1" smtClean="0">
                <a:solidFill>
                  <a:srgbClr val="66FFFF"/>
                </a:solidFill>
              </a:rPr>
            </a:br>
            <a:r>
              <a:rPr lang="ru-RU" sz="3200" b="1" smtClean="0">
                <a:solidFill>
                  <a:srgbClr val="66FFFF"/>
                </a:solidFill>
              </a:rPr>
              <a:t>И мы, сплетясь, как пара змей,</a:t>
            </a:r>
            <a:br>
              <a:rPr lang="ru-RU" sz="3200" b="1" smtClean="0">
                <a:solidFill>
                  <a:srgbClr val="66FFFF"/>
                </a:solidFill>
              </a:rPr>
            </a:br>
            <a:r>
              <a:rPr lang="ru-RU" sz="3200" b="1" smtClean="0">
                <a:solidFill>
                  <a:srgbClr val="66FFFF"/>
                </a:solidFill>
              </a:rPr>
              <a:t>Обнявшись крепче двух друзей,</a:t>
            </a:r>
            <a:br>
              <a:rPr lang="ru-RU" sz="3200" b="1" smtClean="0">
                <a:solidFill>
                  <a:srgbClr val="66FFFF"/>
                </a:solidFill>
              </a:rPr>
            </a:br>
            <a:r>
              <a:rPr lang="ru-RU" sz="3200" b="1" smtClean="0">
                <a:solidFill>
                  <a:srgbClr val="66FFFF"/>
                </a:solidFill>
              </a:rPr>
              <a:t>Упали разом, и во мгле</a:t>
            </a:r>
            <a:br>
              <a:rPr lang="ru-RU" sz="3200" b="1" smtClean="0">
                <a:solidFill>
                  <a:srgbClr val="66FFFF"/>
                </a:solidFill>
              </a:rPr>
            </a:br>
            <a:r>
              <a:rPr lang="ru-RU" sz="3200" b="1" smtClean="0">
                <a:solidFill>
                  <a:srgbClr val="66FFFF"/>
                </a:solidFill>
              </a:rPr>
              <a:t>Бой продолжался на земле.</a:t>
            </a:r>
            <a:r>
              <a:rPr lang="ru-RU" sz="3200" b="1" smtClean="0"/>
              <a:t/>
            </a:r>
            <a:br>
              <a:rPr lang="ru-RU" sz="3200" b="1" smtClean="0"/>
            </a:br>
            <a:endParaRPr lang="ru-RU" sz="3200" b="1" smtClean="0"/>
          </a:p>
        </p:txBody>
      </p:sp>
      <p:pic>
        <p:nvPicPr>
          <p:cNvPr id="24580" name="Picture 4" descr="C:\Users\admin\Desktop\71940420_voda4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357436" cy="478632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099" name="Picture 3" descr="C:\Users\admin\Desktop\495591_5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571876"/>
            <a:ext cx="3932045" cy="298131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admin\Desktop\08330e9d878889d949ff9ba26a44c60a (1).jpg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3" cy="422592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66FFFF"/>
                </a:solidFill>
              </a:rPr>
              <a:t>И я был страшен в этот миг;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Как барс пустынный, зол и дик,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Я пламенел, визжал, как он;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Как будто сам я был рожден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В семействе барсов и волков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Под свежим пологом лесов.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Казалось, что слова людей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Забыл я - и в груди моей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Родился тот ужасный крик,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Как будто с детства мой язык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r>
              <a:rPr lang="ru-RU" sz="2400" b="1" dirty="0" smtClean="0">
                <a:solidFill>
                  <a:srgbClr val="66FFFF"/>
                </a:solidFill>
              </a:rPr>
              <a:t>К иному звуку не привык...</a:t>
            </a:r>
            <a:br>
              <a:rPr lang="ru-RU" sz="2400" b="1" dirty="0" smtClean="0">
                <a:solidFill>
                  <a:srgbClr val="66FFFF"/>
                </a:solidFill>
              </a:rPr>
            </a:br>
            <a:endParaRPr lang="ru-RU" sz="2400" b="1" dirty="0">
              <a:solidFill>
                <a:srgbClr val="66FFFF"/>
              </a:solidFill>
            </a:endParaRPr>
          </a:p>
        </p:txBody>
      </p:sp>
      <p:pic>
        <p:nvPicPr>
          <p:cNvPr id="25602" name="Picture 2" descr="C:\Users\admin\Desktop\Лермонтов для презентации\Mtsyrilaw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357686" y="-45424"/>
            <a:ext cx="4786314" cy="6709787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\Desktop\tumblr_lque4upLCO1qhl7kyo1_500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3071813"/>
            <a:ext cx="4786312" cy="335756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Но враг мой стал изнемогать,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Метаться, медленней дышать,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Сдавил меня в последний раз...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Зрачки его недвижных глаз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Блеснули грозно - и потом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Закрылись тихо вечным сном;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Но с торжествующим врагом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Он встретил смерть лицом к лицу,</a:t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Как в битве следует бойцу!..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6628" name="Picture 4" descr="C:\Users\admin\Desktop\Лермонтов для презентации\L1HPuOiYEc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500694" y="2912385"/>
            <a:ext cx="3399805" cy="3945615"/>
          </a:xfrm>
          <a:effectLst>
            <a:softEdge rad="635000"/>
          </a:effectLst>
        </p:spPr>
      </p:pic>
      <p:pic>
        <p:nvPicPr>
          <p:cNvPr id="2050" name="Picture 2" descr="C:\Users\admin\Desktop\yYjQtODJ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4762500" cy="227647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Лермонтов для презентации\Pamyatnik_Lermontovu_21_M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09075" cy="6858000"/>
          </a:xfrm>
          <a:noFill/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143250"/>
          </a:xfrm>
        </p:spPr>
        <p:txBody>
          <a:bodyPr/>
          <a:lstStyle/>
          <a:p>
            <a:pPr algn="just" eaLnBrk="1" hangingPunct="1"/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Заплутавший</a:t>
            </a:r>
            <a:r>
              <a:rPr lang="ru-RU" sz="2400" b="1" smtClean="0">
                <a:solidFill>
                  <a:srgbClr val="FFFF00"/>
                </a:solidFill>
              </a:rPr>
              <a:t> Мцыри встречает могучего барса. Познав все удовольствие от свободы, он вступает в бой с одним из ее представителей, гостем «пустыни вечной». Это соперничество было предписано ему природой. Мцыри выиграл в этом бою, но получил смертельные раны от убийственных когтей барса.</a:t>
            </a:r>
            <a:br>
              <a:rPr lang="ru-RU" sz="2400" b="1" smtClean="0">
                <a:solidFill>
                  <a:srgbClr val="FFFF00"/>
                </a:solidFill>
              </a:rPr>
            </a:br>
            <a:endParaRPr lang="ru-RU" sz="2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esktop\Лермонтов для презентации\images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1785938" y="4000500"/>
            <a:ext cx="7072312" cy="2571750"/>
          </a:xfrm>
        </p:spPr>
        <p:txBody>
          <a:bodyPr/>
          <a:lstStyle/>
          <a:p>
            <a:pPr algn="just" eaLnBrk="1" hangingPunct="1"/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Высоко оценивал образ Мцыри В. Г. Белинский. «Что за огненная душа, что за могучий дух» что за ис­полинская натура у этого Мцыри!» — писал он. Кри­тик считал героя поэмы идеалом Лермонтова, «отра­жением в поэзии тени его собственной личности».</a:t>
            </a:r>
            <a:r>
              <a:rPr lang="ru-RU" sz="2400" b="1" smtClean="0">
                <a:solidFill>
                  <a:srgbClr val="FFFF00"/>
                </a:solidFill>
              </a:rPr>
              <a:t/>
            </a:r>
            <a:br>
              <a:rPr lang="ru-RU" sz="2400" b="1" smtClean="0">
                <a:solidFill>
                  <a:srgbClr val="FFFF00"/>
                </a:solidFill>
              </a:rPr>
            </a:br>
            <a:r>
              <a:rPr lang="ru-RU" sz="2400" b="1" smtClean="0">
                <a:solidFill>
                  <a:srgbClr val="FFFF00"/>
                </a:solidFill>
              </a:rPr>
              <a:t> </a:t>
            </a: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\Desktop\Лермонтов для презентации\vystavochnyj1_27h22m_&amp;asp&amp;x=mn&amp;w=640&amp;h=480&amp;m=o&amp;q=100&amp;c=ffffff&amp;bsp&amp;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4357688"/>
            <a:ext cx="8643937" cy="2500312"/>
          </a:xfrm>
        </p:spPr>
        <p:txBody>
          <a:bodyPr rtlCol="0"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Поэма «Мцыри» вдохновляла не одно поколение художников. В разное время иллюстрировали поэму В.П. Белкин, В.Г.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Бехтеев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И.С. Глазунов, А.А. Гурьев, Н.Н.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Дубовской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Ф.Д. Константинов, П.П.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Кончаловский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М.Н.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Орлова-Моча-лова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Л.О. Пастернак, К.А. Савицкий, В.Я.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Суреньянц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И.М.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Тоидзе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Н.А. Ушакова, К.Д.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Флавицкий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Е.Я.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Хигер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А.Г.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Якимченко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Рисунки на тему «Мцыри» принадлежат И.Е. Репину. Фрагменты поэмы были положены на музыку М.А.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Балакиревым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А.С. Даргомыжским, А.П. Бородиным и другими композиторами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Лермонтов для презентации\1304921827_1266911402_5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900000">
            <a:off x="502092" y="242137"/>
            <a:ext cx="2276015" cy="3075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admin\Desktop\Лермонтов для презентации\102858542_93480207_4497432_lermontov_2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267372" y="214290"/>
            <a:ext cx="3876628" cy="4525963"/>
          </a:xfrm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14480" y="142852"/>
            <a:ext cx="4286280" cy="3071834"/>
          </a:xfrm>
          <a:prstGeom prst="rect">
            <a:avLst/>
          </a:prstGeom>
          <a:noFill/>
        </p:spPr>
        <p:txBody>
          <a:bodyPr>
            <a:prstTxWarp prst="textButtonPour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«Мцыри» —любимое произведение Лермонтова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75" y="3571875"/>
            <a:ext cx="8715375" cy="3143250"/>
          </a:xfrm>
        </p:spPr>
        <p:txBody>
          <a:bodyPr rtlCol="0"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«</a:t>
            </a:r>
            <a:r>
              <a:rPr lang="ru-RU" sz="2000" b="1" dirty="0" smtClean="0">
                <a:solidFill>
                  <a:srgbClr val="FFFF00"/>
                </a:solidFill>
              </a:rPr>
              <a:t>Мцыри» —любимое произведение Лермонтова. Поэмы, как и лирика Лермонтова, носили исповедальный характер, часто они представляли собой монолог или диалог героев, становились психологическим портретом исключительной личности. Но в отличие от лирики, лиро-эпический жанр давал редкую возможность показать героя в действии, со стороны, в самой гуще жизни. Предметом изображения, особенно в поэмах 30-х годов, становится столкновение героя с миром, романтический конфликт. Поэма «Мцыри» является романтическим произведением со всеми характерными чертами этого литературного направления. Это, в первую очередь, противоречие между идеалом и действительностью, исповедальное начало, а также символичные сюжет и образы. Образ самого Мцыри также наделен романтическими чертами, которые сочетаются с реалистичностью. Исповедь героя дает возможность психологически точно раскрыть внутренний мир героя.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esktop\0004-003-Nemnogo-let-tomu-nazad-Tam-gde-slivajasja-shumjat-Obnjavshis-budt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07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Users\admin\Desktop\Автограф_поэмы_-Мцыри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8" y="0"/>
            <a:ext cx="5072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http://im1-tub-ru.yandex.net/i?id=bae7b7c6425e5bb472b347487615efdd-122-144&amp;n=2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571604" cy="201487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357290" y="0"/>
            <a:ext cx="7072362" cy="1857364"/>
          </a:xfrm>
          <a:prstGeom prst="rect">
            <a:avLst/>
          </a:prstGeom>
          <a:noFill/>
        </p:spPr>
        <p:txBody>
          <a:bodyPr>
            <a:prstTxWarp prst="textSlant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Актуальность творчества М.Ю. Лермонтова</a:t>
            </a:r>
          </a:p>
        </p:txBody>
      </p:sp>
      <p:pic>
        <p:nvPicPr>
          <p:cNvPr id="18439" name="Picture 7" descr="C:\Documents and Settings\adm\Рабочий стол\1017490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" y="2333637"/>
            <a:ext cx="3214679" cy="4286239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50" y="1571625"/>
            <a:ext cx="6715125" cy="4929188"/>
          </a:xfrm>
        </p:spPr>
        <p:txBody>
          <a:bodyPr rtlCol="0">
            <a:normAutofit fontScale="4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    </a:t>
            </a:r>
            <a: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  <a:t>В современном прочтении «Мцыри» актуален вовсе не бунтарский пафос поэмы, а ее философский смысл. Естественная среда, с которой стремится слиться Мцыри, противостоит его монашескому воспитанию. Мцыри пытается перепрыгнуть пропасть и вернуться в совершенно иной культурный мир, когда-то родной и близкий ему. Но разорвать с привычным укладом жизни не так просто: Мцыри отнюдь не «природный человек», он не умеет ориентироваться в лесу, среди изобилия страдает от голода.</a:t>
            </a:r>
            <a:b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  <a:t>Идеи жизни и свободы пронизывают художественную ткань произведения. Утверждается активное, деятельное отношение к жизни, полнота ее, достигаемая в борьбе за свободу, в верности идеалу свободы даже в трагических условиях поражения.</a:t>
            </a:r>
            <a:br>
              <a:rPr lang="ru-RU" sz="5100" b="1" dirty="0" smtClean="0">
                <a:solidFill>
                  <a:srgbClr val="E741A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100" b="1" dirty="0">
              <a:solidFill>
                <a:srgbClr val="E741A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Picture 2" descr="C:\Users\admin\Desktop\38043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1714488"/>
            <a:ext cx="7358114" cy="5143512"/>
          </a:xfrm>
          <a:prstGeom prst="rect">
            <a:avLst/>
          </a:prstGeom>
          <a:noFill/>
        </p:spPr>
        <p:txBody>
          <a:bodyPr>
            <a:prstTxWarp prst="textArchDownPour">
              <a:avLst>
                <a:gd name="adj1" fmla="val 20283390"/>
                <a:gd name="adj2" fmla="val 1986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  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\Desktop\Лермонтов для презентации\94136963_large_Oboi_s_prekrasnymi_ugolkami_prirody_363_1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admin\Desktop\Лермонтов для презентации\13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596" y="4131553"/>
            <a:ext cx="2714644" cy="2726447"/>
          </a:xfrm>
          <a:effectLst>
            <a:softEdge rad="127000"/>
          </a:effectLst>
        </p:spPr>
      </p:pic>
      <p:pic>
        <p:nvPicPr>
          <p:cNvPr id="3075" name="Picture 3" descr="C:\Users\admin\Desktop\de9926ec49ae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85728"/>
            <a:ext cx="2333622" cy="254793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285721" y="2285992"/>
            <a:ext cx="7429552" cy="3500462"/>
          </a:xfrm>
        </p:spPr>
        <p:txBody>
          <a:bodyPr/>
          <a:lstStyle/>
          <a:p>
            <a:pPr algn="just" eaLnBrk="1" hangingPunct="1"/>
            <a:r>
              <a:rPr lang="ru-RU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…поэт брал цвета у радуги, лучи у солнца, блеск у молнии, грохот у громов, гул у ветров, … вся природа сама несла и подвала ему материалы, когда писал он эту поэму. Какое разнообразие картин, образов и чувств! Тут и бури духа, и умиление сердца,  и вопли отчаяния, и тихие жалобы. и гордое ожесточение, и кроткая грусть, и мрак ночи, и торжественное величие утра, и блеск полудня, и таинственное обаяние вечера!»</a:t>
            </a:r>
            <a:br>
              <a:rPr lang="ru-RU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              В.Г.Белинский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1280px-Paintings_by_Mikhail_Lermontov,_18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3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\Desktop\6042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142852"/>
            <a:ext cx="6572296" cy="1214446"/>
          </a:xfrm>
          <a:prstGeom prst="rect">
            <a:avLst/>
          </a:prstGeom>
          <a:noFill/>
        </p:spPr>
        <p:txBody>
          <a:bodyPr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Замысел поэмы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990033"/>
                </a:solidFill>
              </a:rPr>
              <a:t>       Замысел поэмы «Мцыри» возник у Лермонтова еще в 1831 году. Семнадцатилетний поэт размышлял о судьбе своего ровесника, монаха, томящегося в монастыре: «Написать записки молодого монаха 17 лет. — С детства он в монастыре; кроме священных, книг не читал. Страстная душа томится. — Идеалы...». На возникновение замысла поэта повлияли также впечатления от природы Кавказа, знакомство с кавказским фольклором. Впервые на Кавказе Лермонтов побывал в детстве вместе с бабушкой. Ребенком его возили на воды лечиться. Позже впечатления от кавказской природы еще более усилились. Биограф поэта П.А. Висковатов пишет (1891): «Старая военно-грузинская дорога, следы коей видны и поныне, своими красотами и целой вереницей легенд особенно поразила поэта. Легенды эти были ему известны уже с детства, теперь они возобновились в его памяти, вставали в фантазии его, укреплялись в памяти вместе с то могучими, то роскошными картинами кавказской природы». </a:t>
            </a:r>
            <a:endParaRPr lang="ru-RU" sz="20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75951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admin\Desktop\Лермонтов для презентации\images (9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20000">
            <a:off x="5636627" y="3831599"/>
            <a:ext cx="3238507" cy="24288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142852"/>
            <a:ext cx="7858180" cy="1000132"/>
          </a:xfrm>
          <a:prstGeom prst="rect">
            <a:avLst/>
          </a:prstGeom>
          <a:noFill/>
        </p:spPr>
        <p:txBody>
          <a:bodyPr>
            <a:prstTxWarp prst="textWave1">
              <a:avLst>
                <a:gd name="adj1" fmla="val 12500"/>
                <a:gd name="adj2" fmla="val 195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Природа – действующее лицо в поэме</a:t>
            </a:r>
          </a:p>
        </p:txBody>
      </p:sp>
      <p:pic>
        <p:nvPicPr>
          <p:cNvPr id="6150" name="Picture 6" descr="C:\Documents and Settings\adm\Рабочий стол\2831686j26qzsgsm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476512"/>
            <a:ext cx="3286116" cy="438148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5"/>
            <a:ext cx="8786842" cy="2428891"/>
          </a:xfrm>
        </p:spPr>
        <p:txBody>
          <a:bodyPr rtlCol="0">
            <a:normAutofit fontScale="5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rgbClr val="0070C0"/>
                </a:solidFill>
              </a:rPr>
              <a:t>Одним из действующих лиц выступает в поэме природа. Пейзаж в поэме не только составляет романтический фон, который окружает героя. Он помогает раскрыть его характер, то есть становится одним из способов создания романтического образа. Так как природа в поэме дается в восприятии Мцыри, то о его характере можно судить по тому, что именно привлекает в ней героя, как он о ней говорит. Многообразие и богатство пейзажа, описанного Мцыри, подчеркивают монотонность монастырской обстановки. Юношу привлекает могущество, размах кавказской природы, его не пугают опасности, таящиеся в ней. Например, он наслаждается великолепием беспредельного голубого свода ранним утром, а затем терпит иссушающий зной в горах.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dmin\Desktop\Лермонтов для презентации\patigors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88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admin\Desktop\Картинки Иллюстр\32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2844" y="142852"/>
            <a:ext cx="2214578" cy="3321867"/>
          </a:xfrm>
          <a:effectLst>
            <a:softEdge rad="112500"/>
          </a:effectLst>
        </p:spPr>
      </p:pic>
      <p:pic>
        <p:nvPicPr>
          <p:cNvPr id="6147" name="Picture 3" descr="C:\Users\admin\Desktop\mountains_icu3sjmo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04307" y="2214554"/>
            <a:ext cx="3482585" cy="464344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2357438"/>
            <a:ext cx="6429375" cy="4500562"/>
          </a:xfrm>
        </p:spPr>
        <p:txBody>
          <a:bodyPr rtlCol="0"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Мцыри» — поэма «о юноше, лишенном свободы и погибающем вдали от родины. Это поэма о современнике Лермонтова, о его сверстнике, о судьбе лучших людей того времени». (И.Л. Андроников)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В поэме «Мцыри» «выдвинута... проблема борьбы за моральные ценности, человеческого поведения, гордости и убеждений, проблема «веры гордой в людей и жизнь иную». (Б. Эйхенбаум)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Родина и свобода объединяются в один многозначный символ. Ради Родины герой готов отказаться от рая и от вечности. Мотив узника перерастает в мотив обречённости на одиночество. Но это одиночество тоже не может быть состоянием героя — он должен или «принять монашеский обет», или, «глотнув свободы», умереть. Эти две жизни непримиримы, и выбор обусловлен «пламенной страстью», живущей в Мцыри. Все перечисленные темы нашли свое отражение в поэме Лермонтова. Все они ведут читателя к пониманию внутреннего мира героя, его мыслей и чувств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285728"/>
            <a:ext cx="6143668" cy="1071570"/>
          </a:xfrm>
          <a:prstGeom prst="rect">
            <a:avLst/>
          </a:prstGeom>
          <a:noFill/>
        </p:spPr>
        <p:txBody>
          <a:bodyPr>
            <a:prstTxWarp prst="textTriangleInverted">
              <a:avLst>
                <a:gd name="adj" fmla="val 26654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Тема поэмы «Мцыри»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Лермонтов для презентации\Potapo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26538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75" y="274638"/>
            <a:ext cx="5929313" cy="6297612"/>
          </a:xfrm>
        </p:spPr>
        <p:txBody>
          <a:bodyPr/>
          <a:lstStyle/>
          <a:p>
            <a:pPr algn="just" eaLnBrk="1" hangingPunct="1"/>
            <a:r>
              <a:rPr lang="ru-RU" sz="2000" b="1" smtClean="0">
                <a:solidFill>
                  <a:srgbClr val="E741AC"/>
                </a:solidFill>
              </a:rPr>
              <a:t>Поэма Лермонтова с одним героем. Это молодой горец, взятый в шестилетнем возрасте в плен русским генералом (подразумевается генерал А.П. Ермолов). Вся его недолгая жизнь прошла в стенах монастыря. «Жизнь, полную тревог» противопоставляет Мцыри «жизни в плену», «чудный мир тревог и битв» —- «душным кельям и молитвам». Своим идеалам он остаётся верен до конца. И в этом его нравственная сила. Путь на Родину, попытка обрести «родную душу» становится единственной возможностью для существования.</a:t>
            </a:r>
            <a:br>
              <a:rPr lang="ru-RU" sz="2000" b="1" smtClean="0">
                <a:solidFill>
                  <a:srgbClr val="E741AC"/>
                </a:solidFill>
              </a:rPr>
            </a:br>
            <a:r>
              <a:rPr lang="ru-RU" sz="2000" b="1" smtClean="0">
                <a:solidFill>
                  <a:srgbClr val="E741AC"/>
                </a:solidFill>
              </a:rPr>
              <a:t>Идеи жизни и свободы пронизывают художественную ткань произведения. Утверждается активное, деятельное отношение к жизни, полнота ее, достигаемая в борьбе за свободу, в верности идеалу свободы даже в трагических условиях поражения.</a:t>
            </a:r>
            <a:br>
              <a:rPr lang="ru-RU" sz="2000" b="1" smtClean="0">
                <a:solidFill>
                  <a:srgbClr val="E741AC"/>
                </a:solidFill>
              </a:rPr>
            </a:br>
            <a:r>
              <a:rPr lang="ru-RU" sz="2000" b="1" smtClean="0">
                <a:solidFill>
                  <a:srgbClr val="E741AC"/>
                </a:solidFill>
              </a:rPr>
              <a:t/>
            </a:r>
            <a:br>
              <a:rPr lang="ru-RU" sz="2000" b="1" smtClean="0">
                <a:solidFill>
                  <a:srgbClr val="E741AC"/>
                </a:solidFill>
              </a:rPr>
            </a:br>
            <a:endParaRPr lang="ru-RU" sz="2000" b="1" smtClean="0">
              <a:solidFill>
                <a:srgbClr val="E741AC"/>
              </a:solidFill>
            </a:endParaRPr>
          </a:p>
        </p:txBody>
      </p:sp>
      <p:pic>
        <p:nvPicPr>
          <p:cNvPr id="7173" name="Picture 5" descr="C:\Users\admin\Desktop\Лермонтов для презентации\img1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16" y="4000504"/>
            <a:ext cx="2071684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 rot="660000">
            <a:off x="6037108" y="528110"/>
            <a:ext cx="2927698" cy="1301181"/>
          </a:xfrm>
          <a:prstGeom prst="rect">
            <a:avLst/>
          </a:prstGeom>
          <a:noFill/>
        </p:spPr>
        <p:txBody>
          <a:bodyPr>
            <a:prstTxWarp prst="textDeflate">
              <a:avLst>
                <a:gd name="adj" fmla="val 22007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Идеи жизни и свободы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1280px-Jvari_12august2009_cropp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483" name="Picture 3" descr="C:\Users\admin\Desktop\Лермонтов для презентации\121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78500" y="2628900"/>
            <a:ext cx="3365500" cy="4229100"/>
          </a:xfrm>
          <a:prstGeom prst="cloud">
            <a:avLst/>
          </a:prstGeom>
          <a:noFill/>
        </p:spPr>
      </p:pic>
      <p:pic>
        <p:nvPicPr>
          <p:cNvPr id="20484" name="Picture 4" descr="C:\Users\admin\Desktop\Лермонтов для презентации\0000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42852"/>
            <a:ext cx="3000375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2286000"/>
            <a:ext cx="6000750" cy="3929063"/>
          </a:xfrm>
        </p:spPr>
        <p:txBody>
          <a:bodyPr rtlCol="0"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М.Ю. Лермонтов создал в поэме «Мцыри» яркий образ героя-бунтаря, неспособного к компромиссам. Это характер исключительный по глубине и тщательности психологической проработки. В то же время личность Мцыри — поразительно цельная, завершенная. Он — герой-символ, в котором автор выразил свои представления об определенном типе личности. Это личность пленника, стремящегося к абсолютной свободе, готового вступить в спор с судьбой даже ради глотка свободы.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/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Одна из  легенд — народная песня о тигре и юноше. В поэме она нашла отзвук в сцене боя с барсом.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/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Кульминацией поэмы можно назвать поединок юноши с барсом, в котором нашел свое воплощение основной мотив всего творчества поэта — мотив борьбы.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320000">
            <a:off x="5417138" y="467940"/>
            <a:ext cx="3582086" cy="1459862"/>
          </a:xfrm>
          <a:prstGeom prst="rect">
            <a:avLst/>
          </a:prstGeom>
          <a:noFill/>
        </p:spPr>
        <p:txBody>
          <a:bodyPr>
            <a:prstTxWarp prst="textStop">
              <a:avLst>
                <a:gd name="adj" fmla="val 3466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Яркий образ героя-бунтаря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Users\admin\Desktop\4b44dc3ce3342fbd7d5ac19e32e8dc9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8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Users\admin\Desktop\Лермонтов для презентации\6683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596" y="3214686"/>
            <a:ext cx="5072066" cy="3447431"/>
          </a:xfrm>
          <a:prstGeom prst="cloud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7000875" cy="3000396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FFFF00"/>
                </a:solidFill>
              </a:rPr>
              <a:t>Я ждал. И вот в тени ночной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Врага почуял он, и вой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Протяжный, жалобный как стон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Раздался вдруг... </a:t>
            </a:r>
          </a:p>
        </p:txBody>
      </p:sp>
      <p:pic>
        <p:nvPicPr>
          <p:cNvPr id="5122" name="Picture 2" descr="C:\Users\admin\Desktop\image_56151213173210376051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071546"/>
            <a:ext cx="3298913" cy="2705109"/>
          </a:xfrm>
          <a:prstGeom prst="cloud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hablon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shablon13</Template>
  <TotalTime>459</TotalTime>
  <Words>1088</Words>
  <Application>Microsoft Office PowerPoint</Application>
  <PresentationFormat>Экран (4:3)</PresentationFormat>
  <Paragraphs>35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shablon13</vt:lpstr>
      <vt:lpstr>Муниципальное казённое общеобразовательное учреждение «»Средняя общеобразовательная школа» с.п.п. Звёздный Чегемского района КБР</vt:lpstr>
      <vt:lpstr>«Мцыри» —любимое произведение Лермонтова. Поэмы, как и лирика Лермонтова, носили исповедальный характер, часто они представляли собой монолог или диалог героев, становились психологическим портретом исключительной личности. Но в отличие от лирики, лиро-эпический жанр давал редкую возможность показать героя в действии, со стороны, в самой гуще жизни. Предметом изображения, особенно в поэмах 30-х годов, становится столкновение героя с миром, романтический конфликт. Поэма «Мцыри» является романтическим произведением со всеми характерными чертами этого литературного направления. Это, в первую очередь, противоречие между идеалом и действительностью, исповедальное начало, а также символичные сюжет и образы. Образ самого Мцыри также наделен романтическими чертами, которые сочетаются с реалистичностью. Исповедь героя дает возможность психологически точно раскрыть внутренний мир героя.  </vt:lpstr>
      <vt:lpstr>…поэт брал цвета у радуги, лучи у солнца, блеск у молнии, грохот у громов, гул у ветров, … вся природа сама несла и подвала ему материалы, когда писал он эту поэму. Какое разнообразие картин, образов и чувств! Тут и бури духа, и умиление сердца,  и вопли отчаяния, и тихие жалобы. и гордое ожесточение, и кроткая грусть, и мрак ночи, и торжественное величие утра, и блеск полудня, и таинственное обаяние вечера!»                В.Г.Белинский</vt:lpstr>
      <vt:lpstr>Слайд 4</vt:lpstr>
      <vt:lpstr>Слайд 5</vt:lpstr>
      <vt:lpstr>Мцыри» — поэма «о юноше, лишенном свободы и погибающем вдали от родины. Это поэма о современнике Лермонтова, о его сверстнике, о судьбе лучших людей того времени». (И.Л. Андроников) В поэме «Мцыри» «выдвинута... проблема борьбы за моральные ценности, человеческого поведения, гордости и убеждений, проблема «веры гордой в людей и жизнь иную». (Б. Эйхенбаум) Родина и свобода объединяются в один многозначный символ. Ради Родины герой готов отказаться от рая и от вечности. Мотив узника перерастает в мотив обречённости на одиночество. Но это одиночество тоже не может быть состоянием героя — он должен или «принять монашеский обет», или, «глотнув свободы», умереть. Эти две жизни непримиримы, и выбор обусловлен «пламенной страстью», живущей в Мцыри. Все перечисленные темы нашли свое отражение в поэме Лермонтова. Все они ведут читателя к пониманию внутреннего мира героя, его мыслей и чувств.  </vt:lpstr>
      <vt:lpstr>Поэма Лермонтова с одним героем. Это молодой горец, взятый в шестилетнем возрасте в плен русским генералом (подразумевается генерал А.П. Ермолов). Вся его недолгая жизнь прошла в стенах монастыря. «Жизнь, полную тревог» противопоставляет Мцыри «жизни в плену», «чудный мир тревог и битв» —- «душным кельям и молитвам». Своим идеалам он остаётся верен до конца. И в этом его нравственная сила. Путь на Родину, попытка обрести «родную душу» становится единственной возможностью для существования. Идеи жизни и свободы пронизывают художественную ткань произведения. Утверждается активное, деятельное отношение к жизни, полнота ее, достигаемая в борьбе за свободу, в верности идеалу свободы даже в трагических условиях поражения.  </vt:lpstr>
      <vt:lpstr>М.Ю. Лермонтов создал в поэме «Мцыри» яркий образ героя-бунтаря, неспособного к компромиссам. Это характер исключительный по глубине и тщательности психологической проработки. В то же время личность Мцыри — поразительно цельная, завершенная. Он — герой-символ, в котором автор выразил свои представления об определенном типе личности. Это личность пленника, стремящегося к абсолютной свободе, готового вступить в спор с судьбой даже ради глотка свободы.  Одна из  легенд — народная песня о тигре и юноше. В поэме она нашла отзвук в сцене боя с барсом.  Кульминацией поэмы можно назвать поединок юноши с барсом, в котором нашел свое воплощение основной мотив всего творчества поэта — мотив борьбы.</vt:lpstr>
      <vt:lpstr>Я ждал. И вот в тени ночной Врага почуял он, и вой Протяжный, жалобный как стон Раздался вдруг... </vt:lpstr>
      <vt:lpstr>Слайд 10</vt:lpstr>
      <vt:lpstr>Слайд 11</vt:lpstr>
      <vt:lpstr>Удар мой верен был и скор. Надежный сук мой, как топор, Широкий лоб его рассек... Он застонал, как человек, И опрокинулся. Но вновь, Хотя лила из раны кровь Густой, широкою волной, Бой закипел, смертельный бой! </vt:lpstr>
      <vt:lpstr>Слайд 13</vt:lpstr>
      <vt:lpstr>Он завыл, Рванулся из последних сил, И мы, сплетясь, как пара змей, Обнявшись крепче двух друзей, Упали разом, и во мгле Бой продолжался на земле. </vt:lpstr>
      <vt:lpstr>И я был страшен в этот миг; Как барс пустынный, зол и дик, Я пламенел, визжал, как он; Как будто сам я был рожден В семействе барсов и волков Под свежим пологом лесов. Казалось, что слова людей Забыл я - и в груди моей Родился тот ужасный крик, Как будто с детства мой язык К иному звуку не привык... </vt:lpstr>
      <vt:lpstr>Но враг мой стал изнемогать, Метаться, медленней дышать, Сдавил меня в последний раз... Зрачки его недвижных глаз Блеснули грозно - и потом Закрылись тихо вечным сном; Но с торжествующим врагом Он встретил смерть лицом к лицу, Как в битве следует бойцу!.. </vt:lpstr>
      <vt:lpstr>Заплутавший Мцыри встречает могучего барса. Познав все удовольствие от свободы, он вступает в бой с одним из ее представителей, гостем «пустыни вечной». Это соперничество было предписано ему природой. Мцыри выиграл в этом бою, но получил смертельные раны от убийственных когтей барса. </vt:lpstr>
      <vt:lpstr>Высоко оценивал образ Мцыри В. Г. Белинский. «Что за огненная душа, что за могучий дух» что за ис­полинская натура у этого Мцыри!» — писал он. Кри­тик считал героя поэмы идеалом Лермонтова, «отра­жением в поэзии тени его собственной личности».  </vt:lpstr>
      <vt:lpstr>Поэма «Мцыри» вдохновляла не одно поколение художников. В разное время иллюстрировали поэму В.П. Белкин, В.Г. Бехтеев, И.С. Глазунов, А.А. Гурьев, Н.Н. Дубовской, Ф.Д. Константинов, П.П. Кончаловский, М.Н. Орлова-Моча-лова, Л.О. Пастернак, К.А. Савицкий, В.Я. Суреньянц, И.М. Тоидзе, Н.А. Ушакова, К.Д. Флавицкий, Е.Я. Хигер,  А.Г. Якимченко. Рисунки на тему «Мцыри» принадлежат И.Е. Репину. Фрагменты поэмы были положены на музыку М.А. Балакиревым, А.С. Даргомыжским, А.П. Бородиным и другими композиторами.   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102</cp:revision>
  <dcterms:created xsi:type="dcterms:W3CDTF">2014-10-31T20:02:54Z</dcterms:created>
  <dcterms:modified xsi:type="dcterms:W3CDTF">2014-11-21T23:53:48Z</dcterms:modified>
</cp:coreProperties>
</file>