
<file path=[Content_Types].xml><?xml version="1.0" encoding="utf-8"?>
<Types xmlns="http://schemas.openxmlformats.org/package/2006/content-types">
  <Override PartName="/customXml/itemProps2.xml" ContentType="application/vnd.openxmlformats-officedocument.customXmlProperties+xml"/>
  <Override PartName="/customXml/itemProps3.xml" ContentType="application/vnd.openxmlformats-officedocument.customXmlProperties+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60" r:id="rId5"/>
    <p:sldId id="257" r:id="rId6"/>
    <p:sldId id="263" r:id="rId7"/>
    <p:sldId id="272" r:id="rId8"/>
    <p:sldId id="262" r:id="rId9"/>
    <p:sldId id="270" r:id="rId10"/>
    <p:sldId id="261" r:id="rId11"/>
    <p:sldId id="264" r:id="rId12"/>
    <p:sldId id="267" r:id="rId13"/>
    <p:sldId id="265" r:id="rId14"/>
    <p:sldId id="268" r:id="rId15"/>
    <p:sldId id="271" r:id="rId16"/>
    <p:sldId id="266" r:id="rId17"/>
    <p:sldId id="273" r:id="rId18"/>
    <p:sldId id="269"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00"/>
    <a:srgbClr val="F44330"/>
    <a:srgbClr val="9C21B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344" autoAdjust="0"/>
    <p:restoredTop sz="94660"/>
  </p:normalViewPr>
  <p:slideViewPr>
    <p:cSldViewPr>
      <p:cViewPr varScale="1">
        <p:scale>
          <a:sx n="91" d="100"/>
          <a:sy n="91" d="100"/>
        </p:scale>
        <p:origin x="-570"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hasCustomPrompt="1"/>
          </p:nvPr>
        </p:nvSpPr>
        <p:spPr>
          <a:xfrm>
            <a:off x="1619672" y="1670943"/>
            <a:ext cx="6048672" cy="1758057"/>
          </a:xfrm>
        </p:spPr>
        <p:txBody>
          <a:bodyPr>
            <a:noAutofit/>
            <a:scene3d>
              <a:camera prst="orthographicFront"/>
              <a:lightRig rig="soft" dir="tl">
                <a:rot lat="0" lon="0" rev="0"/>
              </a:lightRig>
            </a:scene3d>
            <a:sp3d contourW="25400" prstMaterial="matte">
              <a:bevelT w="25400" h="55880" prst="artDeco"/>
              <a:contourClr>
                <a:schemeClr val="accent2">
                  <a:tint val="20000"/>
                </a:schemeClr>
              </a:contourClr>
            </a:sp3d>
          </a:bodyPr>
          <a:lstStyle>
            <a:lvl1pPr algn="ctr">
              <a:defRPr lang="ru-RU" sz="5400" b="1" kern="1200" cap="none" spc="50" dirty="0">
                <a:ln w="11430"/>
                <a:solidFill>
                  <a:srgbClr val="F44330"/>
                </a:solidFill>
                <a:effectLst>
                  <a:outerShdw blurRad="76200" dist="50800" dir="5400000" algn="tl" rotWithShape="0">
                    <a:srgbClr val="000000">
                      <a:alpha val="65000"/>
                    </a:srgbClr>
                  </a:outerShdw>
                </a:effectLst>
                <a:latin typeface="Gulim" pitchFamily="34" charset="-127"/>
                <a:ea typeface="Gulim" pitchFamily="34" charset="-127"/>
                <a:cs typeface="Arabic Typesetting" pitchFamily="66" charset="-78"/>
              </a:defRPr>
            </a:lvl1pPr>
          </a:lstStyle>
          <a:p>
            <a:r>
              <a:rPr lang="ru-RU" dirty="0" smtClean="0"/>
              <a:t>ОБРАЗЕЦ ЗАГОЛОВКА</a:t>
            </a:r>
            <a:endParaRPr lang="ru-RU" dirty="0"/>
          </a:p>
        </p:txBody>
      </p:sp>
      <p:sp>
        <p:nvSpPr>
          <p:cNvPr id="3" name="Подзаголовок 2"/>
          <p:cNvSpPr>
            <a:spLocks noGrp="1"/>
          </p:cNvSpPr>
          <p:nvPr>
            <p:ph type="subTitle" idx="1" hasCustomPrompt="1"/>
          </p:nvPr>
        </p:nvSpPr>
        <p:spPr>
          <a:xfrm>
            <a:off x="1043608" y="5179640"/>
            <a:ext cx="7128792" cy="553616"/>
          </a:xfrm>
        </p:spPr>
        <p:txBody>
          <a:bodyPr>
            <a:noAutofit/>
          </a:bodyPr>
          <a:lstStyle>
            <a:lvl1pPr marL="0" indent="0" algn="ctr">
              <a:buNone/>
              <a:defRPr sz="3200" b="1">
                <a:solidFill>
                  <a:schemeClr val="accent6">
                    <a:lumMod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dirty="0" smtClean="0"/>
          </a:p>
        </p:txBody>
      </p:sp>
      <p:sp>
        <p:nvSpPr>
          <p:cNvPr id="4" name="Дата 3"/>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smtClean="0"/>
              <a:t>ОБРАЗЕЦ ЗАГОЛОВКА</a:t>
            </a:r>
            <a:endParaRPr lang="ru-RU" dirty="0"/>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smtClean="0"/>
              <a:t>ОБРАЗЕЦ ЗАГОЛОВКА</a:t>
            </a:r>
            <a:endParaRPr lang="ru-RU" dirty="0"/>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lvl1pPr>
              <a:defRPr/>
            </a:lvl1pPr>
          </a:lstStyle>
          <a:p>
            <a:r>
              <a:rPr lang="ru-RU" dirty="0" smtClean="0"/>
              <a:t>ОБРАЗЕЦ ЗАГОЛОВКА</a:t>
            </a:r>
            <a:endParaRPr lang="ru-RU" dirty="0"/>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p:txBody>
          <a:bodyPr/>
          <a:lstStyle/>
          <a:p>
            <a:r>
              <a:rPr lang="ru-RU" dirty="0" smtClean="0"/>
              <a:t>ОБРАЗЕЦ ЗАГОЛОВКА</a:t>
            </a:r>
            <a:endParaRPr lang="ru-RU" dirty="0"/>
          </a:p>
        </p:txBody>
      </p:sp>
      <p:sp>
        <p:nvSpPr>
          <p:cNvPr id="3" name="Дата 2"/>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hasCustomPrompt="1"/>
          </p:nvPr>
        </p:nvSpPr>
        <p:spPr>
          <a:xfrm>
            <a:off x="1792288" y="4800600"/>
            <a:ext cx="5486400" cy="566738"/>
          </a:xfrm>
        </p:spPr>
        <p:txBody>
          <a:bodyPr anchor="b"/>
          <a:lstStyle>
            <a:lvl1pPr algn="l">
              <a:defRPr sz="2000" b="1"/>
            </a:lvl1pPr>
          </a:lstStyle>
          <a:p>
            <a:r>
              <a:rPr lang="ru-RU" dirty="0" smtClean="0"/>
              <a:t>ОБРАЗЕЦ ЗАГОЛОВКА</a:t>
            </a:r>
            <a:endParaRPr lang="ru-RU" dirty="0"/>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C6401D6-9FF9-4DED-B125-F1662CE43C5F}" type="datetimeFigureOut">
              <a:rPr lang="ru-RU" smtClean="0"/>
              <a:pPr/>
              <a:t>09.11.2014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5947B22-F940-4D95-A725-EA8B7C84375E}"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ru-RU" dirty="0" smtClean="0"/>
              <a:t>ОБРАЗЕЦ ЗАГОЛОВКА</a:t>
            </a:r>
            <a:endParaRPr lang="ru-RU" dirty="0"/>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6401D6-9FF9-4DED-B125-F1662CE43C5F}" type="datetimeFigureOut">
              <a:rPr lang="ru-RU" smtClean="0"/>
              <a:pPr/>
              <a:t>09.11.2014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947B22-F940-4D95-A725-EA8B7C84375E}"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lang="ru-RU" sz="4800" b="1" kern="1200" cap="none" spc="50" dirty="0" smtClean="0">
          <a:ln w="11430"/>
          <a:solidFill>
            <a:srgbClr val="F44330"/>
          </a:solidFill>
          <a:effectLst>
            <a:outerShdw blurRad="76200" dist="50800" dir="5400000" algn="tl" rotWithShape="0">
              <a:srgbClr val="000000">
                <a:alpha val="65000"/>
              </a:srgbClr>
            </a:outerShdw>
          </a:effectLst>
          <a:latin typeface="Gulim" pitchFamily="34" charset="-127"/>
          <a:ea typeface="Gulim" pitchFamily="34" charset="-127"/>
          <a:cs typeface="Arabic Typesetting" pitchFamily="66" charset="-78"/>
        </a:defRPr>
      </a:lvl1pPr>
    </p:titleStyle>
    <p:bodyStyle>
      <a:lvl1pPr marL="342900" indent="-342900" algn="l" defTabSz="914400" rtl="0" eaLnBrk="1" latinLnBrk="0" hangingPunct="1">
        <a:spcBef>
          <a:spcPct val="20000"/>
        </a:spcBef>
        <a:buClr>
          <a:schemeClr val="accent6">
            <a:lumMod val="75000"/>
          </a:schemeClr>
        </a:buClr>
        <a:buSzPct val="115000"/>
        <a:buFont typeface="Wingdings" pitchFamily="2" charset="2"/>
        <a:buChar char="§"/>
        <a:defRPr sz="3200" kern="1200">
          <a:solidFill>
            <a:schemeClr val="tx2">
              <a:lumMod val="75000"/>
            </a:schemeClr>
          </a:solidFill>
          <a:latin typeface="+mn-lt"/>
          <a:ea typeface="+mn-ea"/>
          <a:cs typeface="+mn-cs"/>
        </a:defRPr>
      </a:lvl1pPr>
      <a:lvl2pPr marL="742950" indent="-285750" algn="l" defTabSz="914400" rtl="0" eaLnBrk="1" latinLnBrk="0" hangingPunct="1">
        <a:spcBef>
          <a:spcPct val="20000"/>
        </a:spcBef>
        <a:buClr>
          <a:schemeClr val="accent4">
            <a:lumMod val="75000"/>
          </a:schemeClr>
        </a:buClr>
        <a:buSzPct val="85000"/>
        <a:buFont typeface="Courier New" pitchFamily="49" charset="0"/>
        <a:buChar char="o"/>
        <a:defRPr sz="2800" kern="1200">
          <a:solidFill>
            <a:schemeClr val="tx2">
              <a:lumMod val="75000"/>
            </a:schemeClr>
          </a:solidFill>
          <a:latin typeface="+mn-lt"/>
          <a:ea typeface="+mn-ea"/>
          <a:cs typeface="+mn-cs"/>
        </a:defRPr>
      </a:lvl2pPr>
      <a:lvl3pPr marL="1143000" indent="-228600" algn="l" defTabSz="914400" rtl="0" eaLnBrk="1" latinLnBrk="0" hangingPunct="1">
        <a:spcBef>
          <a:spcPct val="20000"/>
        </a:spcBef>
        <a:buClr>
          <a:schemeClr val="accent2">
            <a:lumMod val="75000"/>
          </a:schemeClr>
        </a:buClr>
        <a:buFont typeface="Arial" pitchFamily="34" charset="0"/>
        <a:buChar char="•"/>
        <a:defRPr sz="2400" kern="1200">
          <a:solidFill>
            <a:schemeClr val="tx2">
              <a:lumMod val="75000"/>
            </a:schemeClr>
          </a:solidFill>
          <a:latin typeface="+mn-lt"/>
          <a:ea typeface="+mn-ea"/>
          <a:cs typeface="+mn-cs"/>
        </a:defRPr>
      </a:lvl3pPr>
      <a:lvl4pPr marL="1600200" indent="-228600" algn="l" defTabSz="914400" rtl="0" eaLnBrk="1" latinLnBrk="0" hangingPunct="1">
        <a:spcBef>
          <a:spcPct val="20000"/>
        </a:spcBef>
        <a:buClr>
          <a:schemeClr val="tx2">
            <a:lumMod val="75000"/>
          </a:schemeClr>
        </a:buClr>
        <a:buFont typeface="Arial" pitchFamily="34" charset="0"/>
        <a:buChar char="–"/>
        <a:defRPr sz="2000" kern="1200">
          <a:solidFill>
            <a:schemeClr val="tx2">
              <a:lumMod val="7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2">
              <a:lumMod val="7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ru.wikipedia.org/wiki/%D0%A4%D0%B0%D0%B9%D0%BB:Atomicclock.jpg"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ru.wikipedia.org/wiki/%D0%A4%D0%B0%D0%B9%D0%BB:Clock_lock.jpg" TargetMode="External"/><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hyperlink" Target="http://ru.wikipedia.org/wiki/%D0%A4%D0%B0%D0%B9%D0%BB:Lorus1_037_wikipedia.jpg"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755576" y="1484784"/>
            <a:ext cx="4857784" cy="2308324"/>
          </a:xfrm>
          <a:prstGeom prst="rect">
            <a:avLst/>
          </a:prstGeom>
          <a:noFill/>
        </p:spPr>
        <p:txBody>
          <a:bodyPr wrap="square" rtlCol="0">
            <a:spAutoFit/>
          </a:bodyPr>
          <a:lstStyle/>
          <a:p>
            <a:pPr algn="ctr"/>
            <a:r>
              <a:rPr lang="ru-RU" sz="7200" b="1" i="1" dirty="0" smtClean="0">
                <a:solidFill>
                  <a:srgbClr val="CC0000"/>
                </a:solidFill>
                <a:effectLst>
                  <a:outerShdw blurRad="38100" dist="38100" dir="2700000" algn="tl">
                    <a:srgbClr val="000000">
                      <a:alpha val="43137"/>
                    </a:srgbClr>
                  </a:outerShdw>
                </a:effectLst>
                <a:latin typeface="Candara" pitchFamily="34" charset="0"/>
              </a:rPr>
              <a:t>История часов</a:t>
            </a:r>
            <a:endParaRPr lang="ru-RU" sz="7200" b="1" i="1" dirty="0">
              <a:solidFill>
                <a:srgbClr val="CC0000"/>
              </a:solidFill>
              <a:effectLst>
                <a:outerShdw blurRad="38100" dist="38100" dir="2700000" algn="tl">
                  <a:srgbClr val="000000">
                    <a:alpha val="43137"/>
                  </a:srgbClr>
                </a:outerShdw>
              </a:effectLst>
              <a:latin typeface="Candara" pitchFamily="34" charset="0"/>
            </a:endParaRPr>
          </a:p>
        </p:txBody>
      </p:sp>
      <p:pic>
        <p:nvPicPr>
          <p:cNvPr id="16386" name="Picture 2" descr="http://img64.imageshack.us/img64/4246/watchzz7.gif"/>
          <p:cNvPicPr>
            <a:picLocks noChangeAspect="1" noChangeArrowheads="1" noCrop="1"/>
          </p:cNvPicPr>
          <p:nvPr/>
        </p:nvPicPr>
        <p:blipFill>
          <a:blip r:embed="rId2" cstate="print"/>
          <a:srcRect/>
          <a:stretch>
            <a:fillRect/>
          </a:stretch>
        </p:blipFill>
        <p:spPr bwMode="auto">
          <a:xfrm>
            <a:off x="5143504" y="2214554"/>
            <a:ext cx="3643338" cy="3643338"/>
          </a:xfrm>
          <a:prstGeom prst="rect">
            <a:avLst/>
          </a:prstGeom>
          <a:noFill/>
        </p:spPr>
      </p:pic>
      <p:sp>
        <p:nvSpPr>
          <p:cNvPr id="16387" name="Rectangle 3"/>
          <p:cNvSpPr>
            <a:spLocks noChangeArrowheads="1"/>
          </p:cNvSpPr>
          <p:nvPr/>
        </p:nvSpPr>
        <p:spPr bwMode="auto">
          <a:xfrm>
            <a:off x="214282" y="4500570"/>
            <a:ext cx="4368119" cy="2031325"/>
          </a:xfrm>
          <a:prstGeom prst="rect">
            <a:avLst/>
          </a:prstGeom>
          <a:ln>
            <a:headEnd/>
            <a:tailEnd/>
          </a:ln>
          <a:scene3d>
            <a:camera prst="orthographicFront"/>
            <a:lightRig rig="threePt" dir="t"/>
          </a:scene3d>
          <a:sp3d>
            <a:bevelT prst="convex"/>
          </a:sp3d>
        </p:spPr>
        <p:style>
          <a:lnRef idx="1">
            <a:schemeClr val="accent3"/>
          </a:lnRef>
          <a:fillRef idx="2">
            <a:schemeClr val="accent3"/>
          </a:fillRef>
          <a:effectRef idx="1">
            <a:schemeClr val="accent3"/>
          </a:effectRef>
          <a:fontRef idx="minor">
            <a:schemeClr val="dk1"/>
          </a:fontRef>
        </p:style>
        <p:txBody>
          <a:bodyPr vert="horz" wrap="non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C00000"/>
                </a:solidFill>
                <a:effectLst/>
                <a:latin typeface="Arial" pitchFamily="34" charset="0"/>
              </a:rPr>
              <a:t>Во времени живя, мы времени не знаем</a:t>
            </a:r>
            <a:br>
              <a:rPr kumimoji="0" lang="ru-RU" sz="1400" b="1" i="0" u="none" strike="noStrike" cap="none" normalizeH="0" baseline="0" dirty="0" smtClean="0">
                <a:ln>
                  <a:noFill/>
                </a:ln>
                <a:solidFill>
                  <a:srgbClr val="C00000"/>
                </a:solidFill>
                <a:effectLst/>
                <a:latin typeface="Arial" pitchFamily="34" charset="0"/>
              </a:rPr>
            </a:br>
            <a:r>
              <a:rPr kumimoji="0" lang="ru-RU" sz="1400" b="1" i="0" u="none" strike="noStrike" cap="none" normalizeH="0" baseline="0" dirty="0" smtClean="0">
                <a:ln>
                  <a:noFill/>
                </a:ln>
                <a:solidFill>
                  <a:srgbClr val="C00000"/>
                </a:solidFill>
                <a:effectLst/>
                <a:latin typeface="Arial" pitchFamily="34" charset="0"/>
              </a:rPr>
              <a:t>Тем самым мы себя не понимаем</a:t>
            </a:r>
            <a:br>
              <a:rPr kumimoji="0" lang="ru-RU" sz="1400" b="1" i="0" u="none" strike="noStrike" cap="none" normalizeH="0" baseline="0" dirty="0" smtClean="0">
                <a:ln>
                  <a:noFill/>
                </a:ln>
                <a:solidFill>
                  <a:srgbClr val="C00000"/>
                </a:solidFill>
                <a:effectLst/>
                <a:latin typeface="Arial" pitchFamily="34" charset="0"/>
              </a:rPr>
            </a:br>
            <a:r>
              <a:rPr kumimoji="0" lang="ru-RU" sz="1400" b="1" i="0" u="none" strike="noStrike" cap="none" normalizeH="0" baseline="0" dirty="0" smtClean="0">
                <a:ln>
                  <a:noFill/>
                </a:ln>
                <a:solidFill>
                  <a:srgbClr val="C00000"/>
                </a:solidFill>
                <a:effectLst/>
                <a:latin typeface="Arial" pitchFamily="34" charset="0"/>
              </a:rPr>
              <a:t>В такое время мы, однако, родились?</a:t>
            </a:r>
            <a:br>
              <a:rPr kumimoji="0" lang="ru-RU" sz="1400" b="1" i="0" u="none" strike="noStrike" cap="none" normalizeH="0" baseline="0" dirty="0" smtClean="0">
                <a:ln>
                  <a:noFill/>
                </a:ln>
                <a:solidFill>
                  <a:srgbClr val="C00000"/>
                </a:solidFill>
                <a:effectLst/>
                <a:latin typeface="Arial" pitchFamily="34" charset="0"/>
              </a:rPr>
            </a:br>
            <a:r>
              <a:rPr kumimoji="0" lang="ru-RU" sz="1400" b="1" i="0" u="none" strike="noStrike" cap="none" normalizeH="0" baseline="0" dirty="0" smtClean="0">
                <a:ln>
                  <a:noFill/>
                </a:ln>
                <a:solidFill>
                  <a:srgbClr val="C00000"/>
                </a:solidFill>
                <a:effectLst/>
                <a:latin typeface="Arial" pitchFamily="34" charset="0"/>
              </a:rPr>
              <a:t>Какое время нам прикажет: «Удались»!</a:t>
            </a:r>
            <a:br>
              <a:rPr kumimoji="0" lang="ru-RU" sz="1400" b="1" i="0" u="none" strike="noStrike" cap="none" normalizeH="0" baseline="0" dirty="0" smtClean="0">
                <a:ln>
                  <a:noFill/>
                </a:ln>
                <a:solidFill>
                  <a:srgbClr val="C00000"/>
                </a:solidFill>
                <a:effectLst/>
                <a:latin typeface="Arial" pitchFamily="34" charset="0"/>
              </a:rPr>
            </a:br>
            <a:r>
              <a:rPr kumimoji="0" lang="ru-RU" sz="1400" b="1" i="0" u="none" strike="noStrike" cap="none" normalizeH="0" baseline="0" dirty="0" smtClean="0">
                <a:ln>
                  <a:noFill/>
                </a:ln>
                <a:solidFill>
                  <a:srgbClr val="C00000"/>
                </a:solidFill>
                <a:effectLst/>
                <a:latin typeface="Arial" pitchFamily="34" charset="0"/>
              </a:rPr>
              <a:t>И как нам распознать, что наше время значит?</a:t>
            </a:r>
            <a:br>
              <a:rPr kumimoji="0" lang="ru-RU" sz="1400" b="1" i="0" u="none" strike="noStrike" cap="none" normalizeH="0" baseline="0" dirty="0" smtClean="0">
                <a:ln>
                  <a:noFill/>
                </a:ln>
                <a:solidFill>
                  <a:srgbClr val="C00000"/>
                </a:solidFill>
                <a:effectLst/>
                <a:latin typeface="Arial" pitchFamily="34" charset="0"/>
              </a:rPr>
            </a:br>
            <a:r>
              <a:rPr kumimoji="0" lang="ru-RU" sz="1400" b="1" i="0" u="none" strike="noStrike" cap="none" normalizeH="0" baseline="0" dirty="0" smtClean="0">
                <a:ln>
                  <a:noFill/>
                </a:ln>
                <a:solidFill>
                  <a:srgbClr val="C00000"/>
                </a:solidFill>
                <a:effectLst/>
                <a:latin typeface="Arial" pitchFamily="34" charset="0"/>
              </a:rPr>
              <a:t>И что за будущее наше время прячет?</a:t>
            </a:r>
            <a:br>
              <a:rPr kumimoji="0" lang="ru-RU" sz="1400" b="1" i="0" u="none" strike="noStrike" cap="none" normalizeH="0" baseline="0" dirty="0" smtClean="0">
                <a:ln>
                  <a:noFill/>
                </a:ln>
                <a:solidFill>
                  <a:srgbClr val="C00000"/>
                </a:solidFill>
                <a:effectLst/>
                <a:latin typeface="Arial" pitchFamily="34" charset="0"/>
              </a:rPr>
            </a:br>
            <a:r>
              <a:rPr kumimoji="0" lang="ru-RU" sz="1400" b="1" i="0" u="none" strike="noStrike" cap="none" normalizeH="0" baseline="0" dirty="0" smtClean="0">
                <a:ln>
                  <a:noFill/>
                </a:ln>
                <a:solidFill>
                  <a:srgbClr val="C00000"/>
                </a:solidFill>
                <a:effectLst/>
                <a:latin typeface="Arial" pitchFamily="34" charset="0"/>
              </a:rPr>
              <a:t>Но время – это мы! Никто иной!</a:t>
            </a:r>
            <a:br>
              <a:rPr kumimoji="0" lang="ru-RU" sz="1400" b="1" i="0" u="none" strike="noStrike" cap="none" normalizeH="0" baseline="0" dirty="0" smtClean="0">
                <a:ln>
                  <a:noFill/>
                </a:ln>
                <a:solidFill>
                  <a:srgbClr val="C00000"/>
                </a:solidFill>
                <a:effectLst/>
                <a:latin typeface="Arial" pitchFamily="34" charset="0"/>
              </a:rPr>
            </a:br>
            <a:r>
              <a:rPr kumimoji="0" lang="ru-RU" sz="1400" b="1" i="0" u="none" strike="noStrike" cap="none" normalizeH="0" baseline="0" dirty="0" smtClean="0">
                <a:ln>
                  <a:noFill/>
                </a:ln>
                <a:solidFill>
                  <a:srgbClr val="C00000"/>
                </a:solidFill>
                <a:effectLst/>
                <a:latin typeface="Arial" pitchFamily="34" charset="0"/>
              </a:rPr>
              <a:t>Мы с вами!</a:t>
            </a:r>
          </a:p>
          <a:p>
            <a:pPr marL="0" marR="0" lvl="0" indent="0" algn="just" defTabSz="914400" rtl="0" eaLnBrk="0" fontAlgn="base" latinLnBrk="0" hangingPunct="0">
              <a:lnSpc>
                <a:spcPct val="100000"/>
              </a:lnSpc>
              <a:spcBef>
                <a:spcPct val="0"/>
              </a:spcBef>
              <a:spcAft>
                <a:spcPct val="0"/>
              </a:spcAft>
              <a:buClrTx/>
              <a:buSzTx/>
              <a:buFontTx/>
              <a:buNone/>
              <a:tabLst/>
            </a:pPr>
            <a:r>
              <a:rPr kumimoji="0" lang="ru-RU" sz="1400" b="1" i="1" u="none" strike="noStrike" cap="none" normalizeH="0" baseline="0" dirty="0" smtClean="0">
                <a:ln>
                  <a:noFill/>
                </a:ln>
                <a:solidFill>
                  <a:srgbClr val="C00000"/>
                </a:solidFill>
                <a:effectLst/>
                <a:latin typeface="Arial" pitchFamily="34" charset="0"/>
              </a:rPr>
              <a:t>П.Флеминг</a:t>
            </a:r>
            <a:endParaRPr kumimoji="0" lang="ru-RU" sz="1400" b="1" i="0" u="none" strike="noStrike" cap="none" normalizeH="0" baseline="0" dirty="0" smtClean="0">
              <a:ln>
                <a:noFill/>
              </a:ln>
              <a:solidFill>
                <a:srgbClr val="C00000"/>
              </a:solidFill>
              <a:effectLst/>
              <a:latin typeface="Arial" pitchFamily="34" charset="0"/>
            </a:endParaRPr>
          </a:p>
        </p:txBody>
      </p:sp>
      <p:sp>
        <p:nvSpPr>
          <p:cNvPr id="5" name="TextBox 4"/>
          <p:cNvSpPr txBox="1"/>
          <p:nvPr/>
        </p:nvSpPr>
        <p:spPr>
          <a:xfrm>
            <a:off x="5076056" y="836712"/>
            <a:ext cx="3312368" cy="646331"/>
          </a:xfrm>
          <a:prstGeom prst="rect">
            <a:avLst/>
          </a:prstGeom>
          <a:noFill/>
        </p:spPr>
        <p:txBody>
          <a:bodyPr wrap="square" rtlCol="0">
            <a:spAutoFit/>
          </a:bodyPr>
          <a:lstStyle/>
          <a:p>
            <a:pPr algn="ctr"/>
            <a:r>
              <a:rPr lang="ru-RU" dirty="0" smtClean="0">
                <a:solidFill>
                  <a:srgbClr val="C00000"/>
                </a:solidFill>
              </a:rPr>
              <a:t>©</a:t>
            </a:r>
            <a:r>
              <a:rPr lang="ru-RU" dirty="0" err="1" smtClean="0">
                <a:solidFill>
                  <a:srgbClr val="C00000"/>
                </a:solidFill>
              </a:rPr>
              <a:t>Гученко</a:t>
            </a:r>
            <a:r>
              <a:rPr lang="ru-RU" dirty="0" smtClean="0">
                <a:solidFill>
                  <a:srgbClr val="C00000"/>
                </a:solidFill>
              </a:rPr>
              <a:t> </a:t>
            </a:r>
            <a:r>
              <a:rPr lang="ru-RU" dirty="0" smtClean="0">
                <a:solidFill>
                  <a:srgbClr val="C00000"/>
                </a:solidFill>
              </a:rPr>
              <a:t>Г.В. </a:t>
            </a:r>
          </a:p>
          <a:p>
            <a:pPr algn="ctr"/>
            <a:r>
              <a:rPr lang="ru-RU" dirty="0" smtClean="0">
                <a:solidFill>
                  <a:srgbClr val="C00000"/>
                </a:solidFill>
              </a:rPr>
              <a:t>МОУ СОШ № 40 г. Перми</a:t>
            </a:r>
            <a:endParaRPr lang="ru-RU" dirty="0">
              <a:solidFill>
                <a:srgbClr val="C00000"/>
              </a:solidFill>
            </a:endParaRPr>
          </a:p>
        </p:txBody>
      </p:sp>
    </p:spTree>
    <p:extLst>
      <p:ext uri="{BB962C8B-B14F-4D97-AF65-F5344CB8AC3E}">
        <p14:creationId xmlns="" xmlns:p14="http://schemas.microsoft.com/office/powerpoint/2010/main" val="12802461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643306" y="571480"/>
            <a:ext cx="5072066" cy="3077766"/>
          </a:xfrm>
          <a:prstGeom prst="rect">
            <a:avLst/>
          </a:prstGeom>
        </p:spPr>
        <p:txBody>
          <a:bodyPr wrap="square">
            <a:spAutoFit/>
          </a:bodyPr>
          <a:lstStyle/>
          <a:p>
            <a:pPr algn="just"/>
            <a:r>
              <a:rPr lang="ru-RU" sz="2000" dirty="0" smtClean="0">
                <a:solidFill>
                  <a:srgbClr val="C00000"/>
                </a:solidFill>
              </a:rPr>
              <a:t>В течение 19 века было сделано много открытий, которые позволили поставить часы на массовое производство. Цены на часы были значительно снижены, и теперь они стали распространенными предметами обихода среди обычных людей. Наиболее используемыми были карманные часы.</a:t>
            </a:r>
            <a:r>
              <a:rPr lang="ru-RU" dirty="0" smtClean="0"/>
              <a:t/>
            </a:r>
            <a:br>
              <a:rPr lang="ru-RU" dirty="0" smtClean="0"/>
            </a:br>
            <a:r>
              <a:rPr lang="ru-RU" dirty="0" smtClean="0"/>
              <a:t/>
            </a:r>
            <a:br>
              <a:rPr lang="ru-RU" dirty="0" smtClean="0"/>
            </a:br>
            <a:r>
              <a:rPr lang="ru-RU" dirty="0" smtClean="0"/>
              <a:t/>
            </a:r>
            <a:br>
              <a:rPr lang="ru-RU" dirty="0" smtClean="0"/>
            </a:br>
            <a:endParaRPr lang="ru-RU" dirty="0"/>
          </a:p>
        </p:txBody>
      </p:sp>
      <p:pic>
        <p:nvPicPr>
          <p:cNvPr id="10242" name="Picture 2" descr="Photobucket - Video and Image Hosting"/>
          <p:cNvPicPr>
            <a:picLocks noChangeAspect="1" noChangeArrowheads="1"/>
          </p:cNvPicPr>
          <p:nvPr/>
        </p:nvPicPr>
        <p:blipFill>
          <a:blip r:embed="rId2" cstate="print"/>
          <a:srcRect/>
          <a:stretch>
            <a:fillRect/>
          </a:stretch>
        </p:blipFill>
        <p:spPr bwMode="auto">
          <a:xfrm>
            <a:off x="500034" y="3000372"/>
            <a:ext cx="5553768" cy="3562346"/>
          </a:xfrm>
          <a:prstGeom prst="rect">
            <a:avLst/>
          </a:prstGeom>
          <a:noFill/>
          <a:ln w="38100">
            <a:solidFill>
              <a:srgbClr val="C00000"/>
            </a:solid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357158" y="500042"/>
            <a:ext cx="4572000" cy="3046988"/>
          </a:xfrm>
          <a:prstGeom prst="rect">
            <a:avLst/>
          </a:prstGeom>
        </p:spPr>
        <p:txBody>
          <a:bodyPr>
            <a:spAutoFit/>
          </a:bodyPr>
          <a:lstStyle/>
          <a:p>
            <a:pPr algn="just"/>
            <a:r>
              <a:rPr lang="ru-RU" sz="2400" dirty="0" smtClean="0">
                <a:solidFill>
                  <a:srgbClr val="C00000"/>
                </a:solidFill>
              </a:rPr>
              <a:t>Только в 1884 году страны согласовали временные зоны с четким взаимоотношением между ними. Они все еще действуют на сегодняшний день. «Время по Гринвичу» все еще рассматривается многими как место, где начинается время.</a:t>
            </a:r>
            <a:endParaRPr lang="ru-RU" sz="2400" dirty="0">
              <a:solidFill>
                <a:srgbClr val="C00000"/>
              </a:solidFill>
            </a:endParaRPr>
          </a:p>
        </p:txBody>
      </p:sp>
      <p:pic>
        <p:nvPicPr>
          <p:cNvPr id="7170" name="Picture 2" descr="постоять на меридиане [Габлина Т.]"/>
          <p:cNvPicPr>
            <a:picLocks noChangeAspect="1" noChangeArrowheads="1"/>
          </p:cNvPicPr>
          <p:nvPr/>
        </p:nvPicPr>
        <p:blipFill>
          <a:blip r:embed="rId2" cstate="print"/>
          <a:srcRect/>
          <a:stretch>
            <a:fillRect/>
          </a:stretch>
        </p:blipFill>
        <p:spPr bwMode="auto">
          <a:xfrm>
            <a:off x="3929058" y="3500438"/>
            <a:ext cx="4813158" cy="3181671"/>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28596" y="714356"/>
            <a:ext cx="4572000" cy="1200329"/>
          </a:xfrm>
          <a:prstGeom prst="rect">
            <a:avLst/>
          </a:prstGeom>
        </p:spPr>
        <p:txBody>
          <a:bodyPr>
            <a:spAutoFit/>
          </a:bodyPr>
          <a:lstStyle/>
          <a:p>
            <a:pPr algn="just"/>
            <a:r>
              <a:rPr lang="ru-RU" i="1" dirty="0" smtClean="0">
                <a:solidFill>
                  <a:srgbClr val="C00000"/>
                </a:solidFill>
              </a:rPr>
              <a:t>Каждый день в 13.00 по мачте на башне обсерватории вниз падает красный шар, что в прошлые времена служило проверкой времени для кораблей на Темзе. </a:t>
            </a:r>
            <a:endParaRPr lang="ru-RU" dirty="0">
              <a:solidFill>
                <a:srgbClr val="C00000"/>
              </a:solidFill>
            </a:endParaRPr>
          </a:p>
        </p:txBody>
      </p:sp>
      <p:sp>
        <p:nvSpPr>
          <p:cNvPr id="4097" name="Rectangle 1"/>
          <p:cNvSpPr>
            <a:spLocks noChangeArrowheads="1"/>
          </p:cNvSpPr>
          <p:nvPr/>
        </p:nvSpPr>
        <p:spPr bwMode="auto">
          <a:xfrm>
            <a:off x="1214414" y="3071810"/>
            <a:ext cx="7500958" cy="34163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dirty="0" smtClean="0">
                <a:ln>
                  <a:noFill/>
                </a:ln>
                <a:solidFill>
                  <a:srgbClr val="C00000"/>
                </a:solidFill>
                <a:effectLst/>
                <a:latin typeface="Arial" pitchFamily="34" charset="0"/>
              </a:rPr>
              <a:t>Главный меридиан нулевой долготы - это воображаемая линия, как бы условно соединяющая северный и южный  полюса земного шара.</a:t>
            </a:r>
          </a:p>
          <a:p>
            <a:pPr marL="0" marR="0" lvl="0" indent="0" algn="just" defTabSz="914400" rtl="0" eaLnBrk="1" fontAlgn="base" latinLnBrk="0" hangingPunct="1">
              <a:lnSpc>
                <a:spcPct val="100000"/>
              </a:lnSpc>
              <a:spcBef>
                <a:spcPct val="0"/>
              </a:spcBef>
              <a:spcAft>
                <a:spcPct val="0"/>
              </a:spcAft>
              <a:buClrTx/>
              <a:buSzTx/>
              <a:buFontTx/>
              <a:buNone/>
              <a:tabLst/>
            </a:pPr>
            <a:r>
              <a:rPr lang="ru-RU" dirty="0" smtClean="0">
                <a:solidFill>
                  <a:srgbClr val="C00000"/>
                </a:solidFill>
                <a:latin typeface="Arial" pitchFamily="34" charset="0"/>
              </a:rPr>
              <a:t>     </a:t>
            </a:r>
            <a:r>
              <a:rPr kumimoji="0" lang="ru-RU" sz="1800" b="0" i="0" u="none" strike="noStrike" cap="none" normalizeH="0" baseline="0" dirty="0" smtClean="0">
                <a:ln>
                  <a:noFill/>
                </a:ln>
                <a:solidFill>
                  <a:srgbClr val="C00000"/>
                </a:solidFill>
                <a:effectLst/>
                <a:latin typeface="Arial" pitchFamily="34" charset="0"/>
              </a:rPr>
              <a:t>Она была проведена через двор Гринвичской    Королевской Обсерватории и территорию прилегающего к   ней парка, и условно разделяет земной шар на восточное и западное полушарие.</a:t>
            </a:r>
          </a:p>
          <a:p>
            <a:pPr marL="0" marR="0" lvl="0" indent="0" algn="just" defTabSz="914400" rtl="0" eaLnBrk="1" fontAlgn="base" latinLnBrk="0" hangingPunct="1">
              <a:lnSpc>
                <a:spcPct val="100000"/>
              </a:lnSpc>
              <a:spcBef>
                <a:spcPct val="0"/>
              </a:spcBef>
              <a:spcAft>
                <a:spcPct val="0"/>
              </a:spcAft>
              <a:buClrTx/>
              <a:buSzTx/>
              <a:buFontTx/>
              <a:buNone/>
              <a:tabLst/>
            </a:pPr>
            <a:r>
              <a:rPr lang="ru-RU" dirty="0" smtClean="0">
                <a:solidFill>
                  <a:srgbClr val="C00000"/>
                </a:solidFill>
                <a:latin typeface="Arial" pitchFamily="34" charset="0"/>
              </a:rPr>
              <a:t>     </a:t>
            </a:r>
            <a:r>
              <a:rPr kumimoji="0" lang="ru-RU" sz="1800" b="0" i="0" u="none" strike="noStrike" cap="none" normalizeH="0" baseline="0" dirty="0" smtClean="0">
                <a:ln>
                  <a:noFill/>
                </a:ln>
                <a:solidFill>
                  <a:srgbClr val="C00000"/>
                </a:solidFill>
                <a:effectLst/>
                <a:latin typeface="Arial" pitchFamily="34" charset="0"/>
              </a:rPr>
              <a:t>Решение о нулевом меридиане в качестве начала отсчёта географических долгот было принято в 1983 году на  Вашингтонском Международном Географическом Конгрессе.</a:t>
            </a:r>
          </a:p>
          <a:p>
            <a:pPr marL="0" marR="0" lvl="0" indent="0" algn="just" defTabSz="914400" rtl="0" eaLnBrk="1" fontAlgn="base" latinLnBrk="0" hangingPunct="1">
              <a:lnSpc>
                <a:spcPct val="100000"/>
              </a:lnSpc>
              <a:spcBef>
                <a:spcPct val="0"/>
              </a:spcBef>
              <a:spcAft>
                <a:spcPct val="0"/>
              </a:spcAft>
              <a:buClrTx/>
              <a:buSzTx/>
              <a:buFontTx/>
              <a:buNone/>
              <a:tabLst/>
            </a:pPr>
            <a:r>
              <a:rPr lang="ru-RU" dirty="0" smtClean="0">
                <a:solidFill>
                  <a:srgbClr val="C00000"/>
                </a:solidFill>
                <a:latin typeface="Arial" pitchFamily="34" charset="0"/>
              </a:rPr>
              <a:t>   </a:t>
            </a:r>
            <a:r>
              <a:rPr kumimoji="0" lang="ru-RU" sz="1800" b="0" i="0" u="none" strike="noStrike" cap="none" normalizeH="0" baseline="0" dirty="0" smtClean="0">
                <a:ln>
                  <a:noFill/>
                </a:ln>
                <a:solidFill>
                  <a:srgbClr val="C00000"/>
                </a:solidFill>
                <a:effectLst/>
                <a:latin typeface="Arial" pitchFamily="34" charset="0"/>
              </a:rPr>
              <a:t>В 1884   году этот меридиан был помечен на территории    внутреннего двора металлической пластиной</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rgbClr val="C00000"/>
              </a:solidFill>
              <a:effectLst/>
              <a:latin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785794"/>
            <a:ext cx="5857900" cy="2862322"/>
          </a:xfrm>
          <a:prstGeom prst="rect">
            <a:avLst/>
          </a:prstGeom>
        </p:spPr>
        <p:txBody>
          <a:bodyPr wrap="square">
            <a:spAutoFit/>
          </a:bodyPr>
          <a:lstStyle/>
          <a:p>
            <a:pPr algn="just"/>
            <a:r>
              <a:rPr lang="ru-RU" sz="2000" dirty="0" smtClean="0">
                <a:solidFill>
                  <a:srgbClr val="C00000"/>
                </a:solidFill>
              </a:rPr>
              <a:t>Сначала наручные часы носились только женщинами, но во время Первой Мировой Войны мужчины также начали носить наручные часы, которые стали более распространенными, чем карманные часы. Говорят, что во время войны солдаты нашли наручные часы более подходящими, чем карманные часы.</a:t>
            </a:r>
            <a:br>
              <a:rPr lang="ru-RU" sz="2000" dirty="0" smtClean="0">
                <a:solidFill>
                  <a:srgbClr val="C00000"/>
                </a:solidFill>
              </a:rPr>
            </a:br>
            <a:r>
              <a:rPr lang="ru-RU" sz="2000" dirty="0" smtClean="0">
                <a:solidFill>
                  <a:srgbClr val="C00000"/>
                </a:solidFill>
              </a:rPr>
              <a:t/>
            </a:r>
            <a:br>
              <a:rPr lang="ru-RU" sz="2000" dirty="0" smtClean="0">
                <a:solidFill>
                  <a:srgbClr val="C00000"/>
                </a:solidFill>
              </a:rPr>
            </a:br>
            <a:endParaRPr lang="ru-RU" sz="2000" dirty="0">
              <a:solidFill>
                <a:srgbClr val="C00000"/>
              </a:solidFill>
            </a:endParaRPr>
          </a:p>
        </p:txBody>
      </p:sp>
      <p:pic>
        <p:nvPicPr>
          <p:cNvPr id="9218" name="Picture 2" descr="Photobucket - Video and Image Hosting"/>
          <p:cNvPicPr>
            <a:picLocks noChangeAspect="1" noChangeArrowheads="1"/>
          </p:cNvPicPr>
          <p:nvPr/>
        </p:nvPicPr>
        <p:blipFill>
          <a:blip r:embed="rId2" cstate="print"/>
          <a:srcRect/>
          <a:stretch>
            <a:fillRect/>
          </a:stretch>
        </p:blipFill>
        <p:spPr bwMode="auto">
          <a:xfrm rot="16516833">
            <a:off x="5234399" y="2311301"/>
            <a:ext cx="4845379" cy="2381159"/>
          </a:xfrm>
          <a:prstGeom prst="rect">
            <a:avLst/>
          </a:prstGeom>
          <a:noFill/>
        </p:spPr>
      </p:pic>
      <p:pic>
        <p:nvPicPr>
          <p:cNvPr id="9220" name="Picture 4" descr="Photobucket - Video and Image Hosting"/>
          <p:cNvPicPr>
            <a:picLocks noChangeAspect="1" noChangeArrowheads="1"/>
          </p:cNvPicPr>
          <p:nvPr/>
        </p:nvPicPr>
        <p:blipFill>
          <a:blip r:embed="rId3" cstate="print"/>
          <a:srcRect/>
          <a:stretch>
            <a:fillRect/>
          </a:stretch>
        </p:blipFill>
        <p:spPr bwMode="auto">
          <a:xfrm>
            <a:off x="1071538" y="3071810"/>
            <a:ext cx="2760682" cy="3357586"/>
          </a:xfrm>
          <a:prstGeom prst="rect">
            <a:avLst/>
          </a:prstGeom>
          <a:noFill/>
        </p:spPr>
      </p:pic>
      <p:sp>
        <p:nvSpPr>
          <p:cNvPr id="5" name="TextBox 4"/>
          <p:cNvSpPr txBox="1"/>
          <p:nvPr/>
        </p:nvSpPr>
        <p:spPr>
          <a:xfrm>
            <a:off x="4143372" y="4214818"/>
            <a:ext cx="2286016" cy="646331"/>
          </a:xfrm>
          <a:prstGeom prst="rect">
            <a:avLst/>
          </a:prstGeom>
          <a:noFill/>
        </p:spPr>
        <p:txBody>
          <a:bodyPr wrap="square" rtlCol="0">
            <a:spAutoFit/>
          </a:bodyPr>
          <a:lstStyle/>
          <a:p>
            <a:r>
              <a:rPr lang="ru-RU" dirty="0" smtClean="0">
                <a:solidFill>
                  <a:srgbClr val="C00000"/>
                </a:solidFill>
              </a:rPr>
              <a:t>Дамские </a:t>
            </a:r>
            <a:r>
              <a:rPr lang="ru-RU" dirty="0" err="1" smtClean="0">
                <a:solidFill>
                  <a:srgbClr val="C00000"/>
                </a:solidFill>
              </a:rPr>
              <a:t>карманые</a:t>
            </a:r>
            <a:r>
              <a:rPr lang="ru-RU" dirty="0" smtClean="0">
                <a:solidFill>
                  <a:srgbClr val="C00000"/>
                </a:solidFill>
              </a:rPr>
              <a:t> часы</a:t>
            </a:r>
            <a:endParaRPr lang="ru-RU" dirty="0">
              <a:solidFill>
                <a:srgbClr val="C000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upload.wikimedia.org/wikipedia/commons/thumb/a/a0/Atomicclock.jpg/250px-Atomicclock.jpg">
            <a:hlinkClick r:id="rId2"/>
          </p:cNvPr>
          <p:cNvPicPr>
            <a:picLocks noChangeAspect="1" noChangeArrowheads="1"/>
          </p:cNvPicPr>
          <p:nvPr/>
        </p:nvPicPr>
        <p:blipFill>
          <a:blip r:embed="rId3" cstate="print"/>
          <a:srcRect/>
          <a:stretch>
            <a:fillRect/>
          </a:stretch>
        </p:blipFill>
        <p:spPr bwMode="auto">
          <a:xfrm>
            <a:off x="642910" y="642918"/>
            <a:ext cx="4429156" cy="2940961"/>
          </a:xfrm>
          <a:prstGeom prst="rect">
            <a:avLst/>
          </a:prstGeom>
          <a:noFill/>
        </p:spPr>
      </p:pic>
      <p:sp>
        <p:nvSpPr>
          <p:cNvPr id="3" name="Прямоугольник 2"/>
          <p:cNvSpPr/>
          <p:nvPr/>
        </p:nvSpPr>
        <p:spPr>
          <a:xfrm>
            <a:off x="5357818" y="1071546"/>
            <a:ext cx="3357554" cy="2031325"/>
          </a:xfrm>
          <a:prstGeom prst="rect">
            <a:avLst/>
          </a:prstGeom>
        </p:spPr>
        <p:txBody>
          <a:bodyPr wrap="square">
            <a:spAutoFit/>
          </a:bodyPr>
          <a:lstStyle/>
          <a:p>
            <a:pPr algn="just"/>
            <a:r>
              <a:rPr lang="ru-RU" b="1" dirty="0" err="1" smtClean="0">
                <a:solidFill>
                  <a:srgbClr val="C00000"/>
                </a:solidFill>
              </a:rPr>
              <a:t>А́томные</a:t>
            </a:r>
            <a:r>
              <a:rPr lang="ru-RU" b="1" dirty="0" smtClean="0">
                <a:solidFill>
                  <a:srgbClr val="C00000"/>
                </a:solidFill>
              </a:rPr>
              <a:t> часы́</a:t>
            </a:r>
            <a:r>
              <a:rPr lang="ru-RU" dirty="0" smtClean="0">
                <a:solidFill>
                  <a:srgbClr val="C00000"/>
                </a:solidFill>
              </a:rPr>
              <a:t> (молекулярные, квантовые часы) — прибор для измерения времени, в котором в качестве периодического процесса используются собственные колебания атомов или молекул.</a:t>
            </a:r>
            <a:endParaRPr lang="ru-RU" dirty="0">
              <a:solidFill>
                <a:srgbClr val="C00000"/>
              </a:solidFill>
            </a:endParaRPr>
          </a:p>
        </p:txBody>
      </p:sp>
      <p:sp>
        <p:nvSpPr>
          <p:cNvPr id="4" name="Прямоугольник 3"/>
          <p:cNvSpPr/>
          <p:nvPr/>
        </p:nvSpPr>
        <p:spPr>
          <a:xfrm>
            <a:off x="1428728" y="3929066"/>
            <a:ext cx="6357982" cy="1200329"/>
          </a:xfrm>
          <a:prstGeom prst="rect">
            <a:avLst/>
          </a:prstGeom>
        </p:spPr>
        <p:txBody>
          <a:bodyPr wrap="square">
            <a:spAutoFit/>
          </a:bodyPr>
          <a:lstStyle/>
          <a:p>
            <a:pPr algn="just"/>
            <a:r>
              <a:rPr lang="ru-RU" dirty="0" smtClean="0">
                <a:solidFill>
                  <a:srgbClr val="C00000"/>
                </a:solidFill>
              </a:rPr>
              <a:t>1967 года международная система единиц СИ определяет одну секунду как 9 192 631 770 периодов электромагнитного излучения, возникающего при переходе между двумя уровнями основного состояния атома цезия-133</a:t>
            </a:r>
            <a:endParaRPr lang="ru-RU" dirty="0">
              <a:solidFill>
                <a:srgbClr val="C000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85786" y="642918"/>
            <a:ext cx="4572000" cy="3170099"/>
          </a:xfrm>
          <a:prstGeom prst="rect">
            <a:avLst/>
          </a:prstGeom>
        </p:spPr>
        <p:txBody>
          <a:bodyPr>
            <a:spAutoFit/>
          </a:bodyPr>
          <a:lstStyle/>
          <a:p>
            <a:pPr algn="just"/>
            <a:r>
              <a:rPr lang="ru-RU" sz="2000" dirty="0" smtClean="0">
                <a:solidFill>
                  <a:srgbClr val="C00000"/>
                </a:solidFill>
              </a:rPr>
              <a:t>Начиная с 1960-х, большинство часов действует на кварце, нежели на цилиндрической пружине. Такие часы значительно дешевле и очень точны. Глобальная система навигации и определения положения, промысловая разведка, сотовые телефоны и прочие интересные приспособления уже сегодня могут быть встроены в наручные часы. А что же будет дальше?</a:t>
            </a:r>
            <a:endParaRPr lang="ru-RU" sz="2000" dirty="0">
              <a:solidFill>
                <a:srgbClr val="C00000"/>
              </a:solidFill>
            </a:endParaRPr>
          </a:p>
        </p:txBody>
      </p:sp>
      <p:pic>
        <p:nvPicPr>
          <p:cNvPr id="6146" name="Picture 2" descr="Clock lock.jpg">
            <a:hlinkClick r:id="rId2"/>
          </p:cNvPr>
          <p:cNvPicPr>
            <a:picLocks noChangeAspect="1" noChangeArrowheads="1"/>
          </p:cNvPicPr>
          <p:nvPr/>
        </p:nvPicPr>
        <p:blipFill>
          <a:blip r:embed="rId3" cstate="print"/>
          <a:srcRect/>
          <a:stretch>
            <a:fillRect/>
          </a:stretch>
        </p:blipFill>
        <p:spPr bwMode="auto">
          <a:xfrm>
            <a:off x="6215074" y="1142984"/>
            <a:ext cx="2095500" cy="1571626"/>
          </a:xfrm>
          <a:prstGeom prst="rect">
            <a:avLst/>
          </a:prstGeom>
          <a:noFill/>
        </p:spPr>
      </p:pic>
      <p:pic>
        <p:nvPicPr>
          <p:cNvPr id="6148" name="Picture 4" descr="http://upload.wikimedia.org/wikipedia/commons/thumb/a/aa/Lorus1_037_wikipedia.jpg/220px-Lorus1_037_wikipedia.jpg">
            <a:hlinkClick r:id="rId4"/>
          </p:cNvPr>
          <p:cNvPicPr>
            <a:picLocks noChangeAspect="1" noChangeArrowheads="1"/>
          </p:cNvPicPr>
          <p:nvPr/>
        </p:nvPicPr>
        <p:blipFill>
          <a:blip r:embed="rId5" cstate="print"/>
          <a:srcRect/>
          <a:stretch>
            <a:fillRect/>
          </a:stretch>
        </p:blipFill>
        <p:spPr bwMode="auto">
          <a:xfrm>
            <a:off x="6215074" y="3214686"/>
            <a:ext cx="2095500" cy="2266951"/>
          </a:xfrm>
          <a:prstGeom prst="rect">
            <a:avLst/>
          </a:prstGeom>
          <a:noFill/>
        </p:spPr>
      </p:pic>
      <p:sp>
        <p:nvSpPr>
          <p:cNvPr id="5" name="TextBox 4"/>
          <p:cNvSpPr txBox="1"/>
          <p:nvPr/>
        </p:nvSpPr>
        <p:spPr>
          <a:xfrm>
            <a:off x="5857884" y="5857892"/>
            <a:ext cx="2643206" cy="369332"/>
          </a:xfrm>
          <a:prstGeom prst="rect">
            <a:avLst/>
          </a:prstGeom>
          <a:noFill/>
        </p:spPr>
        <p:txBody>
          <a:bodyPr wrap="square" rtlCol="0">
            <a:spAutoFit/>
          </a:bodyPr>
          <a:lstStyle/>
          <a:p>
            <a:r>
              <a:rPr lang="ru-RU" dirty="0" smtClean="0">
                <a:solidFill>
                  <a:srgbClr val="C00000"/>
                </a:solidFill>
              </a:rPr>
              <a:t>Кварцевые часы</a:t>
            </a:r>
            <a:endParaRPr lang="ru-RU" dirty="0">
              <a:solidFill>
                <a:srgbClr val="C0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85786" y="714356"/>
            <a:ext cx="5715024" cy="2954655"/>
          </a:xfrm>
          <a:prstGeom prst="rect">
            <a:avLst/>
          </a:prstGeom>
        </p:spPr>
        <p:txBody>
          <a:bodyPr wrap="square">
            <a:spAutoFit/>
          </a:bodyPr>
          <a:lstStyle/>
          <a:p>
            <a:pPr algn="just"/>
            <a:r>
              <a:rPr lang="ru-RU" sz="2400" dirty="0" smtClean="0">
                <a:solidFill>
                  <a:srgbClr val="CC0000"/>
                </a:solidFill>
              </a:rPr>
              <a:t>Вопрос, который задается на протяжении тысячи лет, это: </a:t>
            </a:r>
            <a:r>
              <a:rPr lang="ru-RU" sz="2400" b="1" dirty="0" smtClean="0">
                <a:solidFill>
                  <a:schemeClr val="accent3">
                    <a:lumMod val="75000"/>
                  </a:schemeClr>
                </a:solidFill>
              </a:rPr>
              <a:t>«Который час?». </a:t>
            </a:r>
            <a:r>
              <a:rPr lang="ru-RU" sz="2400" dirty="0" smtClean="0">
                <a:solidFill>
                  <a:srgbClr val="CC0000"/>
                </a:solidFill>
              </a:rPr>
              <a:t>На протяжении всей истории существовало множество приспособлений, которые изобретались, чтобы ответить на этот вопрос. От солнечных часов до атомных часов, человечество решало эту загадку.</a:t>
            </a:r>
            <a:r>
              <a:rPr lang="ru-RU" dirty="0" smtClean="0"/>
              <a:t/>
            </a:r>
            <a:br>
              <a:rPr lang="ru-RU" dirty="0" smtClean="0"/>
            </a:br>
            <a:endParaRPr lang="ru-RU" dirty="0"/>
          </a:p>
        </p:txBody>
      </p:sp>
      <p:pic>
        <p:nvPicPr>
          <p:cNvPr id="15362" name="Picture 2" descr="http://www.footbolka.ru/catalog/images/suve_06-18_03.jpg"/>
          <p:cNvPicPr>
            <a:picLocks noChangeAspect="1" noChangeArrowheads="1"/>
          </p:cNvPicPr>
          <p:nvPr/>
        </p:nvPicPr>
        <p:blipFill>
          <a:blip r:embed="rId2" cstate="print"/>
          <a:srcRect/>
          <a:stretch>
            <a:fillRect/>
          </a:stretch>
        </p:blipFill>
        <p:spPr bwMode="auto">
          <a:xfrm>
            <a:off x="5357818" y="3500438"/>
            <a:ext cx="3086100" cy="2895601"/>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642918"/>
            <a:ext cx="4572000" cy="5632311"/>
          </a:xfrm>
          <a:prstGeom prst="rect">
            <a:avLst/>
          </a:prstGeom>
        </p:spPr>
        <p:txBody>
          <a:bodyPr>
            <a:spAutoFit/>
          </a:bodyPr>
          <a:lstStyle/>
          <a:p>
            <a:pPr algn="just"/>
            <a:r>
              <a:rPr lang="ru-RU" sz="2400" dirty="0" smtClean="0">
                <a:solidFill>
                  <a:srgbClr val="C00000"/>
                </a:solidFill>
              </a:rPr>
              <a:t>В прежние времена, положение солнца не небе давало наилучшее определение времени. Если солнце находилось прямо над головой, значит, был полдень. Ночью и в облачные дни было невозможно определить время таким способом. Люди начали использовать построение теней от предметов на солнце, чтобы быть более точными и защитить свои глаза, так как им больше не нужно было смотреть на солнце. </a:t>
            </a:r>
            <a:br>
              <a:rPr lang="ru-RU" sz="2400" dirty="0" smtClean="0">
                <a:solidFill>
                  <a:srgbClr val="C00000"/>
                </a:solidFill>
              </a:rPr>
            </a:br>
            <a:endParaRPr lang="ru-RU" sz="2400" dirty="0">
              <a:solidFill>
                <a:srgbClr val="C00000"/>
              </a:solidFill>
            </a:endParaRPr>
          </a:p>
        </p:txBody>
      </p:sp>
      <p:pic>
        <p:nvPicPr>
          <p:cNvPr id="12290" name="Picture 2" descr="http://t1.gstatic.com/images?q=tbn:F-QNZ1mK0DCSOM::&amp;t=1&amp;usg=__aTJGf-6Rz1dlKiS5fjKVvvmeyU0="/>
          <p:cNvPicPr>
            <a:picLocks noChangeAspect="1" noChangeArrowheads="1"/>
          </p:cNvPicPr>
          <p:nvPr/>
        </p:nvPicPr>
        <p:blipFill>
          <a:blip r:embed="rId2" cstate="print"/>
          <a:srcRect/>
          <a:stretch>
            <a:fillRect/>
          </a:stretch>
        </p:blipFill>
        <p:spPr bwMode="auto">
          <a:xfrm>
            <a:off x="5500694" y="1142984"/>
            <a:ext cx="3095625" cy="4143376"/>
          </a:xfrm>
          <a:prstGeom prst="rect">
            <a:avLst/>
          </a:prstGeo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00034" y="571480"/>
            <a:ext cx="4572000" cy="5632311"/>
          </a:xfrm>
          <a:prstGeom prst="rect">
            <a:avLst/>
          </a:prstGeom>
        </p:spPr>
        <p:txBody>
          <a:bodyPr>
            <a:spAutoFit/>
          </a:bodyPr>
          <a:lstStyle/>
          <a:p>
            <a:pPr algn="just"/>
            <a:r>
              <a:rPr lang="ru-RU" sz="2400" dirty="0" smtClean="0">
                <a:solidFill>
                  <a:srgbClr val="C00000"/>
                </a:solidFill>
              </a:rPr>
              <a:t>Египтяне считаются первыми, кто начал строить большие обелиски для создания тени примерно в 3500 г. до н.э. К 1500 г. до н.э. начали использоваться улучшенные солнечные часы. Другим изобретением в этот период были песочные часы, в которых использовалась вода. И у того, и у другого имелись свои ограничения, особенно, в градуировке и при смене температур. Песок был введен в использование в песочных часах лишь 700 году н.э.</a:t>
            </a:r>
            <a:endParaRPr lang="ru-RU" sz="2400" dirty="0">
              <a:solidFill>
                <a:srgbClr val="C00000"/>
              </a:solidFill>
            </a:endParaRPr>
          </a:p>
        </p:txBody>
      </p:sp>
      <p:pic>
        <p:nvPicPr>
          <p:cNvPr id="3074" name="Picture 2" descr="http://prezent.spb.ru/data/products/img/436_big.jpg"/>
          <p:cNvPicPr>
            <a:picLocks noChangeAspect="1" noChangeArrowheads="1"/>
          </p:cNvPicPr>
          <p:nvPr/>
        </p:nvPicPr>
        <p:blipFill>
          <a:blip r:embed="rId2" cstate="print"/>
          <a:srcRect/>
          <a:stretch>
            <a:fillRect/>
          </a:stretch>
        </p:blipFill>
        <p:spPr bwMode="auto">
          <a:xfrm>
            <a:off x="5500694" y="500042"/>
            <a:ext cx="2714644" cy="2714644"/>
          </a:xfrm>
          <a:prstGeom prst="rect">
            <a:avLst/>
          </a:prstGeom>
          <a:noFill/>
        </p:spPr>
      </p:pic>
      <p:pic>
        <p:nvPicPr>
          <p:cNvPr id="3076" name="Picture 4" descr="http://agnesgasparbek.files.wordpress.com/2010/07/water-clock.gif"/>
          <p:cNvPicPr>
            <a:picLocks noChangeAspect="1" noChangeArrowheads="1"/>
          </p:cNvPicPr>
          <p:nvPr/>
        </p:nvPicPr>
        <p:blipFill>
          <a:blip r:embed="rId3" cstate="print"/>
          <a:srcRect/>
          <a:stretch>
            <a:fillRect/>
          </a:stretch>
        </p:blipFill>
        <p:spPr bwMode="auto">
          <a:xfrm>
            <a:off x="5857884" y="3214686"/>
            <a:ext cx="1905000" cy="2590800"/>
          </a:xfrm>
          <a:prstGeom prst="rect">
            <a:avLst/>
          </a:prstGeom>
          <a:noFill/>
        </p:spPr>
      </p:pic>
      <p:sp>
        <p:nvSpPr>
          <p:cNvPr id="5" name="TextBox 4"/>
          <p:cNvSpPr txBox="1"/>
          <p:nvPr/>
        </p:nvSpPr>
        <p:spPr>
          <a:xfrm>
            <a:off x="5500662" y="5857892"/>
            <a:ext cx="3643338" cy="369332"/>
          </a:xfrm>
          <a:prstGeom prst="rect">
            <a:avLst/>
          </a:prstGeom>
          <a:noFill/>
        </p:spPr>
        <p:txBody>
          <a:bodyPr wrap="square" rtlCol="0">
            <a:spAutoFit/>
          </a:bodyPr>
          <a:lstStyle/>
          <a:p>
            <a:r>
              <a:rPr lang="ru-RU" b="1" dirty="0" smtClean="0">
                <a:solidFill>
                  <a:srgbClr val="C00000"/>
                </a:solidFill>
                <a:effectLst>
                  <a:outerShdw blurRad="38100" dist="38100" dir="2700000" algn="tl">
                    <a:srgbClr val="000000">
                      <a:alpha val="43137"/>
                    </a:srgbClr>
                  </a:outerShdw>
                </a:effectLst>
              </a:rPr>
              <a:t>клепсидра – водяные часы</a:t>
            </a:r>
            <a:endParaRPr lang="ru-RU" b="1" dirty="0">
              <a:solidFill>
                <a:srgbClr val="C000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714348" y="714356"/>
            <a:ext cx="4286280" cy="3416320"/>
          </a:xfrm>
          <a:prstGeom prst="rect">
            <a:avLst/>
          </a:prstGeom>
        </p:spPr>
        <p:txBody>
          <a:bodyPr wrap="square">
            <a:spAutoFit/>
          </a:bodyPr>
          <a:lstStyle/>
          <a:p>
            <a:pPr algn="just"/>
            <a:r>
              <a:rPr lang="ru-RU" sz="2400" dirty="0" smtClean="0">
                <a:solidFill>
                  <a:srgbClr val="C00000"/>
                </a:solidFill>
              </a:rPr>
              <a:t>Впервые механические часы были изобретены в 14 веке. В этих часах использовались пружины, рычаги и регуляторы хода, на них обычно не было указателей или циферблатов, они просто звонили по часам. Позже появились циферблаты и указатели. </a:t>
            </a:r>
            <a:endParaRPr lang="ru-RU" sz="2400" dirty="0">
              <a:solidFill>
                <a:srgbClr val="C00000"/>
              </a:solidFill>
            </a:endParaRPr>
          </a:p>
        </p:txBody>
      </p:sp>
      <p:pic>
        <p:nvPicPr>
          <p:cNvPr id="13314" name="Picture 2" descr="http://www.swissworld.org/typo3temp/pics/cf8fe764f6.jpg"/>
          <p:cNvPicPr>
            <a:picLocks noChangeAspect="1" noChangeArrowheads="1"/>
          </p:cNvPicPr>
          <p:nvPr/>
        </p:nvPicPr>
        <p:blipFill>
          <a:blip r:embed="rId2" cstate="print"/>
          <a:srcRect/>
          <a:stretch>
            <a:fillRect/>
          </a:stretch>
        </p:blipFill>
        <p:spPr bwMode="auto">
          <a:xfrm>
            <a:off x="5643570" y="642918"/>
            <a:ext cx="2888292" cy="3857652"/>
          </a:xfrm>
          <a:prstGeom prst="rect">
            <a:avLst/>
          </a:prstGeom>
          <a:noFill/>
          <a:ln w="38100">
            <a:solidFill>
              <a:schemeClr val="accent3">
                <a:lumMod val="50000"/>
              </a:schemeClr>
            </a:solid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http://mir-puteshestv.narod.ru/Images/Chexia/Chasy.jpg"/>
          <p:cNvPicPr>
            <a:picLocks noChangeAspect="1" noChangeArrowheads="1"/>
          </p:cNvPicPr>
          <p:nvPr/>
        </p:nvPicPr>
        <p:blipFill>
          <a:blip r:embed="rId2" cstate="print"/>
          <a:srcRect/>
          <a:stretch>
            <a:fillRect/>
          </a:stretch>
        </p:blipFill>
        <p:spPr bwMode="auto">
          <a:xfrm>
            <a:off x="357158" y="928670"/>
            <a:ext cx="3037928" cy="4572032"/>
          </a:xfrm>
          <a:prstGeom prst="rect">
            <a:avLst/>
          </a:prstGeom>
          <a:noFill/>
          <a:ln w="28575">
            <a:solidFill>
              <a:schemeClr val="accent3">
                <a:lumMod val="50000"/>
              </a:schemeClr>
            </a:solidFill>
          </a:ln>
        </p:spPr>
      </p:pic>
      <p:sp>
        <p:nvSpPr>
          <p:cNvPr id="3" name="Прямоугольник 2"/>
          <p:cNvSpPr/>
          <p:nvPr/>
        </p:nvSpPr>
        <p:spPr>
          <a:xfrm>
            <a:off x="3571868" y="500042"/>
            <a:ext cx="5072082" cy="6555641"/>
          </a:xfrm>
          <a:prstGeom prst="rect">
            <a:avLst/>
          </a:prstGeom>
        </p:spPr>
        <p:txBody>
          <a:bodyPr wrap="square">
            <a:spAutoFit/>
          </a:bodyPr>
          <a:lstStyle/>
          <a:p>
            <a:pPr algn="just"/>
            <a:r>
              <a:rPr lang="ru-RU" sz="2000" dirty="0" smtClean="0">
                <a:solidFill>
                  <a:srgbClr val="C00000"/>
                </a:solidFill>
              </a:rPr>
              <a:t>14 веке была построена ратуша с астрономическими часами, созданными мастером </a:t>
            </a:r>
            <a:r>
              <a:rPr lang="ru-RU" sz="2000" dirty="0" err="1" smtClean="0">
                <a:solidFill>
                  <a:srgbClr val="C00000"/>
                </a:solidFill>
              </a:rPr>
              <a:t>Ганушем</a:t>
            </a:r>
            <a:r>
              <a:rPr lang="ru-RU" sz="2000" dirty="0" smtClean="0">
                <a:solidFill>
                  <a:srgbClr val="C00000"/>
                </a:solidFill>
              </a:rPr>
              <a:t>. Каждый час открываются оконца курантов ратуши и через них шествуют фигурки апостолов. Двенадцать апостолов проходят в окошках башни, а позади всех шествует сам Христос, благословляя толпу. "Оживают" и забавные фигурки по бокам часов: скелет переворачивает песочные часы и звонит в погребальный колокол, возвещая об убегающем часе; старый турок отрицательно качает головой; богатый скряга-купец потрясает своим туго набитым золотом мешком; транжира смотрится в зеркало; каждый исполняет свою роль. Затем раздается пронзительный крик петуха и мелодичный звон башенных часов звучит над застывшими в немом восторге туристами.</a:t>
            </a:r>
            <a:br>
              <a:rPr lang="ru-RU" sz="2000" dirty="0" smtClean="0">
                <a:solidFill>
                  <a:srgbClr val="C00000"/>
                </a:solidFill>
              </a:rPr>
            </a:br>
            <a:endParaRPr lang="ru-RU" sz="2000" dirty="0">
              <a:solidFill>
                <a:srgbClr val="C000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historymania.info/files/novosti/watch.gif"/>
          <p:cNvPicPr>
            <a:picLocks noChangeAspect="1" noChangeArrowheads="1"/>
          </p:cNvPicPr>
          <p:nvPr/>
        </p:nvPicPr>
        <p:blipFill>
          <a:blip r:embed="rId2" cstate="print"/>
          <a:srcRect/>
          <a:stretch>
            <a:fillRect/>
          </a:stretch>
        </p:blipFill>
        <p:spPr bwMode="auto">
          <a:xfrm>
            <a:off x="5500694" y="785794"/>
            <a:ext cx="2971170" cy="4357718"/>
          </a:xfrm>
          <a:prstGeom prst="rect">
            <a:avLst/>
          </a:prstGeom>
          <a:noFill/>
        </p:spPr>
      </p:pic>
      <p:sp>
        <p:nvSpPr>
          <p:cNvPr id="4" name="Прямоугольник 3"/>
          <p:cNvSpPr/>
          <p:nvPr/>
        </p:nvSpPr>
        <p:spPr>
          <a:xfrm>
            <a:off x="642910" y="928670"/>
            <a:ext cx="4429156" cy="5262979"/>
          </a:xfrm>
          <a:prstGeom prst="rect">
            <a:avLst/>
          </a:prstGeom>
        </p:spPr>
        <p:txBody>
          <a:bodyPr wrap="square">
            <a:spAutoFit/>
          </a:bodyPr>
          <a:lstStyle/>
          <a:p>
            <a:pPr algn="just"/>
            <a:r>
              <a:rPr lang="ru-RU" sz="2400" dirty="0" smtClean="0">
                <a:solidFill>
                  <a:srgbClr val="C00000"/>
                </a:solidFill>
              </a:rPr>
              <a:t>к 1500 году на улицах европейских городов появились богатые бюргеры и сеньоры,  которые носят при себе необычную шкатулку - круглые настольные часы диаметром всего несколько сантиметров. Часы дорогого стоят. Это - такое же украшение, как перстень или браслет. Часы носят на цепочках или лентах, надеваемых на шею, позднее в виде броши прикалывают к одежде или крепят к поясу... </a:t>
            </a:r>
            <a:endParaRPr lang="ru-RU" sz="2400" dirty="0">
              <a:solidFill>
                <a:srgbClr val="C0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2571736" y="785794"/>
            <a:ext cx="5857900" cy="2862322"/>
          </a:xfrm>
          <a:prstGeom prst="rect">
            <a:avLst/>
          </a:prstGeom>
        </p:spPr>
        <p:txBody>
          <a:bodyPr wrap="square">
            <a:spAutoFit/>
          </a:bodyPr>
          <a:lstStyle/>
          <a:p>
            <a:pPr algn="just"/>
            <a:r>
              <a:rPr lang="ru-RU" sz="2000" dirty="0" smtClean="0">
                <a:solidFill>
                  <a:srgbClr val="C00000"/>
                </a:solidFill>
              </a:rPr>
              <a:t>Изобретение маятниковых часов </a:t>
            </a:r>
            <a:r>
              <a:rPr lang="ru-RU" sz="2000" dirty="0" err="1" smtClean="0">
                <a:solidFill>
                  <a:srgbClr val="C00000"/>
                </a:solidFill>
              </a:rPr>
              <a:t>Христианом</a:t>
            </a:r>
            <a:r>
              <a:rPr lang="ru-RU" sz="2000" dirty="0" smtClean="0">
                <a:solidFill>
                  <a:srgbClr val="C00000"/>
                </a:solidFill>
              </a:rPr>
              <a:t> Гюйгенсом в 1656 году, стало началом точности. Его маятниковые часы были точными до одной минуты ежедневно, нежели ранее использовавшиеся пружинные часы, которые были точными до пятнадцати  минут.</a:t>
            </a:r>
          </a:p>
          <a:p>
            <a:pPr algn="just"/>
            <a:r>
              <a:rPr lang="ru-RU" sz="2000" dirty="0" smtClean="0">
                <a:solidFill>
                  <a:srgbClr val="C00000"/>
                </a:solidFill>
              </a:rPr>
              <a:t/>
            </a:r>
            <a:br>
              <a:rPr lang="ru-RU" sz="2000" dirty="0" smtClean="0">
                <a:solidFill>
                  <a:srgbClr val="C00000"/>
                </a:solidFill>
              </a:rPr>
            </a:br>
            <a:r>
              <a:rPr lang="ru-RU" sz="2000" dirty="0" smtClean="0">
                <a:solidFill>
                  <a:srgbClr val="C00000"/>
                </a:solidFill>
              </a:rPr>
              <a:t/>
            </a:r>
            <a:br>
              <a:rPr lang="ru-RU" sz="2000" dirty="0" smtClean="0">
                <a:solidFill>
                  <a:srgbClr val="C00000"/>
                </a:solidFill>
              </a:rPr>
            </a:br>
            <a:endParaRPr lang="ru-RU" sz="2000" dirty="0">
              <a:solidFill>
                <a:srgbClr val="C00000"/>
              </a:solidFill>
            </a:endParaRPr>
          </a:p>
        </p:txBody>
      </p:sp>
      <p:sp>
        <p:nvSpPr>
          <p:cNvPr id="3" name="Прямоугольник 2"/>
          <p:cNvSpPr/>
          <p:nvPr/>
        </p:nvSpPr>
        <p:spPr>
          <a:xfrm>
            <a:off x="5857884" y="3643314"/>
            <a:ext cx="2714644" cy="923330"/>
          </a:xfrm>
          <a:prstGeom prst="rect">
            <a:avLst/>
          </a:prstGeom>
        </p:spPr>
        <p:txBody>
          <a:bodyPr wrap="square">
            <a:spAutoFit/>
          </a:bodyPr>
          <a:lstStyle/>
          <a:p>
            <a:pPr algn="just"/>
            <a:r>
              <a:rPr lang="ru-RU" dirty="0" smtClean="0">
                <a:solidFill>
                  <a:srgbClr val="C00000"/>
                </a:solidFill>
              </a:rPr>
              <a:t>Первые карманные часы были запатентованы Х. Гюйгенсом в 1675 году.</a:t>
            </a:r>
            <a:endParaRPr lang="ru-RU" dirty="0">
              <a:solidFill>
                <a:srgbClr val="C00000"/>
              </a:solidFill>
            </a:endParaRPr>
          </a:p>
        </p:txBody>
      </p:sp>
      <p:pic>
        <p:nvPicPr>
          <p:cNvPr id="11266" name="Picture 2" descr="http://img1.liveinternet.ru/images/attach/b/3/14/254/14254111_1199954530_bregee.jpg"/>
          <p:cNvPicPr>
            <a:picLocks noChangeAspect="1" noChangeArrowheads="1"/>
          </p:cNvPicPr>
          <p:nvPr/>
        </p:nvPicPr>
        <p:blipFill>
          <a:blip r:embed="rId2" cstate="print"/>
          <a:srcRect/>
          <a:stretch>
            <a:fillRect/>
          </a:stretch>
        </p:blipFill>
        <p:spPr bwMode="auto">
          <a:xfrm>
            <a:off x="642909" y="3786190"/>
            <a:ext cx="1982727" cy="2649486"/>
          </a:xfrm>
          <a:prstGeom prst="rect">
            <a:avLst/>
          </a:prstGeom>
          <a:noFill/>
        </p:spPr>
      </p:pic>
      <p:pic>
        <p:nvPicPr>
          <p:cNvPr id="11268" name="Picture 4" descr="http://ecommercebazaar.com/library/31674WoodPendulumWallClock.jpg"/>
          <p:cNvPicPr>
            <a:picLocks noChangeAspect="1" noChangeArrowheads="1"/>
          </p:cNvPicPr>
          <p:nvPr/>
        </p:nvPicPr>
        <p:blipFill>
          <a:blip r:embed="rId3" cstate="print"/>
          <a:srcRect/>
          <a:stretch>
            <a:fillRect/>
          </a:stretch>
        </p:blipFill>
        <p:spPr bwMode="auto">
          <a:xfrm>
            <a:off x="428596" y="214290"/>
            <a:ext cx="2134450" cy="3357562"/>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642910" y="1142984"/>
            <a:ext cx="4572000" cy="4401205"/>
          </a:xfrm>
          <a:prstGeom prst="rect">
            <a:avLst/>
          </a:prstGeom>
        </p:spPr>
        <p:txBody>
          <a:bodyPr>
            <a:spAutoFit/>
          </a:bodyPr>
          <a:lstStyle/>
          <a:p>
            <a:pPr algn="just"/>
            <a:r>
              <a:rPr lang="ru-RU" sz="2000" dirty="0" smtClean="0">
                <a:solidFill>
                  <a:srgbClr val="C00000"/>
                </a:solidFill>
              </a:rPr>
              <a:t>В следующем веке Британский Парламент объявил о значительном вознаграждении тому, кто сможет решить проблему точного определения времени. Существовало множество теорий, как этого можно было добиться, и две основные теории полагались либо на звезды, либо на точные часы. Премию выиграл Джон </a:t>
            </a:r>
            <a:r>
              <a:rPr lang="ru-RU" sz="2000" dirty="0" err="1" smtClean="0">
                <a:solidFill>
                  <a:srgbClr val="C00000"/>
                </a:solidFill>
              </a:rPr>
              <a:t>Харрисон</a:t>
            </a:r>
            <a:r>
              <a:rPr lang="ru-RU" sz="2000" dirty="0" smtClean="0">
                <a:solidFill>
                  <a:srgbClr val="C00000"/>
                </a:solidFill>
              </a:rPr>
              <a:t>, который после многочисленных экспериментов с часами потерял только пять секунд из шести.</a:t>
            </a:r>
            <a:br>
              <a:rPr lang="ru-RU" sz="2000" dirty="0" smtClean="0">
                <a:solidFill>
                  <a:srgbClr val="C00000"/>
                </a:solidFill>
              </a:rPr>
            </a:br>
            <a:endParaRPr lang="ru-RU" sz="2000" dirty="0"/>
          </a:p>
        </p:txBody>
      </p:sp>
      <p:pic>
        <p:nvPicPr>
          <p:cNvPr id="8194" name="Picture 2" descr="http://www.clockmakers.com/images/h1.jpg"/>
          <p:cNvPicPr>
            <a:picLocks noChangeAspect="1" noChangeArrowheads="1"/>
          </p:cNvPicPr>
          <p:nvPr/>
        </p:nvPicPr>
        <p:blipFill>
          <a:blip r:embed="rId2" cstate="print"/>
          <a:srcRect/>
          <a:stretch>
            <a:fillRect/>
          </a:stretch>
        </p:blipFill>
        <p:spPr bwMode="auto">
          <a:xfrm>
            <a:off x="5429256" y="1428736"/>
            <a:ext cx="3394864" cy="3505198"/>
          </a:xfrm>
          <a:prstGeom prst="rect">
            <a:avLst/>
          </a:prstGeom>
          <a:noFill/>
          <a:ln w="38100">
            <a:solidFill>
              <a:schemeClr val="accent3">
                <a:lumMod val="75000"/>
              </a:schemeClr>
            </a:solid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P101941219_templat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file>

<file path=customXml/item3.xml><?xml version="1.0" encoding="utf-8"?>
<ct:contentTypeSchema xmlns:ct="http://schemas.microsoft.com/office/2006/metadata/contentType" xmlns:ma="http://schemas.microsoft.com/office/2006/metadata/properties/metaAttributes" ct:_="" ma:_="" ma:contentTypeName="TemplateFile" ma:contentTypeID="0x010100BB2780C3CC07BD4BAA623FF9571645580400D1570604EA743043A2641365C0E91715" ma:contentTypeVersion="33" ma:contentTypeDescription="Create a new document." ma:contentTypeScope="" ma:versionID="2a5270fa24c9a38fa487f85340389844"/>
</file>

<file path=customXml/itemProps1.xml><?xml version="1.0" encoding="utf-8"?>
<ds:datastoreItem xmlns:ds="http://schemas.openxmlformats.org/officeDocument/2006/customXml" ds:itemID="{E26F662A-8662-4212-9D87-10BF8135547E}">
  <ds:schemaRefs>
    <ds:schemaRef ds:uri="http://schemas.microsoft.com/sharepoint/v3/contenttype/forms"/>
  </ds:schemaRefs>
</ds:datastoreItem>
</file>

<file path=customXml/itemProps2.xml><?xml version="1.0" encoding="utf-8"?>
<ds:datastoreItem xmlns:ds="http://schemas.openxmlformats.org/officeDocument/2006/customXml" ds:itemID="{0A79C4A1-7D7A-44F4-9EC8-50956B401D5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5B60E512-AE66-444C-BC24-A8A8F4CCFC3D}">
  <ds:schemaRefs>
    <ds:schemaRef ds:uri="http://schemas.microsoft.com/office/2006/metadata/contentType"/>
    <ds:schemaRef ds:uri="http://schemas.microsoft.com/office/2006/metadata/properties/metaAttributes"/>
  </ds:schemaRefs>
</ds:datastoreItem>
</file>

<file path=docProps/app.xml><?xml version="1.0" encoding="utf-8"?>
<Properties xmlns="http://schemas.openxmlformats.org/officeDocument/2006/extended-properties" xmlns:vt="http://schemas.openxmlformats.org/officeDocument/2006/docPropsVTypes">
  <Template>TP101941219_template</Template>
  <TotalTime>75</TotalTime>
  <Words>771</Words>
  <Application>Microsoft Office PowerPoint</Application>
  <PresentationFormat>Экран (4:3)</PresentationFormat>
  <Paragraphs>29</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TP101941219_template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ЗАГОЛОВОК ПРЕЗЕНТАЦИИ</dc:title>
  <dc:subject/>
  <dc:creator>Учитель</dc:creator>
  <cp:keywords/>
  <dc:description/>
  <cp:lastModifiedBy>я</cp:lastModifiedBy>
  <cp:revision>16</cp:revision>
  <dcterms:created xsi:type="dcterms:W3CDTF">2010-09-04T10:28:27Z</dcterms:created>
  <dcterms:modified xsi:type="dcterms:W3CDTF">2014-11-09T08:21:04Z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TC101941220</vt:lpwstr>
  </property>
  <property fmtid="{D5CDD505-2E9C-101B-9397-08002B2CF9AE}" pid="3" name="_MsoHelpTopicId">
    <vt:lpwstr/>
  </property>
</Properties>
</file>