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1357298"/>
            <a:ext cx="428628" cy="235745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357298"/>
            <a:ext cx="428628" cy="235745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1357298"/>
            <a:ext cx="428628" cy="23574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3108" y="1357298"/>
            <a:ext cx="428628" cy="23574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1357298"/>
            <a:ext cx="428628" cy="23574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14876" y="1357298"/>
            <a:ext cx="428628" cy="235745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214942" y="1357298"/>
            <a:ext cx="428628" cy="235745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715008" y="1357298"/>
            <a:ext cx="428628" cy="235745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715272" y="1357298"/>
            <a:ext cx="42862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215206" y="1357298"/>
            <a:ext cx="42862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715140" y="1357298"/>
            <a:ext cx="42862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215074" y="1357298"/>
            <a:ext cx="428628" cy="23574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4643438" y="4786322"/>
            <a:ext cx="535724" cy="1754326"/>
            <a:chOff x="785785" y="4429132"/>
            <a:chExt cx="535724" cy="1754326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785786" y="4429132"/>
              <a:ext cx="53572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2</a:t>
              </a:r>
            </a:p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5</a:t>
              </a:r>
              <a:endPara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cxnSp>
          <p:nvCxnSpPr>
            <p:cNvPr id="19" name="Прямая соединительная линия 18"/>
            <p:cNvCxnSpPr>
              <a:stCxn id="17" idx="1"/>
              <a:endCxn id="17" idx="3"/>
            </p:cNvCxnSpPr>
            <p:nvPr/>
          </p:nvCxnSpPr>
          <p:spPr>
            <a:xfrm rot="10800000" flipH="1">
              <a:off x="785785" y="5306295"/>
              <a:ext cx="535723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8072462" y="4714884"/>
            <a:ext cx="535724" cy="1754326"/>
            <a:chOff x="785785" y="4429132"/>
            <a:chExt cx="535724" cy="175432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785786" y="4429132"/>
              <a:ext cx="53572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3</a:t>
              </a:r>
            </a:p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5</a:t>
              </a:r>
              <a:endPara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cxnSp>
          <p:nvCxnSpPr>
            <p:cNvPr id="23" name="Прямая соединительная линия 22"/>
            <p:cNvCxnSpPr>
              <a:stCxn id="22" idx="1"/>
              <a:endCxn id="22" idx="3"/>
            </p:cNvCxnSpPr>
            <p:nvPr/>
          </p:nvCxnSpPr>
          <p:spPr>
            <a:xfrm rot="10800000" flipH="1">
              <a:off x="785785" y="5306295"/>
              <a:ext cx="535723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5857884" y="4810135"/>
            <a:ext cx="535724" cy="1754326"/>
            <a:chOff x="785785" y="4429132"/>
            <a:chExt cx="535724" cy="1754326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785786" y="4429132"/>
              <a:ext cx="53572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3</a:t>
              </a:r>
            </a:p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7</a:t>
              </a:r>
              <a:endPara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cxnSp>
          <p:nvCxnSpPr>
            <p:cNvPr id="26" name="Прямая соединительная линия 25"/>
            <p:cNvCxnSpPr>
              <a:stCxn id="25" idx="1"/>
              <a:endCxn id="25" idx="3"/>
            </p:cNvCxnSpPr>
            <p:nvPr/>
          </p:nvCxnSpPr>
          <p:spPr>
            <a:xfrm rot="10800000" flipH="1">
              <a:off x="785785" y="5306295"/>
              <a:ext cx="535723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7072330" y="4857760"/>
            <a:ext cx="535724" cy="1754326"/>
            <a:chOff x="785785" y="4429132"/>
            <a:chExt cx="535724" cy="1754326"/>
          </a:xfrm>
        </p:grpSpPr>
        <p:sp>
          <p:nvSpPr>
            <p:cNvPr id="28" name="Прямоугольник 27"/>
            <p:cNvSpPr/>
            <p:nvPr/>
          </p:nvSpPr>
          <p:spPr>
            <a:xfrm>
              <a:off x="785786" y="4429132"/>
              <a:ext cx="53572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effectLst/>
                </a:rPr>
                <a:t>4</a:t>
              </a:r>
            </a:p>
            <a:p>
              <a:pPr algn="ctr"/>
              <a:r>
                <a:rPr lang="ru-RU" sz="5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7</a:t>
              </a:r>
              <a:endPara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cxnSp>
          <p:nvCxnSpPr>
            <p:cNvPr id="29" name="Прямая соединительная линия 28"/>
            <p:cNvCxnSpPr>
              <a:stCxn id="28" idx="1"/>
              <a:endCxn id="28" idx="3"/>
            </p:cNvCxnSpPr>
            <p:nvPr/>
          </p:nvCxnSpPr>
          <p:spPr>
            <a:xfrm rot="10800000" flipH="1">
              <a:off x="785785" y="5306295"/>
              <a:ext cx="535723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Прямоугольник 29"/>
          <p:cNvSpPr/>
          <p:nvPr/>
        </p:nvSpPr>
        <p:spPr>
          <a:xfrm>
            <a:off x="1928794" y="285728"/>
            <a:ext cx="522771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Поставьте в соответствие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0.03122 L -0.41493 -0.168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1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0.04186 L -0.64028 -0.1577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31 -0.07724 L -0.03594 -0.182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28 -0.08395 L -0.02691 -0.188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71480"/>
            <a:ext cx="49471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Продолжите предложение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00438"/>
            <a:ext cx="570540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Одна 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миллионная доля кубического 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метра-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643578"/>
            <a:ext cx="163698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миллиметр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5643578"/>
            <a:ext cx="307648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к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убический сантиметр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16" y="5643578"/>
            <a:ext cx="141737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километр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72132" y="214290"/>
            <a:ext cx="3209946" cy="2500330"/>
            <a:chOff x="5214942" y="1714488"/>
            <a:chExt cx="3209946" cy="2500330"/>
          </a:xfrm>
        </p:grpSpPr>
        <p:pic>
          <p:nvPicPr>
            <p:cNvPr id="7" name="Рисунок 6" descr="2-34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6512" y="1714488"/>
              <a:ext cx="2138376" cy="2457463"/>
            </a:xfrm>
            <a:prstGeom prst="rect">
              <a:avLst/>
            </a:prstGeom>
          </p:spPr>
        </p:pic>
        <p:sp>
          <p:nvSpPr>
            <p:cNvPr id="8" name="Прямоугольная выноска 7"/>
            <p:cNvSpPr/>
            <p:nvPr/>
          </p:nvSpPr>
          <p:spPr>
            <a:xfrm>
              <a:off x="5214942" y="2643182"/>
              <a:ext cx="2143140" cy="1571636"/>
            </a:xfrm>
            <a:prstGeom prst="wedgeRectCallou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29256" y="3000372"/>
              <a:ext cx="174919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rPr>
                <a:t>Верно</a:t>
              </a:r>
              <a:endParaRPr lang="ru-RU" sz="4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12" name="Группа 15"/>
          <p:cNvGrpSpPr/>
          <p:nvPr/>
        </p:nvGrpSpPr>
        <p:grpSpPr>
          <a:xfrm>
            <a:off x="5500662" y="785794"/>
            <a:ext cx="3643338" cy="2000264"/>
            <a:chOff x="4572000" y="3857628"/>
            <a:chExt cx="3643338" cy="2000264"/>
          </a:xfrm>
        </p:grpSpPr>
        <p:pic>
          <p:nvPicPr>
            <p:cNvPr id="11" name="Рисунок 10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3857628"/>
              <a:ext cx="1285884" cy="1285884"/>
            </a:xfrm>
            <a:prstGeom prst="rect">
              <a:avLst/>
            </a:prstGeom>
          </p:spPr>
        </p:pic>
        <p:grpSp>
          <p:nvGrpSpPr>
            <p:cNvPr id="13" name="Группа 11"/>
            <p:cNvGrpSpPr/>
            <p:nvPr/>
          </p:nvGrpSpPr>
          <p:grpSpPr>
            <a:xfrm>
              <a:off x="4572000" y="4286256"/>
              <a:ext cx="2237417" cy="1571636"/>
              <a:chOff x="5214942" y="2643182"/>
              <a:chExt cx="2237417" cy="1571636"/>
            </a:xfrm>
          </p:grpSpPr>
          <p:sp>
            <p:nvSpPr>
              <p:cNvPr id="14" name="Прямоугольная выноска 13"/>
              <p:cNvSpPr/>
              <p:nvPr/>
            </p:nvSpPr>
            <p:spPr>
              <a:xfrm>
                <a:off x="5214942" y="2643182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286380" y="3000372"/>
                <a:ext cx="2165979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Подумай!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  <p:grpSp>
        <p:nvGrpSpPr>
          <p:cNvPr id="16" name="Группа 16"/>
          <p:cNvGrpSpPr/>
          <p:nvPr/>
        </p:nvGrpSpPr>
        <p:grpSpPr>
          <a:xfrm>
            <a:off x="5572132" y="428604"/>
            <a:ext cx="3357554" cy="2428892"/>
            <a:chOff x="4857784" y="4429132"/>
            <a:chExt cx="3357554" cy="2428892"/>
          </a:xfrm>
        </p:grpSpPr>
        <p:pic>
          <p:nvPicPr>
            <p:cNvPr id="18" name="Рисунок 17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4429132"/>
              <a:ext cx="1285884" cy="1285884"/>
            </a:xfrm>
            <a:prstGeom prst="rect">
              <a:avLst/>
            </a:prstGeom>
          </p:spPr>
        </p:pic>
        <p:grpSp>
          <p:nvGrpSpPr>
            <p:cNvPr id="17" name="Группа 11"/>
            <p:cNvGrpSpPr/>
            <p:nvPr/>
          </p:nvGrpSpPr>
          <p:grpSpPr>
            <a:xfrm>
              <a:off x="4857784" y="5286388"/>
              <a:ext cx="2143140" cy="1571636"/>
              <a:chOff x="5500726" y="3643314"/>
              <a:chExt cx="2143140" cy="1571636"/>
            </a:xfrm>
          </p:grpSpPr>
          <p:sp>
            <p:nvSpPr>
              <p:cNvPr id="20" name="Прямоугольная выноска 19"/>
              <p:cNvSpPr/>
              <p:nvPr/>
            </p:nvSpPr>
            <p:spPr>
              <a:xfrm>
                <a:off x="5500726" y="3643314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5715040" y="3786190"/>
                <a:ext cx="1691489" cy="107721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Так  ли</a:t>
                </a:r>
              </a:p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 это?!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90287E-6 L 0.27969 -0.309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-15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в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30277" flipH="1">
            <a:off x="6715140" y="3857628"/>
            <a:ext cx="2042954" cy="2282624"/>
          </a:xfrm>
          <a:prstGeom prst="rect">
            <a:avLst/>
          </a:prstGeom>
        </p:spPr>
      </p:pic>
      <p:pic>
        <p:nvPicPr>
          <p:cNvPr id="3" name="Рисунок 2" descr="Рисунок11.pn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376" t="52689" r="50174"/>
          <a:stretch>
            <a:fillRect/>
          </a:stretch>
        </p:blipFill>
        <p:spPr>
          <a:xfrm>
            <a:off x="640246" y="1714513"/>
            <a:ext cx="1645738" cy="1625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Рисунок11.pn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376" t="52689" r="50174"/>
          <a:stretch>
            <a:fillRect/>
          </a:stretch>
        </p:blipFill>
        <p:spPr>
          <a:xfrm rot="5400000" flipH="1" flipV="1">
            <a:off x="2382815" y="1689119"/>
            <a:ext cx="1609839" cy="166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Рисунок11.pn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376" t="52689" r="50174"/>
          <a:stretch>
            <a:fillRect/>
          </a:stretch>
        </p:blipFill>
        <p:spPr>
          <a:xfrm rot="5400000">
            <a:off x="632802" y="10109"/>
            <a:ext cx="1645738" cy="1625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исунок11.png"/>
          <p:cNvPicPr>
            <a:picLocks noChangeAspect="1"/>
          </p:cNvPicPr>
          <p:nvPr/>
        </p:nvPicPr>
        <p:blipFill>
          <a:blip r:embed="rId3"/>
          <a:srcRect l="1376" t="52689" r="50174"/>
          <a:stretch>
            <a:fillRect/>
          </a:stretch>
        </p:blipFill>
        <p:spPr>
          <a:xfrm rot="10800000">
            <a:off x="2357422" y="1"/>
            <a:ext cx="1645738" cy="1625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429124" y="285728"/>
            <a:ext cx="35862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Какая  дробь соответствует</a:t>
            </a:r>
          </a:p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 части, закрашенной</a:t>
            </a:r>
          </a:p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 фиолетовым цветом?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00694" y="1714488"/>
            <a:ext cx="2786082" cy="1714512"/>
            <a:chOff x="4071934" y="2428868"/>
            <a:chExt cx="2786082" cy="1714512"/>
          </a:xfrm>
        </p:grpSpPr>
        <p:sp>
          <p:nvSpPr>
            <p:cNvPr id="9" name="Скругленная прямоугольная выноска 8"/>
            <p:cNvSpPr/>
            <p:nvPr/>
          </p:nvSpPr>
          <p:spPr>
            <a:xfrm>
              <a:off x="4429124" y="2428868"/>
              <a:ext cx="2071702" cy="1714512"/>
            </a:xfrm>
            <a:prstGeom prst="wedgeRoundRectCallout">
              <a:avLst>
                <a:gd name="adj1" fmla="val -11352"/>
                <a:gd name="adj2" fmla="val 129257"/>
                <a:gd name="adj3" fmla="val 16667"/>
              </a:avLst>
            </a:prstGeom>
            <a:blipFill>
              <a:blip r:embed="rId4"/>
              <a:tile tx="0" ty="0" sx="100000" sy="100000" flip="none" algn="tl"/>
            </a:blip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071934" y="2571744"/>
              <a:ext cx="2786082" cy="13849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Book Antiqua" pitchFamily="18" charset="0"/>
                </a:rPr>
                <a:t>Жаль, </a:t>
              </a:r>
            </a:p>
            <a:p>
              <a:pPr algn="ctr"/>
              <a:r>
                <a:rPr lang="ru-RU" sz="2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Book Antiqua" pitchFamily="18" charset="0"/>
                </a:rPr>
                <a:t>но вы</a:t>
              </a:r>
            </a:p>
            <a:p>
              <a:pPr algn="ctr"/>
              <a:r>
                <a:rPr lang="ru-RU" sz="2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Book Antiqua" pitchFamily="18" charset="0"/>
                </a:rPr>
                <a:t> ошиблись.</a:t>
              </a:r>
              <a:endParaRPr lang="ru-RU" sz="2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286116" y="2928934"/>
            <a:ext cx="2786082" cy="1714512"/>
            <a:chOff x="3286116" y="2928934"/>
            <a:chExt cx="2786082" cy="1714512"/>
          </a:xfrm>
        </p:grpSpPr>
        <p:sp>
          <p:nvSpPr>
            <p:cNvPr id="12" name="Скругленная прямоугольная выноска 11"/>
            <p:cNvSpPr/>
            <p:nvPr/>
          </p:nvSpPr>
          <p:spPr>
            <a:xfrm>
              <a:off x="3643306" y="2928934"/>
              <a:ext cx="2071702" cy="1714512"/>
            </a:xfrm>
            <a:prstGeom prst="wedgeRoundRectCallout">
              <a:avLst>
                <a:gd name="adj1" fmla="val -11352"/>
                <a:gd name="adj2" fmla="val 129257"/>
                <a:gd name="adj3" fmla="val 16667"/>
              </a:avLst>
            </a:prstGeom>
            <a:blipFill>
              <a:blip r:embed="rId4"/>
              <a:tile tx="0" ty="0" sx="100000" sy="100000" flip="none" algn="tl"/>
            </a:blip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86116" y="3214686"/>
              <a:ext cx="2786082" cy="12003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Book Antiqua" pitchFamily="18" charset="0"/>
                </a:rPr>
                <a:t>Это  правильный  ответ</a:t>
              </a:r>
              <a:endParaRPr lang="ru-RU" sz="2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85720" y="3071810"/>
            <a:ext cx="535724" cy="1754326"/>
            <a:chOff x="1142975" y="3571876"/>
            <a:chExt cx="535724" cy="1754326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142976" y="3571876"/>
              <a:ext cx="53572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</a:t>
              </a:r>
            </a:p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cxnSp>
          <p:nvCxnSpPr>
            <p:cNvPr id="17" name="Прямая соединительная линия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1142975" y="4449039"/>
              <a:ext cx="535723" cy="1588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285720" y="4857760"/>
            <a:ext cx="535724" cy="1754326"/>
            <a:chOff x="1142975" y="3571876"/>
            <a:chExt cx="535724" cy="175432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1142976" y="3571876"/>
              <a:ext cx="53572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</a:t>
              </a:r>
            </a:p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cxnSp>
          <p:nvCxnSpPr>
            <p:cNvPr id="23" name="Прямая соединительная линия 22"/>
            <p:cNvCxnSpPr>
              <a:stCxn id="22" idx="1"/>
              <a:endCxn id="22" idx="3"/>
            </p:cNvCxnSpPr>
            <p:nvPr/>
          </p:nvCxnSpPr>
          <p:spPr>
            <a:xfrm rot="10800000" flipH="1">
              <a:off x="1142975" y="4449039"/>
              <a:ext cx="535723" cy="1588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ва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30277" flipH="1">
            <a:off x="6715140" y="3857628"/>
            <a:ext cx="2042954" cy="2282624"/>
          </a:xfrm>
          <a:prstGeom prst="rect">
            <a:avLst/>
          </a:prstGeom>
        </p:spPr>
      </p:pic>
      <p:pic>
        <p:nvPicPr>
          <p:cNvPr id="3" name="Рисунок 2" descr="Рисунок11.pn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376" t="52689" r="50174"/>
          <a:stretch>
            <a:fillRect/>
          </a:stretch>
        </p:blipFill>
        <p:spPr>
          <a:xfrm>
            <a:off x="640246" y="1714513"/>
            <a:ext cx="1645738" cy="1625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Рисунок11.pn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376" t="52689" r="50174"/>
          <a:stretch>
            <a:fillRect/>
          </a:stretch>
        </p:blipFill>
        <p:spPr>
          <a:xfrm rot="5400000" flipH="1" flipV="1">
            <a:off x="2382815" y="1689119"/>
            <a:ext cx="1609839" cy="1660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Рисунок11.png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 l="1376" t="52689" r="50174"/>
          <a:stretch>
            <a:fillRect/>
          </a:stretch>
        </p:blipFill>
        <p:spPr>
          <a:xfrm rot="5400000">
            <a:off x="632802" y="10109"/>
            <a:ext cx="1645738" cy="1625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исунок11.png"/>
          <p:cNvPicPr>
            <a:picLocks noChangeAspect="1"/>
          </p:cNvPicPr>
          <p:nvPr/>
        </p:nvPicPr>
        <p:blipFill>
          <a:blip r:embed="rId3"/>
          <a:srcRect l="1376" t="52689" r="50174"/>
          <a:stretch>
            <a:fillRect/>
          </a:stretch>
        </p:blipFill>
        <p:spPr>
          <a:xfrm rot="10800000">
            <a:off x="2357422" y="1"/>
            <a:ext cx="1645738" cy="1625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429124" y="285728"/>
            <a:ext cx="35862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Какая  дробь соответствует</a:t>
            </a:r>
          </a:p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 части, закрашенной</a:t>
            </a:r>
          </a:p>
          <a:p>
            <a:pPr algn="ctr"/>
            <a:r>
              <a:rPr lang="ru-RU" sz="2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 зеленым цветом?</a:t>
            </a:r>
            <a:endParaRPr lang="ru-RU" sz="2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00694" y="1714488"/>
            <a:ext cx="2786082" cy="1714512"/>
            <a:chOff x="4071934" y="2428868"/>
            <a:chExt cx="2786082" cy="1714512"/>
          </a:xfrm>
        </p:grpSpPr>
        <p:sp>
          <p:nvSpPr>
            <p:cNvPr id="9" name="Скругленная прямоугольная выноска 8"/>
            <p:cNvSpPr/>
            <p:nvPr/>
          </p:nvSpPr>
          <p:spPr>
            <a:xfrm>
              <a:off x="4429124" y="2428868"/>
              <a:ext cx="2071702" cy="1714512"/>
            </a:xfrm>
            <a:prstGeom prst="wedgeRoundRectCallout">
              <a:avLst>
                <a:gd name="adj1" fmla="val -11352"/>
                <a:gd name="adj2" fmla="val 129257"/>
                <a:gd name="adj3" fmla="val 16667"/>
              </a:avLst>
            </a:prstGeom>
            <a:blipFill>
              <a:blip r:embed="rId4"/>
              <a:tile tx="0" ty="0" sx="100000" sy="100000" flip="none" algn="tl"/>
            </a:blip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4071934" y="2571744"/>
              <a:ext cx="2786082" cy="13849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Book Antiqua" pitchFamily="18" charset="0"/>
                </a:rPr>
                <a:t>Жаль, </a:t>
              </a:r>
            </a:p>
            <a:p>
              <a:pPr algn="ctr"/>
              <a:r>
                <a:rPr lang="ru-RU" sz="2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Book Antiqua" pitchFamily="18" charset="0"/>
                </a:rPr>
                <a:t>но вы</a:t>
              </a:r>
            </a:p>
            <a:p>
              <a:pPr algn="ctr"/>
              <a:r>
                <a:rPr lang="ru-RU" sz="28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Book Antiqua" pitchFamily="18" charset="0"/>
                </a:rPr>
                <a:t> ошиблись.</a:t>
              </a:r>
              <a:endParaRPr lang="ru-RU" sz="28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11" name="Группа 13"/>
          <p:cNvGrpSpPr/>
          <p:nvPr/>
        </p:nvGrpSpPr>
        <p:grpSpPr>
          <a:xfrm>
            <a:off x="5500694" y="1643050"/>
            <a:ext cx="2786082" cy="1714512"/>
            <a:chOff x="3286116" y="2928934"/>
            <a:chExt cx="2786082" cy="1714512"/>
          </a:xfrm>
        </p:grpSpPr>
        <p:sp>
          <p:nvSpPr>
            <p:cNvPr id="12" name="Скругленная прямоугольная выноска 11"/>
            <p:cNvSpPr/>
            <p:nvPr/>
          </p:nvSpPr>
          <p:spPr>
            <a:xfrm>
              <a:off x="3643306" y="2928934"/>
              <a:ext cx="2071702" cy="1714512"/>
            </a:xfrm>
            <a:prstGeom prst="wedgeRoundRectCallout">
              <a:avLst>
                <a:gd name="adj1" fmla="val -11352"/>
                <a:gd name="adj2" fmla="val 129257"/>
                <a:gd name="adj3" fmla="val 16667"/>
              </a:avLst>
            </a:prstGeom>
            <a:blipFill>
              <a:blip r:embed="rId4"/>
              <a:tile tx="0" ty="0" sx="100000" sy="100000" flip="none" algn="tl"/>
            </a:blip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286116" y="3214686"/>
              <a:ext cx="2786082" cy="12003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Book Antiqua" pitchFamily="18" charset="0"/>
                </a:rPr>
                <a:t>Это  правильный  ответ</a:t>
              </a:r>
              <a:endParaRPr lang="ru-RU" sz="2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14" name="Группа 19"/>
          <p:cNvGrpSpPr/>
          <p:nvPr/>
        </p:nvGrpSpPr>
        <p:grpSpPr>
          <a:xfrm>
            <a:off x="285720" y="3071810"/>
            <a:ext cx="535724" cy="1754326"/>
            <a:chOff x="1142975" y="3571876"/>
            <a:chExt cx="535724" cy="1754326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1142976" y="3571876"/>
              <a:ext cx="53572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</a:t>
              </a:r>
            </a:p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cxnSp>
          <p:nvCxnSpPr>
            <p:cNvPr id="17" name="Прямая соединительная линия 16"/>
            <p:cNvCxnSpPr>
              <a:stCxn id="15" idx="1"/>
              <a:endCxn id="15" idx="3"/>
            </p:cNvCxnSpPr>
            <p:nvPr/>
          </p:nvCxnSpPr>
          <p:spPr>
            <a:xfrm rot="10800000" flipH="1">
              <a:off x="1142975" y="4449039"/>
              <a:ext cx="535723" cy="1588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16" name="Группа 20"/>
          <p:cNvGrpSpPr/>
          <p:nvPr/>
        </p:nvGrpSpPr>
        <p:grpSpPr>
          <a:xfrm>
            <a:off x="285720" y="4857760"/>
            <a:ext cx="535724" cy="1754326"/>
            <a:chOff x="1142975" y="3571876"/>
            <a:chExt cx="535724" cy="1754326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1142976" y="3571876"/>
              <a:ext cx="535723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</a:t>
              </a:r>
            </a:p>
            <a:p>
              <a:pPr algn="ctr"/>
              <a:r>
                <a:rPr lang="ru-RU" sz="5400" b="1" cap="none" spc="0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</a:t>
              </a:r>
              <a:endParaRPr lang="ru-RU" sz="5400" b="1" cap="none" spc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cxnSp>
          <p:nvCxnSpPr>
            <p:cNvPr id="23" name="Прямая соединительная линия 22"/>
            <p:cNvCxnSpPr>
              <a:stCxn id="22" idx="1"/>
              <a:endCxn id="22" idx="3"/>
            </p:cNvCxnSpPr>
            <p:nvPr/>
          </p:nvCxnSpPr>
          <p:spPr>
            <a:xfrm rot="10800000" flipH="1">
              <a:off x="1142975" y="4449039"/>
              <a:ext cx="535723" cy="1588"/>
            </a:xfrm>
            <a:prstGeom prst="line">
              <a:avLst/>
            </a:prstGeom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Рисунок 27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852"/>
            <a:ext cx="700958" cy="995360"/>
          </a:xfrm>
          <a:prstGeom prst="rect">
            <a:avLst/>
          </a:prstGeom>
        </p:spPr>
      </p:pic>
      <p:pic>
        <p:nvPicPr>
          <p:cNvPr id="35" name="Рисунок 34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60" y="142852"/>
            <a:ext cx="700958" cy="995360"/>
          </a:xfrm>
          <a:prstGeom prst="rect">
            <a:avLst/>
          </a:prstGeom>
        </p:spPr>
      </p:pic>
      <p:pic>
        <p:nvPicPr>
          <p:cNvPr id="36" name="Рисунок 35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7720" y="142852"/>
            <a:ext cx="700958" cy="995360"/>
          </a:xfrm>
          <a:prstGeom prst="rect">
            <a:avLst/>
          </a:prstGeom>
        </p:spPr>
      </p:pic>
      <p:pic>
        <p:nvPicPr>
          <p:cNvPr id="37" name="Рисунок 36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42852"/>
            <a:ext cx="700958" cy="995360"/>
          </a:xfrm>
          <a:prstGeom prst="rect">
            <a:avLst/>
          </a:prstGeom>
        </p:spPr>
      </p:pic>
      <p:pic>
        <p:nvPicPr>
          <p:cNvPr id="38" name="Рисунок 37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440" y="142852"/>
            <a:ext cx="700958" cy="995360"/>
          </a:xfrm>
          <a:prstGeom prst="rect">
            <a:avLst/>
          </a:prstGeom>
        </p:spPr>
      </p:pic>
      <p:pic>
        <p:nvPicPr>
          <p:cNvPr id="39" name="Рисунок 38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9300" y="142852"/>
            <a:ext cx="700958" cy="995360"/>
          </a:xfrm>
          <a:prstGeom prst="rect">
            <a:avLst/>
          </a:prstGeom>
        </p:spPr>
      </p:pic>
      <p:pic>
        <p:nvPicPr>
          <p:cNvPr id="40" name="Рисунок 39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160" y="142852"/>
            <a:ext cx="700958" cy="995360"/>
          </a:xfrm>
          <a:prstGeom prst="rect">
            <a:avLst/>
          </a:prstGeom>
        </p:spPr>
      </p:pic>
      <p:pic>
        <p:nvPicPr>
          <p:cNvPr id="41" name="Рисунок 40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7020" y="142852"/>
            <a:ext cx="700958" cy="995360"/>
          </a:xfrm>
          <a:prstGeom prst="rect">
            <a:avLst/>
          </a:prstGeom>
        </p:spPr>
      </p:pic>
      <p:pic>
        <p:nvPicPr>
          <p:cNvPr id="42" name="Рисунок 41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0880" y="142852"/>
            <a:ext cx="700958" cy="995360"/>
          </a:xfrm>
          <a:prstGeom prst="rect">
            <a:avLst/>
          </a:prstGeom>
        </p:spPr>
      </p:pic>
      <p:pic>
        <p:nvPicPr>
          <p:cNvPr id="43" name="Рисунок 42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4740" y="142852"/>
            <a:ext cx="700958" cy="995360"/>
          </a:xfrm>
          <a:prstGeom prst="rect">
            <a:avLst/>
          </a:prstGeom>
        </p:spPr>
      </p:pic>
      <p:pic>
        <p:nvPicPr>
          <p:cNvPr id="44" name="Рисунок 43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8600" y="142852"/>
            <a:ext cx="700958" cy="995360"/>
          </a:xfrm>
          <a:prstGeom prst="rect">
            <a:avLst/>
          </a:prstGeom>
        </p:spPr>
      </p:pic>
      <p:pic>
        <p:nvPicPr>
          <p:cNvPr id="45" name="Рисунок 44" descr="animashki-deti-67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2462" y="142852"/>
            <a:ext cx="700958" cy="995360"/>
          </a:xfrm>
          <a:prstGeom prst="rect">
            <a:avLst/>
          </a:prstGeom>
        </p:spPr>
      </p:pic>
      <p:sp>
        <p:nvSpPr>
          <p:cNvPr id="46" name="Левая круглая скобка 45"/>
          <p:cNvSpPr/>
          <p:nvPr/>
        </p:nvSpPr>
        <p:spPr>
          <a:xfrm rot="16200000">
            <a:off x="7608115" y="35695"/>
            <a:ext cx="357190" cy="2000264"/>
          </a:xfrm>
          <a:prstGeom prst="leftBracket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Левая круглая скобка 46"/>
          <p:cNvSpPr/>
          <p:nvPr/>
        </p:nvSpPr>
        <p:spPr>
          <a:xfrm rot="16200000">
            <a:off x="5322099" y="107133"/>
            <a:ext cx="357190" cy="2000264"/>
          </a:xfrm>
          <a:prstGeom prst="leftBracket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Левая круглая скобка 47"/>
          <p:cNvSpPr/>
          <p:nvPr/>
        </p:nvSpPr>
        <p:spPr>
          <a:xfrm rot="16200000">
            <a:off x="3178959" y="107133"/>
            <a:ext cx="357190" cy="2000264"/>
          </a:xfrm>
          <a:prstGeom prst="leftBracket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Левая круглая скобка 48"/>
          <p:cNvSpPr/>
          <p:nvPr/>
        </p:nvSpPr>
        <p:spPr>
          <a:xfrm rot="16200000">
            <a:off x="964381" y="107133"/>
            <a:ext cx="357190" cy="2000264"/>
          </a:xfrm>
          <a:prstGeom prst="leftBracket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956078" y="1785926"/>
            <a:ext cx="153118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12:4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643438" y="4143380"/>
            <a:ext cx="244971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12:4*3 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714744" y="5357826"/>
            <a:ext cx="4187365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12:4*3=9(м)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0694" y="2714620"/>
            <a:ext cx="56938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3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22" name="Левая круглая скобка 21"/>
          <p:cNvSpPr/>
          <p:nvPr/>
        </p:nvSpPr>
        <p:spPr>
          <a:xfrm rot="16200000">
            <a:off x="5643570" y="1928801"/>
            <a:ext cx="214314" cy="1357322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0" y="2500306"/>
            <a:ext cx="464343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 algn="ctr">
              <a:buAutoNum type="arabicPlain" startAt="12"/>
            </a:pP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мальчишек,</a:t>
            </a:r>
          </a:p>
          <a:p>
            <a:pPr marL="457200" indent="-457200"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 Antiqua" pitchFamily="18" charset="0"/>
              </a:rPr>
              <a:t>¾ из них посещают секцию по футболу.</a:t>
            </a:r>
          </a:p>
          <a:p>
            <a:pPr marL="457200" indent="-457200"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  <a:latin typeface="Book Antiqua" pitchFamily="18" charset="0"/>
              </a:rPr>
              <a:t>Сколько мальчишек посещает секцию по футболу?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71480"/>
            <a:ext cx="49471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Продолжите предложение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00438"/>
            <a:ext cx="370967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Одна сотая доля метра-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643578"/>
            <a:ext cx="192552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миллиметр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5643578"/>
            <a:ext cx="175881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сантиметр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643578"/>
            <a:ext cx="166263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километр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72132" y="214290"/>
            <a:ext cx="3209946" cy="2500330"/>
            <a:chOff x="5214942" y="1714488"/>
            <a:chExt cx="3209946" cy="2500330"/>
          </a:xfrm>
        </p:grpSpPr>
        <p:pic>
          <p:nvPicPr>
            <p:cNvPr id="7" name="Рисунок 6" descr="2-34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6512" y="1714488"/>
              <a:ext cx="2138376" cy="2457463"/>
            </a:xfrm>
            <a:prstGeom prst="rect">
              <a:avLst/>
            </a:prstGeom>
          </p:spPr>
        </p:pic>
        <p:sp>
          <p:nvSpPr>
            <p:cNvPr id="8" name="Прямоугольная выноска 7"/>
            <p:cNvSpPr/>
            <p:nvPr/>
          </p:nvSpPr>
          <p:spPr>
            <a:xfrm>
              <a:off x="5214942" y="2643182"/>
              <a:ext cx="2143140" cy="1571636"/>
            </a:xfrm>
            <a:prstGeom prst="wedgeRectCallou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29256" y="3000372"/>
              <a:ext cx="174919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rPr>
                <a:t>Верно</a:t>
              </a:r>
              <a:endParaRPr lang="ru-RU" sz="4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5500662" y="785794"/>
            <a:ext cx="3643338" cy="2000264"/>
            <a:chOff x="4572000" y="3857628"/>
            <a:chExt cx="3643338" cy="2000264"/>
          </a:xfrm>
        </p:grpSpPr>
        <p:pic>
          <p:nvPicPr>
            <p:cNvPr id="11" name="Рисунок 10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3857628"/>
              <a:ext cx="1285884" cy="1285884"/>
            </a:xfrm>
            <a:prstGeom prst="rect">
              <a:avLst/>
            </a:prstGeom>
          </p:spPr>
        </p:pic>
        <p:grpSp>
          <p:nvGrpSpPr>
            <p:cNvPr id="12" name="Группа 11"/>
            <p:cNvGrpSpPr/>
            <p:nvPr/>
          </p:nvGrpSpPr>
          <p:grpSpPr>
            <a:xfrm>
              <a:off x="4572000" y="4286256"/>
              <a:ext cx="2237417" cy="1571636"/>
              <a:chOff x="5214942" y="2643182"/>
              <a:chExt cx="2237417" cy="1571636"/>
            </a:xfrm>
          </p:grpSpPr>
          <p:sp>
            <p:nvSpPr>
              <p:cNvPr id="14" name="Прямоугольная выноска 13"/>
              <p:cNvSpPr/>
              <p:nvPr/>
            </p:nvSpPr>
            <p:spPr>
              <a:xfrm>
                <a:off x="5214942" y="2643182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286380" y="3000372"/>
                <a:ext cx="2165979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Подумай!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  <p:grpSp>
        <p:nvGrpSpPr>
          <p:cNvPr id="17" name="Группа 16"/>
          <p:cNvGrpSpPr/>
          <p:nvPr/>
        </p:nvGrpSpPr>
        <p:grpSpPr>
          <a:xfrm>
            <a:off x="5572132" y="428604"/>
            <a:ext cx="3357554" cy="2428892"/>
            <a:chOff x="4857784" y="4429132"/>
            <a:chExt cx="3357554" cy="2428892"/>
          </a:xfrm>
        </p:grpSpPr>
        <p:pic>
          <p:nvPicPr>
            <p:cNvPr id="18" name="Рисунок 17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4429132"/>
              <a:ext cx="1285884" cy="1285884"/>
            </a:xfrm>
            <a:prstGeom prst="rect">
              <a:avLst/>
            </a:prstGeom>
          </p:spPr>
        </p:pic>
        <p:grpSp>
          <p:nvGrpSpPr>
            <p:cNvPr id="19" name="Группа 11"/>
            <p:cNvGrpSpPr/>
            <p:nvPr/>
          </p:nvGrpSpPr>
          <p:grpSpPr>
            <a:xfrm>
              <a:off x="4857784" y="5286388"/>
              <a:ext cx="2143140" cy="1571636"/>
              <a:chOff x="5500726" y="3643314"/>
              <a:chExt cx="2143140" cy="1571636"/>
            </a:xfrm>
          </p:grpSpPr>
          <p:sp>
            <p:nvSpPr>
              <p:cNvPr id="20" name="Прямоугольная выноска 19"/>
              <p:cNvSpPr/>
              <p:nvPr/>
            </p:nvSpPr>
            <p:spPr>
              <a:xfrm>
                <a:off x="5500726" y="3643314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5715040" y="3786190"/>
                <a:ext cx="1691489" cy="107721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Так  ли</a:t>
                </a:r>
              </a:p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 это?!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32948E-6 L 0.05243 -0.3142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5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71480"/>
            <a:ext cx="49471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Продолжите предложение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00438"/>
            <a:ext cx="44807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Одна тысячная доля тонны-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643578"/>
            <a:ext cx="111761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грамм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57884" y="5643578"/>
            <a:ext cx="18726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килограмм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5643578"/>
            <a:ext cx="14414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центнер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72132" y="214290"/>
            <a:ext cx="3209946" cy="2500330"/>
            <a:chOff x="5214942" y="1714488"/>
            <a:chExt cx="3209946" cy="2500330"/>
          </a:xfrm>
        </p:grpSpPr>
        <p:pic>
          <p:nvPicPr>
            <p:cNvPr id="7" name="Рисунок 6" descr="2-34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6512" y="1714488"/>
              <a:ext cx="2138376" cy="2457463"/>
            </a:xfrm>
            <a:prstGeom prst="rect">
              <a:avLst/>
            </a:prstGeom>
          </p:spPr>
        </p:pic>
        <p:sp>
          <p:nvSpPr>
            <p:cNvPr id="8" name="Прямоугольная выноска 7"/>
            <p:cNvSpPr/>
            <p:nvPr/>
          </p:nvSpPr>
          <p:spPr>
            <a:xfrm>
              <a:off x="5214942" y="2643182"/>
              <a:ext cx="2143140" cy="1571636"/>
            </a:xfrm>
            <a:prstGeom prst="wedgeRectCallou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29256" y="3000372"/>
              <a:ext cx="174919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rPr>
                <a:t>Верно</a:t>
              </a:r>
              <a:endParaRPr lang="ru-RU" sz="4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12" name="Группа 15"/>
          <p:cNvGrpSpPr/>
          <p:nvPr/>
        </p:nvGrpSpPr>
        <p:grpSpPr>
          <a:xfrm>
            <a:off x="5500662" y="785794"/>
            <a:ext cx="3643338" cy="2000264"/>
            <a:chOff x="4572000" y="3857628"/>
            <a:chExt cx="3643338" cy="2000264"/>
          </a:xfrm>
        </p:grpSpPr>
        <p:pic>
          <p:nvPicPr>
            <p:cNvPr id="11" name="Рисунок 10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3857628"/>
              <a:ext cx="1285884" cy="1285884"/>
            </a:xfrm>
            <a:prstGeom prst="rect">
              <a:avLst/>
            </a:prstGeom>
          </p:spPr>
        </p:pic>
        <p:grpSp>
          <p:nvGrpSpPr>
            <p:cNvPr id="13" name="Группа 11"/>
            <p:cNvGrpSpPr/>
            <p:nvPr/>
          </p:nvGrpSpPr>
          <p:grpSpPr>
            <a:xfrm>
              <a:off x="4572000" y="4286256"/>
              <a:ext cx="2237417" cy="1571636"/>
              <a:chOff x="5214942" y="2643182"/>
              <a:chExt cx="2237417" cy="1571636"/>
            </a:xfrm>
          </p:grpSpPr>
          <p:sp>
            <p:nvSpPr>
              <p:cNvPr id="14" name="Прямоугольная выноска 13"/>
              <p:cNvSpPr/>
              <p:nvPr/>
            </p:nvSpPr>
            <p:spPr>
              <a:xfrm>
                <a:off x="5214942" y="2643182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286380" y="3000372"/>
                <a:ext cx="2165979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Подумай!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  <p:grpSp>
        <p:nvGrpSpPr>
          <p:cNvPr id="16" name="Группа 16"/>
          <p:cNvGrpSpPr/>
          <p:nvPr/>
        </p:nvGrpSpPr>
        <p:grpSpPr>
          <a:xfrm>
            <a:off x="5572132" y="428604"/>
            <a:ext cx="3357554" cy="2428892"/>
            <a:chOff x="4857784" y="4429132"/>
            <a:chExt cx="3357554" cy="2428892"/>
          </a:xfrm>
        </p:grpSpPr>
        <p:pic>
          <p:nvPicPr>
            <p:cNvPr id="18" name="Рисунок 17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4429132"/>
              <a:ext cx="1285884" cy="1285884"/>
            </a:xfrm>
            <a:prstGeom prst="rect">
              <a:avLst/>
            </a:prstGeom>
          </p:spPr>
        </p:pic>
        <p:grpSp>
          <p:nvGrpSpPr>
            <p:cNvPr id="17" name="Группа 11"/>
            <p:cNvGrpSpPr/>
            <p:nvPr/>
          </p:nvGrpSpPr>
          <p:grpSpPr>
            <a:xfrm>
              <a:off x="4857784" y="5286388"/>
              <a:ext cx="2143140" cy="1571636"/>
              <a:chOff x="5500726" y="3643314"/>
              <a:chExt cx="2143140" cy="1571636"/>
            </a:xfrm>
          </p:grpSpPr>
          <p:sp>
            <p:nvSpPr>
              <p:cNvPr id="20" name="Прямоугольная выноска 19"/>
              <p:cNvSpPr/>
              <p:nvPr/>
            </p:nvSpPr>
            <p:spPr>
              <a:xfrm>
                <a:off x="5500726" y="3643314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5715040" y="3786190"/>
                <a:ext cx="1691489" cy="107721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Так  ли</a:t>
                </a:r>
              </a:p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 это?!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8.23312E-7 L -0.125 -0.314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-15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71480"/>
            <a:ext cx="49471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Продолжите предложение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00438"/>
            <a:ext cx="58031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Одна двадцать четвертая доля суток-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643578"/>
            <a:ext cx="88838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день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643578"/>
            <a:ext cx="66556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час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643578"/>
            <a:ext cx="1297150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минута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72132" y="214290"/>
            <a:ext cx="3209946" cy="2500330"/>
            <a:chOff x="5214942" y="1714488"/>
            <a:chExt cx="3209946" cy="2500330"/>
          </a:xfrm>
        </p:grpSpPr>
        <p:pic>
          <p:nvPicPr>
            <p:cNvPr id="7" name="Рисунок 6" descr="2-34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6512" y="1714488"/>
              <a:ext cx="2138376" cy="2457463"/>
            </a:xfrm>
            <a:prstGeom prst="rect">
              <a:avLst/>
            </a:prstGeom>
          </p:spPr>
        </p:pic>
        <p:sp>
          <p:nvSpPr>
            <p:cNvPr id="8" name="Прямоугольная выноска 7"/>
            <p:cNvSpPr/>
            <p:nvPr/>
          </p:nvSpPr>
          <p:spPr>
            <a:xfrm>
              <a:off x="5214942" y="2643182"/>
              <a:ext cx="2143140" cy="1571636"/>
            </a:xfrm>
            <a:prstGeom prst="wedgeRectCallou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29256" y="3000372"/>
              <a:ext cx="174919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rPr>
                <a:t>Верно</a:t>
              </a:r>
              <a:endParaRPr lang="ru-RU" sz="4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12" name="Группа 15"/>
          <p:cNvGrpSpPr/>
          <p:nvPr/>
        </p:nvGrpSpPr>
        <p:grpSpPr>
          <a:xfrm>
            <a:off x="5500662" y="785794"/>
            <a:ext cx="3643338" cy="2000264"/>
            <a:chOff x="4572000" y="3857628"/>
            <a:chExt cx="3643338" cy="2000264"/>
          </a:xfrm>
        </p:grpSpPr>
        <p:pic>
          <p:nvPicPr>
            <p:cNvPr id="11" name="Рисунок 10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3857628"/>
              <a:ext cx="1285884" cy="1285884"/>
            </a:xfrm>
            <a:prstGeom prst="rect">
              <a:avLst/>
            </a:prstGeom>
          </p:spPr>
        </p:pic>
        <p:grpSp>
          <p:nvGrpSpPr>
            <p:cNvPr id="13" name="Группа 11"/>
            <p:cNvGrpSpPr/>
            <p:nvPr/>
          </p:nvGrpSpPr>
          <p:grpSpPr>
            <a:xfrm>
              <a:off x="4572000" y="4286256"/>
              <a:ext cx="2237417" cy="1571636"/>
              <a:chOff x="5214942" y="2643182"/>
              <a:chExt cx="2237417" cy="1571636"/>
            </a:xfrm>
          </p:grpSpPr>
          <p:sp>
            <p:nvSpPr>
              <p:cNvPr id="14" name="Прямоугольная выноска 13"/>
              <p:cNvSpPr/>
              <p:nvPr/>
            </p:nvSpPr>
            <p:spPr>
              <a:xfrm>
                <a:off x="5214942" y="2643182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286380" y="3000372"/>
                <a:ext cx="2165979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Подумай!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  <p:grpSp>
        <p:nvGrpSpPr>
          <p:cNvPr id="16" name="Группа 16"/>
          <p:cNvGrpSpPr/>
          <p:nvPr/>
        </p:nvGrpSpPr>
        <p:grpSpPr>
          <a:xfrm>
            <a:off x="5572132" y="428604"/>
            <a:ext cx="3357554" cy="2428892"/>
            <a:chOff x="4857784" y="4429132"/>
            <a:chExt cx="3357554" cy="2428892"/>
          </a:xfrm>
        </p:grpSpPr>
        <p:pic>
          <p:nvPicPr>
            <p:cNvPr id="18" name="Рисунок 17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4429132"/>
              <a:ext cx="1285884" cy="1285884"/>
            </a:xfrm>
            <a:prstGeom prst="rect">
              <a:avLst/>
            </a:prstGeom>
          </p:spPr>
        </p:pic>
        <p:grpSp>
          <p:nvGrpSpPr>
            <p:cNvPr id="17" name="Группа 11"/>
            <p:cNvGrpSpPr/>
            <p:nvPr/>
          </p:nvGrpSpPr>
          <p:grpSpPr>
            <a:xfrm>
              <a:off x="4857784" y="5286388"/>
              <a:ext cx="2143140" cy="1571636"/>
              <a:chOff x="5500726" y="3643314"/>
              <a:chExt cx="2143140" cy="1571636"/>
            </a:xfrm>
          </p:grpSpPr>
          <p:sp>
            <p:nvSpPr>
              <p:cNvPr id="20" name="Прямоугольная выноска 19"/>
              <p:cNvSpPr/>
              <p:nvPr/>
            </p:nvSpPr>
            <p:spPr>
              <a:xfrm>
                <a:off x="5500726" y="3643314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5715040" y="3786190"/>
                <a:ext cx="1691489" cy="107721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Так  ли</a:t>
                </a:r>
              </a:p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 это?!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8.23312E-7 L 0.54653 -0.314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" y="-15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71480"/>
            <a:ext cx="49471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Продолжите предложение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00438"/>
            <a:ext cx="474841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Одна 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шестидесятая доля часа-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57554" y="5643578"/>
            <a:ext cx="13708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секунда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643578"/>
            <a:ext cx="129715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минута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5643578"/>
            <a:ext cx="163217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2 минуты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72132" y="214290"/>
            <a:ext cx="3209946" cy="2500330"/>
            <a:chOff x="5214942" y="1714488"/>
            <a:chExt cx="3209946" cy="2500330"/>
          </a:xfrm>
        </p:grpSpPr>
        <p:pic>
          <p:nvPicPr>
            <p:cNvPr id="7" name="Рисунок 6" descr="2-34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6512" y="1714488"/>
              <a:ext cx="2138376" cy="2457463"/>
            </a:xfrm>
            <a:prstGeom prst="rect">
              <a:avLst/>
            </a:prstGeom>
          </p:spPr>
        </p:pic>
        <p:sp>
          <p:nvSpPr>
            <p:cNvPr id="8" name="Прямоугольная выноска 7"/>
            <p:cNvSpPr/>
            <p:nvPr/>
          </p:nvSpPr>
          <p:spPr>
            <a:xfrm>
              <a:off x="5214942" y="2643182"/>
              <a:ext cx="2143140" cy="1571636"/>
            </a:xfrm>
            <a:prstGeom prst="wedgeRectCallou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29256" y="3000372"/>
              <a:ext cx="174919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rPr>
                <a:t>Верно</a:t>
              </a:r>
              <a:endParaRPr lang="ru-RU" sz="4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12" name="Группа 15"/>
          <p:cNvGrpSpPr/>
          <p:nvPr/>
        </p:nvGrpSpPr>
        <p:grpSpPr>
          <a:xfrm>
            <a:off x="5500662" y="785794"/>
            <a:ext cx="3643338" cy="2000264"/>
            <a:chOff x="4572000" y="3857628"/>
            <a:chExt cx="3643338" cy="2000264"/>
          </a:xfrm>
        </p:grpSpPr>
        <p:pic>
          <p:nvPicPr>
            <p:cNvPr id="11" name="Рисунок 10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3857628"/>
              <a:ext cx="1285884" cy="1285884"/>
            </a:xfrm>
            <a:prstGeom prst="rect">
              <a:avLst/>
            </a:prstGeom>
          </p:spPr>
        </p:pic>
        <p:grpSp>
          <p:nvGrpSpPr>
            <p:cNvPr id="13" name="Группа 11"/>
            <p:cNvGrpSpPr/>
            <p:nvPr/>
          </p:nvGrpSpPr>
          <p:grpSpPr>
            <a:xfrm>
              <a:off x="4572000" y="4286256"/>
              <a:ext cx="2237417" cy="1571636"/>
              <a:chOff x="5214942" y="2643182"/>
              <a:chExt cx="2237417" cy="1571636"/>
            </a:xfrm>
          </p:grpSpPr>
          <p:sp>
            <p:nvSpPr>
              <p:cNvPr id="14" name="Прямоугольная выноска 13"/>
              <p:cNvSpPr/>
              <p:nvPr/>
            </p:nvSpPr>
            <p:spPr>
              <a:xfrm>
                <a:off x="5214942" y="2643182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286380" y="3000372"/>
                <a:ext cx="2165979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Подумай!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  <p:grpSp>
        <p:nvGrpSpPr>
          <p:cNvPr id="16" name="Группа 16"/>
          <p:cNvGrpSpPr/>
          <p:nvPr/>
        </p:nvGrpSpPr>
        <p:grpSpPr>
          <a:xfrm>
            <a:off x="5572132" y="428604"/>
            <a:ext cx="3357554" cy="2428892"/>
            <a:chOff x="4857784" y="4429132"/>
            <a:chExt cx="3357554" cy="2428892"/>
          </a:xfrm>
        </p:grpSpPr>
        <p:pic>
          <p:nvPicPr>
            <p:cNvPr id="18" name="Рисунок 17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4429132"/>
              <a:ext cx="1285884" cy="1285884"/>
            </a:xfrm>
            <a:prstGeom prst="rect">
              <a:avLst/>
            </a:prstGeom>
          </p:spPr>
        </p:pic>
        <p:grpSp>
          <p:nvGrpSpPr>
            <p:cNvPr id="17" name="Группа 11"/>
            <p:cNvGrpSpPr/>
            <p:nvPr/>
          </p:nvGrpSpPr>
          <p:grpSpPr>
            <a:xfrm>
              <a:off x="4857784" y="5286388"/>
              <a:ext cx="2143140" cy="1571636"/>
              <a:chOff x="5500726" y="3643314"/>
              <a:chExt cx="2143140" cy="1571636"/>
            </a:xfrm>
          </p:grpSpPr>
          <p:sp>
            <p:nvSpPr>
              <p:cNvPr id="20" name="Прямоугольная выноска 19"/>
              <p:cNvSpPr/>
              <p:nvPr/>
            </p:nvSpPr>
            <p:spPr>
              <a:xfrm>
                <a:off x="5500726" y="3643314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5715040" y="3786190"/>
                <a:ext cx="1691489" cy="107721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Так  ли</a:t>
                </a:r>
              </a:p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 это?!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8.23312E-7 L 0.4066 -0.3142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" y="-15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571480"/>
            <a:ext cx="494718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 Antiqua" pitchFamily="18" charset="0"/>
              </a:rPr>
              <a:t>Продолжите предложение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3500438"/>
            <a:ext cx="575349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Одна </a:t>
            </a:r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миллионная доля квадратного метра- 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5643578"/>
            <a:ext cx="149592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сантиметр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643578"/>
            <a:ext cx="328614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Квадратный миллиметр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72330" y="5643578"/>
            <a:ext cx="979755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Book Antiqua" pitchFamily="18" charset="0"/>
              </a:rPr>
              <a:t>1 метр</a:t>
            </a:r>
            <a:endParaRPr lang="ru-RU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Book Antiqua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572132" y="214290"/>
            <a:ext cx="3209946" cy="2500330"/>
            <a:chOff x="5214942" y="1714488"/>
            <a:chExt cx="3209946" cy="2500330"/>
          </a:xfrm>
        </p:grpSpPr>
        <p:pic>
          <p:nvPicPr>
            <p:cNvPr id="7" name="Рисунок 6" descr="2-34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86512" y="1714488"/>
              <a:ext cx="2138376" cy="2457463"/>
            </a:xfrm>
            <a:prstGeom prst="rect">
              <a:avLst/>
            </a:prstGeom>
          </p:spPr>
        </p:pic>
        <p:sp>
          <p:nvSpPr>
            <p:cNvPr id="8" name="Прямоугольная выноска 7"/>
            <p:cNvSpPr/>
            <p:nvPr/>
          </p:nvSpPr>
          <p:spPr>
            <a:xfrm>
              <a:off x="5214942" y="2643182"/>
              <a:ext cx="2143140" cy="1571636"/>
            </a:xfrm>
            <a:prstGeom prst="wedgeRectCallou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429256" y="3000372"/>
              <a:ext cx="1749198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rPr>
                <a:t>Верно</a:t>
              </a:r>
              <a:endParaRPr lang="ru-RU" sz="4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Book Antiqua" pitchFamily="18" charset="0"/>
              </a:endParaRPr>
            </a:p>
          </p:txBody>
        </p:sp>
      </p:grpSp>
      <p:grpSp>
        <p:nvGrpSpPr>
          <p:cNvPr id="12" name="Группа 15"/>
          <p:cNvGrpSpPr/>
          <p:nvPr/>
        </p:nvGrpSpPr>
        <p:grpSpPr>
          <a:xfrm>
            <a:off x="5500662" y="785794"/>
            <a:ext cx="3643338" cy="2000264"/>
            <a:chOff x="4572000" y="3857628"/>
            <a:chExt cx="3643338" cy="2000264"/>
          </a:xfrm>
        </p:grpSpPr>
        <p:pic>
          <p:nvPicPr>
            <p:cNvPr id="11" name="Рисунок 10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3857628"/>
              <a:ext cx="1285884" cy="1285884"/>
            </a:xfrm>
            <a:prstGeom prst="rect">
              <a:avLst/>
            </a:prstGeom>
          </p:spPr>
        </p:pic>
        <p:grpSp>
          <p:nvGrpSpPr>
            <p:cNvPr id="13" name="Группа 11"/>
            <p:cNvGrpSpPr/>
            <p:nvPr/>
          </p:nvGrpSpPr>
          <p:grpSpPr>
            <a:xfrm>
              <a:off x="4572000" y="4286256"/>
              <a:ext cx="2237417" cy="1571636"/>
              <a:chOff x="5214942" y="2643182"/>
              <a:chExt cx="2237417" cy="1571636"/>
            </a:xfrm>
          </p:grpSpPr>
          <p:sp>
            <p:nvSpPr>
              <p:cNvPr id="14" name="Прямоугольная выноска 13"/>
              <p:cNvSpPr/>
              <p:nvPr/>
            </p:nvSpPr>
            <p:spPr>
              <a:xfrm>
                <a:off x="5214942" y="2643182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286380" y="3000372"/>
                <a:ext cx="2165979" cy="584775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Подумай!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  <p:grpSp>
        <p:nvGrpSpPr>
          <p:cNvPr id="16" name="Группа 16"/>
          <p:cNvGrpSpPr/>
          <p:nvPr/>
        </p:nvGrpSpPr>
        <p:grpSpPr>
          <a:xfrm>
            <a:off x="5572132" y="428604"/>
            <a:ext cx="3357554" cy="2428892"/>
            <a:chOff x="4857784" y="4429132"/>
            <a:chExt cx="3357554" cy="2428892"/>
          </a:xfrm>
        </p:grpSpPr>
        <p:pic>
          <p:nvPicPr>
            <p:cNvPr id="18" name="Рисунок 17" descr="16805032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29454" y="4429132"/>
              <a:ext cx="1285884" cy="1285884"/>
            </a:xfrm>
            <a:prstGeom prst="rect">
              <a:avLst/>
            </a:prstGeom>
          </p:spPr>
        </p:pic>
        <p:grpSp>
          <p:nvGrpSpPr>
            <p:cNvPr id="17" name="Группа 11"/>
            <p:cNvGrpSpPr/>
            <p:nvPr/>
          </p:nvGrpSpPr>
          <p:grpSpPr>
            <a:xfrm>
              <a:off x="4857784" y="5286388"/>
              <a:ext cx="2143140" cy="1571636"/>
              <a:chOff x="5500726" y="3643314"/>
              <a:chExt cx="2143140" cy="1571636"/>
            </a:xfrm>
          </p:grpSpPr>
          <p:sp>
            <p:nvSpPr>
              <p:cNvPr id="20" name="Прямоугольная выноска 19"/>
              <p:cNvSpPr/>
              <p:nvPr/>
            </p:nvSpPr>
            <p:spPr>
              <a:xfrm>
                <a:off x="5500726" y="3643314"/>
                <a:ext cx="2143140" cy="1571636"/>
              </a:xfrm>
              <a:prstGeom prst="wedgeRectCallout">
                <a:avLst/>
              </a:prstGeom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5715040" y="3786190"/>
                <a:ext cx="1691489" cy="1077218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Так  ли</a:t>
                </a:r>
              </a:p>
              <a:p>
                <a:pPr algn="ctr"/>
                <a:r>
                  <a:rPr lang="ru-RU" sz="3200" b="1" cap="none" spc="50" dirty="0" smtClean="0">
                    <a:ln w="13500">
                      <a:solidFill>
                        <a:schemeClr val="accent1">
                          <a:shade val="2500"/>
                          <a:alpha val="6500"/>
                        </a:schemeClr>
                      </a:solidFill>
                      <a:prstDash val="solid"/>
                    </a:ln>
                    <a:solidFill>
                      <a:schemeClr val="accent1">
                        <a:tint val="3000"/>
                        <a:alpha val="95000"/>
                      </a:schemeClr>
                    </a:solidFill>
                    <a:effectLst>
                      <a:innerShdw blurRad="50900" dist="38500" dir="13500000">
                        <a:srgbClr val="000000">
                          <a:alpha val="60000"/>
                        </a:srgbClr>
                      </a:innerShdw>
                    </a:effectLst>
                    <a:latin typeface="Book Antiqua" pitchFamily="18" charset="0"/>
                  </a:rPr>
                  <a:t> это?!</a:t>
                </a:r>
                <a:endParaRPr lang="ru-RU" sz="3200" b="1" cap="none" spc="50" dirty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Book Antiqua" pitchFamily="18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90287E-6 L 0.51024 -0.309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5" y="-15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192</Words>
  <PresentationFormat>Экран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</dc:creator>
  <cp:lastModifiedBy>com</cp:lastModifiedBy>
  <cp:revision>25</cp:revision>
  <dcterms:created xsi:type="dcterms:W3CDTF">2016-01-03T13:34:46Z</dcterms:created>
  <dcterms:modified xsi:type="dcterms:W3CDTF">2016-01-05T11:13:29Z</dcterms:modified>
</cp:coreProperties>
</file>