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2" r:id="rId6"/>
    <p:sldId id="263" r:id="rId7"/>
    <p:sldId id="261" r:id="rId8"/>
    <p:sldId id="257" r:id="rId9"/>
    <p:sldId id="264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945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0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834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26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17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439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8431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578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439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89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910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F723F-590B-4CFF-94EE-CE9E577DEAD9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46D35-F4EC-4470-9EB7-C789F17A8A9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4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hyperlink" Target="http://www.smayli.ru/smile/dogs-50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12976"/>
            <a:ext cx="7772400" cy="2160240"/>
          </a:xfrm>
        </p:spPr>
        <p:txBody>
          <a:bodyPr/>
          <a:lstStyle/>
          <a:p>
            <a:r>
              <a:rPr lang="ru-RU" dirty="0" smtClean="0"/>
              <a:t>Деление числа, оканчивающегося нулями.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445224"/>
            <a:ext cx="6400800" cy="1080120"/>
          </a:xfrm>
        </p:spPr>
        <p:txBody>
          <a:bodyPr/>
          <a:lstStyle/>
          <a:p>
            <a:r>
              <a:rPr lang="ru-RU" dirty="0" smtClean="0"/>
              <a:t>М.В.Сайкова</a:t>
            </a:r>
            <a:endParaRPr lang="ru-RU" dirty="0"/>
          </a:p>
        </p:txBody>
      </p:sp>
      <p:pic>
        <p:nvPicPr>
          <p:cNvPr id="4" name="Picture 9" descr="MCj038258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3094112" cy="30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092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6c2a57ff2356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580" y="116632"/>
            <a:ext cx="936104" cy="1624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670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Стр.27  № 92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Х – 20 = 40 х 6            2) 15 + У = 800 : 20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Х – 20 = 240                      15 + У = 400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Х = 240 + 20                      У = 400 - 15</a:t>
            </a:r>
          </a:p>
          <a:p>
            <a:pPr marL="0" indent="0">
              <a:buNone/>
            </a:pPr>
            <a:r>
              <a:rPr lang="ru-RU" u="sng" dirty="0"/>
              <a:t> </a:t>
            </a:r>
            <a:r>
              <a:rPr lang="ru-RU" u="sng" dirty="0" smtClean="0"/>
              <a:t>    Х = 260                               У = 385 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260 – 20 = 40 х 6                15 + 385 = 800 : 20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240 = 240                              400 = 400</a:t>
            </a:r>
            <a:endParaRPr lang="ru-RU" dirty="0"/>
          </a:p>
        </p:txBody>
      </p:sp>
      <p:pic>
        <p:nvPicPr>
          <p:cNvPr id="4" name="Picture 5" descr="karlsson5_col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293096"/>
            <a:ext cx="1889741" cy="22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6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dirty="0" smtClean="0"/>
              <a:t>Стр. 27 </a:t>
            </a:r>
          </a:p>
          <a:p>
            <a:pPr marL="0" indent="0">
              <a:buNone/>
            </a:pPr>
            <a:r>
              <a:rPr lang="ru-RU" sz="6600" b="1" dirty="0" smtClean="0"/>
              <a:t>№ 93 (у-но), ? (с-но)</a:t>
            </a:r>
            <a:endParaRPr lang="ru-RU" sz="6600" b="1" dirty="0"/>
          </a:p>
        </p:txBody>
      </p:sp>
      <p:pic>
        <p:nvPicPr>
          <p:cNvPr id="4" name="Picture 17" descr="10d4f9b311e69d1e671bc28d7a8fa181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926774"/>
            <a:ext cx="2808312" cy="195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81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/>
          <a:lstStyle/>
          <a:p>
            <a:pPr>
              <a:buFontTx/>
              <a:buChar char="-"/>
            </a:pPr>
            <a:r>
              <a:rPr lang="ru-RU" dirty="0" smtClean="0"/>
              <a:t>Что нового вы узнали?</a:t>
            </a:r>
          </a:p>
          <a:p>
            <a:pPr>
              <a:buFontTx/>
              <a:buChar char="-"/>
            </a:pPr>
            <a:r>
              <a:rPr lang="ru-RU" dirty="0" smtClean="0"/>
              <a:t>Чему научились?</a:t>
            </a:r>
          </a:p>
          <a:p>
            <a:pPr>
              <a:buFontTx/>
              <a:buChar char="-"/>
            </a:pPr>
            <a:r>
              <a:rPr lang="ru-RU" dirty="0" smtClean="0"/>
              <a:t>Какие задания вызвали затруднения?</a:t>
            </a:r>
          </a:p>
          <a:p>
            <a:pPr>
              <a:buFontTx/>
              <a:buChar char="-"/>
            </a:pPr>
            <a:r>
              <a:rPr lang="ru-RU" dirty="0" smtClean="0"/>
              <a:t>Какие задания показались самыми интересными?</a:t>
            </a:r>
            <a:endParaRPr lang="ru-RU" dirty="0"/>
          </a:p>
        </p:txBody>
      </p:sp>
      <p:pic>
        <p:nvPicPr>
          <p:cNvPr id="4" name="Picture 5" descr="karl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" t="3709" r="3627" b="3555"/>
          <a:stretch>
            <a:fillRect/>
          </a:stretch>
        </p:blipFill>
        <p:spPr bwMode="auto">
          <a:xfrm rot="20748134">
            <a:off x="5452747" y="2374088"/>
            <a:ext cx="35052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225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Стр. 27</a:t>
            </a:r>
          </a:p>
          <a:p>
            <a:pPr marL="0" indent="0">
              <a:buNone/>
            </a:pPr>
            <a:r>
              <a:rPr lang="ru-RU" sz="5400" b="1" dirty="0" smtClean="0"/>
              <a:t>№ 90, 94</a:t>
            </a:r>
            <a:endParaRPr lang="ru-RU" sz="5400" b="1" dirty="0"/>
          </a:p>
        </p:txBody>
      </p:sp>
      <p:pic>
        <p:nvPicPr>
          <p:cNvPr id="4" name="Picture 8" descr="Анимашки Собаки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2136" y="1916832"/>
            <a:ext cx="3744416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05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b2172a7395cd71ceac1edc9acc361153 копия копия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037" y="836712"/>
            <a:ext cx="452596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67544" y="4343400"/>
            <a:ext cx="8064896" cy="1433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8800" b="1" i="1" dirty="0">
                <a:solidFill>
                  <a:srgbClr val="FF0000"/>
                </a:solidFill>
              </a:rPr>
              <a:t>Молодцы!</a:t>
            </a:r>
          </a:p>
        </p:txBody>
      </p:sp>
      <p:pic>
        <p:nvPicPr>
          <p:cNvPr id="6" name="Picture 9" descr="MCj03825860000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886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5175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4000" i="1" dirty="0" smtClean="0">
                <a:solidFill>
                  <a:schemeClr val="accent2"/>
                </a:solidFill>
              </a:rPr>
              <a:t>Устный счёт.</a:t>
            </a:r>
          </a:p>
        </p:txBody>
      </p:sp>
      <p:sp>
        <p:nvSpPr>
          <p:cNvPr id="108548" name="Oval 4"/>
          <p:cNvSpPr>
            <a:spLocks noChangeArrowheads="1"/>
          </p:cNvSpPr>
          <p:nvPr/>
        </p:nvSpPr>
        <p:spPr bwMode="auto">
          <a:xfrm rot="-1772818">
            <a:off x="381000" y="2133600"/>
            <a:ext cx="1295400" cy="177482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630</a:t>
            </a:r>
            <a:endParaRPr lang="ru-RU" altLang="ru-RU" sz="2400" dirty="0"/>
          </a:p>
        </p:txBody>
      </p:sp>
      <p:sp>
        <p:nvSpPr>
          <p:cNvPr id="108549" name="Oval 5"/>
          <p:cNvSpPr>
            <a:spLocks noChangeArrowheads="1"/>
          </p:cNvSpPr>
          <p:nvPr/>
        </p:nvSpPr>
        <p:spPr bwMode="auto">
          <a:xfrm rot="1010733">
            <a:off x="4343400" y="1600200"/>
            <a:ext cx="1371600" cy="1752600"/>
          </a:xfrm>
          <a:prstGeom prst="ellipse">
            <a:avLst/>
          </a:prstGeom>
          <a:solidFill>
            <a:srgbClr val="FF66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Х 30</a:t>
            </a:r>
            <a:endParaRPr lang="ru-RU" altLang="ru-RU" sz="2400" dirty="0"/>
          </a:p>
        </p:txBody>
      </p:sp>
      <p:sp>
        <p:nvSpPr>
          <p:cNvPr id="108550" name="Oval 6"/>
          <p:cNvSpPr>
            <a:spLocks noChangeArrowheads="1"/>
          </p:cNvSpPr>
          <p:nvPr/>
        </p:nvSpPr>
        <p:spPr bwMode="auto">
          <a:xfrm rot="2150032">
            <a:off x="7399338" y="2552700"/>
            <a:ext cx="1422400" cy="1820863"/>
          </a:xfrm>
          <a:prstGeom prst="ellipse">
            <a:avLst/>
          </a:prstGeom>
          <a:solidFill>
            <a:srgbClr val="00CC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+ 29</a:t>
            </a:r>
            <a:endParaRPr lang="ru-RU" altLang="ru-RU" sz="2400" dirty="0"/>
          </a:p>
        </p:txBody>
      </p:sp>
      <p:sp>
        <p:nvSpPr>
          <p:cNvPr id="108551" name="Oval 7"/>
          <p:cNvSpPr>
            <a:spLocks noChangeArrowheads="1"/>
          </p:cNvSpPr>
          <p:nvPr/>
        </p:nvSpPr>
        <p:spPr bwMode="auto">
          <a:xfrm rot="-1043191">
            <a:off x="2201863" y="1693863"/>
            <a:ext cx="1447800" cy="1828800"/>
          </a:xfrm>
          <a:prstGeom prst="ellipse">
            <a:avLst/>
          </a:prstGeom>
          <a:solidFill>
            <a:srgbClr val="99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: 70</a:t>
            </a:r>
            <a:endParaRPr lang="ru-RU" altLang="ru-RU" sz="2400" dirty="0"/>
          </a:p>
        </p:txBody>
      </p:sp>
      <p:sp>
        <p:nvSpPr>
          <p:cNvPr id="108553" name="Oval 9"/>
          <p:cNvSpPr>
            <a:spLocks noChangeArrowheads="1"/>
          </p:cNvSpPr>
          <p:nvPr/>
        </p:nvSpPr>
        <p:spPr bwMode="auto">
          <a:xfrm rot="1896596">
            <a:off x="6081713" y="1874838"/>
            <a:ext cx="1295400" cy="1660525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- 89</a:t>
            </a:r>
            <a:endParaRPr lang="ru-RU" altLang="ru-RU" sz="2400" dirty="0"/>
          </a:p>
        </p:txBody>
      </p:sp>
      <p:sp>
        <p:nvSpPr>
          <p:cNvPr id="108554" name="Oval 10"/>
          <p:cNvSpPr>
            <a:spLocks noChangeArrowheads="1"/>
          </p:cNvSpPr>
          <p:nvPr/>
        </p:nvSpPr>
        <p:spPr bwMode="auto">
          <a:xfrm rot="-1273724">
            <a:off x="1828800" y="3581400"/>
            <a:ext cx="1295400" cy="17526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: 3</a:t>
            </a:r>
            <a:endParaRPr lang="ru-RU" altLang="ru-RU" sz="2400" dirty="0"/>
          </a:p>
        </p:txBody>
      </p:sp>
      <p:sp>
        <p:nvSpPr>
          <p:cNvPr id="108555" name="Oval 11"/>
          <p:cNvSpPr>
            <a:spLocks noChangeArrowheads="1"/>
          </p:cNvSpPr>
          <p:nvPr/>
        </p:nvSpPr>
        <p:spPr bwMode="auto">
          <a:xfrm rot="2007762">
            <a:off x="5486400" y="3657600"/>
            <a:ext cx="1600200" cy="1981200"/>
          </a:xfrm>
          <a:prstGeom prst="ellipse">
            <a:avLst/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/>
              <a:t>=</a:t>
            </a:r>
          </a:p>
        </p:txBody>
      </p:sp>
      <p:sp>
        <p:nvSpPr>
          <p:cNvPr id="108560" name="Freeform 16"/>
          <p:cNvSpPr>
            <a:spLocks/>
          </p:cNvSpPr>
          <p:nvPr/>
        </p:nvSpPr>
        <p:spPr bwMode="auto">
          <a:xfrm>
            <a:off x="1371600" y="3810000"/>
            <a:ext cx="1866900" cy="2268538"/>
          </a:xfrm>
          <a:custGeom>
            <a:avLst/>
            <a:gdLst>
              <a:gd name="T0" fmla="*/ 3 w 1149"/>
              <a:gd name="T1" fmla="*/ 0 h 1383"/>
              <a:gd name="T2" fmla="*/ 24 w 1149"/>
              <a:gd name="T3" fmla="*/ 88 h 1383"/>
              <a:gd name="T4" fmla="*/ 31 w 1149"/>
              <a:gd name="T5" fmla="*/ 109 h 1383"/>
              <a:gd name="T6" fmla="*/ 10 w 1149"/>
              <a:gd name="T7" fmla="*/ 319 h 1383"/>
              <a:gd name="T8" fmla="*/ 51 w 1149"/>
              <a:gd name="T9" fmla="*/ 549 h 1383"/>
              <a:gd name="T10" fmla="*/ 92 w 1149"/>
              <a:gd name="T11" fmla="*/ 617 h 1383"/>
              <a:gd name="T12" fmla="*/ 159 w 1149"/>
              <a:gd name="T13" fmla="*/ 712 h 1383"/>
              <a:gd name="T14" fmla="*/ 214 w 1149"/>
              <a:gd name="T15" fmla="*/ 759 h 1383"/>
              <a:gd name="T16" fmla="*/ 227 w 1149"/>
              <a:gd name="T17" fmla="*/ 780 h 1383"/>
              <a:gd name="T18" fmla="*/ 342 w 1149"/>
              <a:gd name="T19" fmla="*/ 874 h 1383"/>
              <a:gd name="T20" fmla="*/ 383 w 1149"/>
              <a:gd name="T21" fmla="*/ 929 h 1383"/>
              <a:gd name="T22" fmla="*/ 437 w 1149"/>
              <a:gd name="T23" fmla="*/ 1078 h 1383"/>
              <a:gd name="T24" fmla="*/ 464 w 1149"/>
              <a:gd name="T25" fmla="*/ 1132 h 1383"/>
              <a:gd name="T26" fmla="*/ 681 w 1149"/>
              <a:gd name="T27" fmla="*/ 1308 h 1383"/>
              <a:gd name="T28" fmla="*/ 830 w 1149"/>
              <a:gd name="T29" fmla="*/ 1335 h 1383"/>
              <a:gd name="T30" fmla="*/ 979 w 1149"/>
              <a:gd name="T31" fmla="*/ 1362 h 1383"/>
              <a:gd name="T32" fmla="*/ 1040 w 1149"/>
              <a:gd name="T33" fmla="*/ 1369 h 1383"/>
              <a:gd name="T34" fmla="*/ 1149 w 1149"/>
              <a:gd name="T35" fmla="*/ 1383 h 1383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149"/>
              <a:gd name="T55" fmla="*/ 0 h 1383"/>
              <a:gd name="T56" fmla="*/ 1149 w 1149"/>
              <a:gd name="T57" fmla="*/ 1383 h 1383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149" h="1383">
                <a:moveTo>
                  <a:pt x="3" y="0"/>
                </a:moveTo>
                <a:cubicBezTo>
                  <a:pt x="12" y="64"/>
                  <a:pt x="4" y="31"/>
                  <a:pt x="24" y="88"/>
                </a:cubicBezTo>
                <a:cubicBezTo>
                  <a:pt x="26" y="95"/>
                  <a:pt x="31" y="109"/>
                  <a:pt x="31" y="109"/>
                </a:cubicBezTo>
                <a:cubicBezTo>
                  <a:pt x="28" y="174"/>
                  <a:pt x="32" y="254"/>
                  <a:pt x="10" y="319"/>
                </a:cubicBezTo>
                <a:cubicBezTo>
                  <a:pt x="14" y="416"/>
                  <a:pt x="0" y="476"/>
                  <a:pt x="51" y="549"/>
                </a:cubicBezTo>
                <a:cubicBezTo>
                  <a:pt x="60" y="583"/>
                  <a:pt x="70" y="591"/>
                  <a:pt x="92" y="617"/>
                </a:cubicBezTo>
                <a:cubicBezTo>
                  <a:pt x="116" y="646"/>
                  <a:pt x="132" y="685"/>
                  <a:pt x="159" y="712"/>
                </a:cubicBezTo>
                <a:cubicBezTo>
                  <a:pt x="216" y="769"/>
                  <a:pt x="156" y="691"/>
                  <a:pt x="214" y="759"/>
                </a:cubicBezTo>
                <a:cubicBezTo>
                  <a:pt x="219" y="765"/>
                  <a:pt x="221" y="774"/>
                  <a:pt x="227" y="780"/>
                </a:cubicBezTo>
                <a:cubicBezTo>
                  <a:pt x="262" y="816"/>
                  <a:pt x="309" y="836"/>
                  <a:pt x="342" y="874"/>
                </a:cubicBezTo>
                <a:cubicBezTo>
                  <a:pt x="346" y="878"/>
                  <a:pt x="377" y="917"/>
                  <a:pt x="383" y="929"/>
                </a:cubicBezTo>
                <a:cubicBezTo>
                  <a:pt x="406" y="979"/>
                  <a:pt x="404" y="1033"/>
                  <a:pt x="437" y="1078"/>
                </a:cubicBezTo>
                <a:cubicBezTo>
                  <a:pt x="451" y="1131"/>
                  <a:pt x="434" y="1079"/>
                  <a:pt x="464" y="1132"/>
                </a:cubicBezTo>
                <a:cubicBezTo>
                  <a:pt x="520" y="1230"/>
                  <a:pt x="564" y="1284"/>
                  <a:pt x="681" y="1308"/>
                </a:cubicBezTo>
                <a:cubicBezTo>
                  <a:pt x="744" y="1355"/>
                  <a:pt x="686" y="1319"/>
                  <a:pt x="830" y="1335"/>
                </a:cubicBezTo>
                <a:cubicBezTo>
                  <a:pt x="879" y="1340"/>
                  <a:pt x="930" y="1355"/>
                  <a:pt x="979" y="1362"/>
                </a:cubicBezTo>
                <a:cubicBezTo>
                  <a:pt x="999" y="1365"/>
                  <a:pt x="1020" y="1366"/>
                  <a:pt x="1040" y="1369"/>
                </a:cubicBezTo>
                <a:cubicBezTo>
                  <a:pt x="1076" y="1373"/>
                  <a:pt x="1149" y="1383"/>
                  <a:pt x="1149" y="138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1" name="Freeform 17"/>
          <p:cNvSpPr>
            <a:spLocks/>
          </p:cNvSpPr>
          <p:nvPr/>
        </p:nvSpPr>
        <p:spPr bwMode="auto">
          <a:xfrm>
            <a:off x="3276600" y="3429000"/>
            <a:ext cx="557213" cy="2476500"/>
          </a:xfrm>
          <a:custGeom>
            <a:avLst/>
            <a:gdLst>
              <a:gd name="T0" fmla="*/ 0 w 335"/>
              <a:gd name="T1" fmla="*/ 0 h 1518"/>
              <a:gd name="T2" fmla="*/ 14 w 335"/>
              <a:gd name="T3" fmla="*/ 55 h 1518"/>
              <a:gd name="T4" fmla="*/ 21 w 335"/>
              <a:gd name="T5" fmla="*/ 563 h 1518"/>
              <a:gd name="T6" fmla="*/ 116 w 335"/>
              <a:gd name="T7" fmla="*/ 793 h 1518"/>
              <a:gd name="T8" fmla="*/ 183 w 335"/>
              <a:gd name="T9" fmla="*/ 875 h 1518"/>
              <a:gd name="T10" fmla="*/ 217 w 335"/>
              <a:gd name="T11" fmla="*/ 908 h 1518"/>
              <a:gd name="T12" fmla="*/ 312 w 335"/>
              <a:gd name="T13" fmla="*/ 1085 h 1518"/>
              <a:gd name="T14" fmla="*/ 265 w 335"/>
              <a:gd name="T15" fmla="*/ 1362 h 1518"/>
              <a:gd name="T16" fmla="*/ 210 w 335"/>
              <a:gd name="T17" fmla="*/ 1417 h 1518"/>
              <a:gd name="T18" fmla="*/ 183 w 335"/>
              <a:gd name="T19" fmla="*/ 1457 h 1518"/>
              <a:gd name="T20" fmla="*/ 170 w 335"/>
              <a:gd name="T21" fmla="*/ 1518 h 151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335"/>
              <a:gd name="T34" fmla="*/ 0 h 1518"/>
              <a:gd name="T35" fmla="*/ 335 w 335"/>
              <a:gd name="T36" fmla="*/ 1518 h 1518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335" h="1518">
                <a:moveTo>
                  <a:pt x="0" y="0"/>
                </a:moveTo>
                <a:cubicBezTo>
                  <a:pt x="6" y="17"/>
                  <a:pt x="14" y="38"/>
                  <a:pt x="14" y="55"/>
                </a:cubicBezTo>
                <a:cubicBezTo>
                  <a:pt x="18" y="224"/>
                  <a:pt x="17" y="394"/>
                  <a:pt x="21" y="563"/>
                </a:cubicBezTo>
                <a:cubicBezTo>
                  <a:pt x="23" y="639"/>
                  <a:pt x="48" y="751"/>
                  <a:pt x="116" y="793"/>
                </a:cubicBezTo>
                <a:cubicBezTo>
                  <a:pt x="126" y="827"/>
                  <a:pt x="183" y="875"/>
                  <a:pt x="183" y="875"/>
                </a:cubicBezTo>
                <a:cubicBezTo>
                  <a:pt x="198" y="917"/>
                  <a:pt x="177" y="874"/>
                  <a:pt x="217" y="908"/>
                </a:cubicBezTo>
                <a:cubicBezTo>
                  <a:pt x="263" y="948"/>
                  <a:pt x="302" y="1027"/>
                  <a:pt x="312" y="1085"/>
                </a:cubicBezTo>
                <a:cubicBezTo>
                  <a:pt x="311" y="1123"/>
                  <a:pt x="335" y="1317"/>
                  <a:pt x="265" y="1362"/>
                </a:cubicBezTo>
                <a:cubicBezTo>
                  <a:pt x="249" y="1386"/>
                  <a:pt x="228" y="1394"/>
                  <a:pt x="210" y="1417"/>
                </a:cubicBezTo>
                <a:cubicBezTo>
                  <a:pt x="200" y="1430"/>
                  <a:pt x="183" y="1457"/>
                  <a:pt x="183" y="1457"/>
                </a:cubicBezTo>
                <a:cubicBezTo>
                  <a:pt x="177" y="1479"/>
                  <a:pt x="170" y="1495"/>
                  <a:pt x="170" y="15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6" name="Freeform 22"/>
          <p:cNvSpPr>
            <a:spLocks/>
          </p:cNvSpPr>
          <p:nvPr/>
        </p:nvSpPr>
        <p:spPr bwMode="auto">
          <a:xfrm>
            <a:off x="4549775" y="5110163"/>
            <a:ext cx="269875" cy="1322387"/>
          </a:xfrm>
          <a:custGeom>
            <a:avLst/>
            <a:gdLst>
              <a:gd name="T0" fmla="*/ 61 w 170"/>
              <a:gd name="T1" fmla="*/ 0 h 833"/>
              <a:gd name="T2" fmla="*/ 170 w 170"/>
              <a:gd name="T3" fmla="*/ 169 h 833"/>
              <a:gd name="T4" fmla="*/ 109 w 170"/>
              <a:gd name="T5" fmla="*/ 400 h 833"/>
              <a:gd name="T6" fmla="*/ 34 w 170"/>
              <a:gd name="T7" fmla="*/ 522 h 833"/>
              <a:gd name="T8" fmla="*/ 0 w 170"/>
              <a:gd name="T9" fmla="*/ 569 h 833"/>
              <a:gd name="T10" fmla="*/ 0 w 170"/>
              <a:gd name="T11" fmla="*/ 833 h 83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70"/>
              <a:gd name="T19" fmla="*/ 0 h 833"/>
              <a:gd name="T20" fmla="*/ 170 w 170"/>
              <a:gd name="T21" fmla="*/ 833 h 83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70" h="833">
                <a:moveTo>
                  <a:pt x="61" y="0"/>
                </a:moveTo>
                <a:cubicBezTo>
                  <a:pt x="106" y="64"/>
                  <a:pt x="149" y="89"/>
                  <a:pt x="170" y="169"/>
                </a:cubicBezTo>
                <a:cubicBezTo>
                  <a:pt x="164" y="253"/>
                  <a:pt x="156" y="329"/>
                  <a:pt x="109" y="400"/>
                </a:cubicBezTo>
                <a:cubicBezTo>
                  <a:pt x="83" y="440"/>
                  <a:pt x="59" y="480"/>
                  <a:pt x="34" y="522"/>
                </a:cubicBezTo>
                <a:cubicBezTo>
                  <a:pt x="24" y="539"/>
                  <a:pt x="0" y="550"/>
                  <a:pt x="0" y="569"/>
                </a:cubicBezTo>
                <a:cubicBezTo>
                  <a:pt x="0" y="657"/>
                  <a:pt x="0" y="745"/>
                  <a:pt x="0" y="83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7" name="Freeform 23"/>
          <p:cNvSpPr>
            <a:spLocks/>
          </p:cNvSpPr>
          <p:nvPr/>
        </p:nvSpPr>
        <p:spPr bwMode="auto">
          <a:xfrm>
            <a:off x="2708275" y="5335588"/>
            <a:ext cx="1347788" cy="957262"/>
          </a:xfrm>
          <a:custGeom>
            <a:avLst/>
            <a:gdLst>
              <a:gd name="T0" fmla="*/ 2 w 849"/>
              <a:gd name="T1" fmla="*/ 0 h 603"/>
              <a:gd name="T2" fmla="*/ 36 w 849"/>
              <a:gd name="T3" fmla="*/ 81 h 603"/>
              <a:gd name="T4" fmla="*/ 117 w 849"/>
              <a:gd name="T5" fmla="*/ 156 h 603"/>
              <a:gd name="T6" fmla="*/ 219 w 849"/>
              <a:gd name="T7" fmla="*/ 203 h 603"/>
              <a:gd name="T8" fmla="*/ 320 w 849"/>
              <a:gd name="T9" fmla="*/ 244 h 603"/>
              <a:gd name="T10" fmla="*/ 347 w 849"/>
              <a:gd name="T11" fmla="*/ 251 h 603"/>
              <a:gd name="T12" fmla="*/ 388 w 849"/>
              <a:gd name="T13" fmla="*/ 264 h 603"/>
              <a:gd name="T14" fmla="*/ 564 w 849"/>
              <a:gd name="T15" fmla="*/ 346 h 603"/>
              <a:gd name="T16" fmla="*/ 618 w 849"/>
              <a:gd name="T17" fmla="*/ 380 h 603"/>
              <a:gd name="T18" fmla="*/ 706 w 849"/>
              <a:gd name="T19" fmla="*/ 454 h 603"/>
              <a:gd name="T20" fmla="*/ 774 w 849"/>
              <a:gd name="T21" fmla="*/ 502 h 603"/>
              <a:gd name="T22" fmla="*/ 822 w 849"/>
              <a:gd name="T23" fmla="*/ 563 h 603"/>
              <a:gd name="T24" fmla="*/ 849 w 849"/>
              <a:gd name="T25" fmla="*/ 603 h 60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849"/>
              <a:gd name="T40" fmla="*/ 0 h 603"/>
              <a:gd name="T41" fmla="*/ 849 w 849"/>
              <a:gd name="T42" fmla="*/ 603 h 603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849" h="603">
                <a:moveTo>
                  <a:pt x="2" y="0"/>
                </a:moveTo>
                <a:cubicBezTo>
                  <a:pt x="17" y="70"/>
                  <a:pt x="0" y="47"/>
                  <a:pt x="36" y="81"/>
                </a:cubicBezTo>
                <a:cubicBezTo>
                  <a:pt x="49" y="125"/>
                  <a:pt x="79" y="140"/>
                  <a:pt x="117" y="156"/>
                </a:cubicBezTo>
                <a:cubicBezTo>
                  <a:pt x="148" y="187"/>
                  <a:pt x="177" y="196"/>
                  <a:pt x="219" y="203"/>
                </a:cubicBezTo>
                <a:cubicBezTo>
                  <a:pt x="248" y="223"/>
                  <a:pt x="286" y="232"/>
                  <a:pt x="320" y="244"/>
                </a:cubicBezTo>
                <a:cubicBezTo>
                  <a:pt x="329" y="247"/>
                  <a:pt x="338" y="248"/>
                  <a:pt x="347" y="251"/>
                </a:cubicBezTo>
                <a:cubicBezTo>
                  <a:pt x="361" y="255"/>
                  <a:pt x="388" y="264"/>
                  <a:pt x="388" y="264"/>
                </a:cubicBezTo>
                <a:cubicBezTo>
                  <a:pt x="440" y="305"/>
                  <a:pt x="503" y="321"/>
                  <a:pt x="564" y="346"/>
                </a:cubicBezTo>
                <a:cubicBezTo>
                  <a:pt x="610" y="392"/>
                  <a:pt x="552" y="339"/>
                  <a:pt x="618" y="380"/>
                </a:cubicBezTo>
                <a:cubicBezTo>
                  <a:pt x="650" y="400"/>
                  <a:pt x="676" y="433"/>
                  <a:pt x="706" y="454"/>
                </a:cubicBezTo>
                <a:cubicBezTo>
                  <a:pt x="729" y="470"/>
                  <a:pt x="752" y="484"/>
                  <a:pt x="774" y="502"/>
                </a:cubicBezTo>
                <a:cubicBezTo>
                  <a:pt x="801" y="524"/>
                  <a:pt x="800" y="529"/>
                  <a:pt x="822" y="563"/>
                </a:cubicBezTo>
                <a:cubicBezTo>
                  <a:pt x="831" y="576"/>
                  <a:pt x="849" y="603"/>
                  <a:pt x="849" y="60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8" name="Freeform 24"/>
          <p:cNvSpPr>
            <a:spLocks/>
          </p:cNvSpPr>
          <p:nvPr/>
        </p:nvSpPr>
        <p:spPr bwMode="auto">
          <a:xfrm>
            <a:off x="5002213" y="3421063"/>
            <a:ext cx="1270000" cy="2538412"/>
          </a:xfrm>
          <a:custGeom>
            <a:avLst/>
            <a:gdLst>
              <a:gd name="T0" fmla="*/ 800 w 800"/>
              <a:gd name="T1" fmla="*/ 0 h 1599"/>
              <a:gd name="T2" fmla="*/ 779 w 800"/>
              <a:gd name="T3" fmla="*/ 13 h 1599"/>
              <a:gd name="T4" fmla="*/ 766 w 800"/>
              <a:gd name="T5" fmla="*/ 34 h 1599"/>
              <a:gd name="T6" fmla="*/ 725 w 800"/>
              <a:gd name="T7" fmla="*/ 47 h 1599"/>
              <a:gd name="T8" fmla="*/ 630 w 800"/>
              <a:gd name="T9" fmla="*/ 88 h 1599"/>
              <a:gd name="T10" fmla="*/ 522 w 800"/>
              <a:gd name="T11" fmla="*/ 169 h 1599"/>
              <a:gd name="T12" fmla="*/ 474 w 800"/>
              <a:gd name="T13" fmla="*/ 203 h 1599"/>
              <a:gd name="T14" fmla="*/ 441 w 800"/>
              <a:gd name="T15" fmla="*/ 244 h 1599"/>
              <a:gd name="T16" fmla="*/ 400 w 800"/>
              <a:gd name="T17" fmla="*/ 278 h 1599"/>
              <a:gd name="T18" fmla="*/ 244 w 800"/>
              <a:gd name="T19" fmla="*/ 495 h 1599"/>
              <a:gd name="T20" fmla="*/ 163 w 800"/>
              <a:gd name="T21" fmla="*/ 684 h 1599"/>
              <a:gd name="T22" fmla="*/ 129 w 800"/>
              <a:gd name="T23" fmla="*/ 759 h 1599"/>
              <a:gd name="T24" fmla="*/ 108 w 800"/>
              <a:gd name="T25" fmla="*/ 847 h 1599"/>
              <a:gd name="T26" fmla="*/ 88 w 800"/>
              <a:gd name="T27" fmla="*/ 955 h 1599"/>
              <a:gd name="T28" fmla="*/ 81 w 800"/>
              <a:gd name="T29" fmla="*/ 1403 h 1599"/>
              <a:gd name="T30" fmla="*/ 0 w 800"/>
              <a:gd name="T31" fmla="*/ 1599 h 159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800"/>
              <a:gd name="T49" fmla="*/ 0 h 1599"/>
              <a:gd name="T50" fmla="*/ 800 w 800"/>
              <a:gd name="T51" fmla="*/ 1599 h 1599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800" h="1599">
                <a:moveTo>
                  <a:pt x="800" y="0"/>
                </a:moveTo>
                <a:cubicBezTo>
                  <a:pt x="793" y="4"/>
                  <a:pt x="785" y="7"/>
                  <a:pt x="779" y="13"/>
                </a:cubicBezTo>
                <a:cubicBezTo>
                  <a:pt x="773" y="19"/>
                  <a:pt x="773" y="30"/>
                  <a:pt x="766" y="34"/>
                </a:cubicBezTo>
                <a:cubicBezTo>
                  <a:pt x="754" y="42"/>
                  <a:pt x="725" y="47"/>
                  <a:pt x="725" y="47"/>
                </a:cubicBezTo>
                <a:cubicBezTo>
                  <a:pt x="695" y="68"/>
                  <a:pt x="665" y="79"/>
                  <a:pt x="630" y="88"/>
                </a:cubicBezTo>
                <a:cubicBezTo>
                  <a:pt x="593" y="113"/>
                  <a:pt x="562" y="150"/>
                  <a:pt x="522" y="169"/>
                </a:cubicBezTo>
                <a:cubicBezTo>
                  <a:pt x="470" y="223"/>
                  <a:pt x="537" y="158"/>
                  <a:pt x="474" y="203"/>
                </a:cubicBezTo>
                <a:cubicBezTo>
                  <a:pt x="434" y="232"/>
                  <a:pt x="472" y="214"/>
                  <a:pt x="441" y="244"/>
                </a:cubicBezTo>
                <a:cubicBezTo>
                  <a:pt x="387" y="296"/>
                  <a:pt x="454" y="211"/>
                  <a:pt x="400" y="278"/>
                </a:cubicBezTo>
                <a:cubicBezTo>
                  <a:pt x="344" y="347"/>
                  <a:pt x="296" y="423"/>
                  <a:pt x="244" y="495"/>
                </a:cubicBezTo>
                <a:cubicBezTo>
                  <a:pt x="221" y="560"/>
                  <a:pt x="194" y="623"/>
                  <a:pt x="163" y="684"/>
                </a:cubicBezTo>
                <a:cubicBezTo>
                  <a:pt x="151" y="709"/>
                  <a:pt x="129" y="759"/>
                  <a:pt x="129" y="759"/>
                </a:cubicBezTo>
                <a:cubicBezTo>
                  <a:pt x="114" y="834"/>
                  <a:pt x="123" y="805"/>
                  <a:pt x="108" y="847"/>
                </a:cubicBezTo>
                <a:cubicBezTo>
                  <a:pt x="103" y="885"/>
                  <a:pt x="95" y="918"/>
                  <a:pt x="88" y="955"/>
                </a:cubicBezTo>
                <a:cubicBezTo>
                  <a:pt x="86" y="1104"/>
                  <a:pt x="85" y="1254"/>
                  <a:pt x="81" y="1403"/>
                </a:cubicBezTo>
                <a:cubicBezTo>
                  <a:pt x="79" y="1478"/>
                  <a:pt x="0" y="1528"/>
                  <a:pt x="0" y="1599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69" name="Freeform 25"/>
          <p:cNvSpPr>
            <a:spLocks/>
          </p:cNvSpPr>
          <p:nvPr/>
        </p:nvSpPr>
        <p:spPr bwMode="auto">
          <a:xfrm>
            <a:off x="4800600" y="5486400"/>
            <a:ext cx="1038225" cy="990600"/>
          </a:xfrm>
          <a:custGeom>
            <a:avLst/>
            <a:gdLst>
              <a:gd name="T0" fmla="*/ 353 w 366"/>
              <a:gd name="T1" fmla="*/ 9 h 510"/>
              <a:gd name="T2" fmla="*/ 305 w 366"/>
              <a:gd name="T3" fmla="*/ 43 h 510"/>
              <a:gd name="T4" fmla="*/ 265 w 366"/>
              <a:gd name="T5" fmla="*/ 70 h 510"/>
              <a:gd name="T6" fmla="*/ 238 w 366"/>
              <a:gd name="T7" fmla="*/ 138 h 510"/>
              <a:gd name="T8" fmla="*/ 224 w 366"/>
              <a:gd name="T9" fmla="*/ 178 h 510"/>
              <a:gd name="T10" fmla="*/ 0 w 366"/>
              <a:gd name="T11" fmla="*/ 510 h 51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366"/>
              <a:gd name="T19" fmla="*/ 0 h 510"/>
              <a:gd name="T20" fmla="*/ 366 w 366"/>
              <a:gd name="T21" fmla="*/ 510 h 51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366" h="510">
                <a:moveTo>
                  <a:pt x="353" y="9"/>
                </a:moveTo>
                <a:cubicBezTo>
                  <a:pt x="305" y="40"/>
                  <a:pt x="366" y="0"/>
                  <a:pt x="305" y="43"/>
                </a:cubicBezTo>
                <a:cubicBezTo>
                  <a:pt x="292" y="52"/>
                  <a:pt x="265" y="70"/>
                  <a:pt x="265" y="70"/>
                </a:cubicBezTo>
                <a:cubicBezTo>
                  <a:pt x="256" y="95"/>
                  <a:pt x="246" y="113"/>
                  <a:pt x="238" y="138"/>
                </a:cubicBezTo>
                <a:cubicBezTo>
                  <a:pt x="234" y="152"/>
                  <a:pt x="224" y="178"/>
                  <a:pt x="224" y="178"/>
                </a:cubicBezTo>
                <a:cubicBezTo>
                  <a:pt x="210" y="309"/>
                  <a:pt x="173" y="510"/>
                  <a:pt x="0" y="51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0" name="Freeform 26"/>
          <p:cNvSpPr>
            <a:spLocks/>
          </p:cNvSpPr>
          <p:nvPr/>
        </p:nvSpPr>
        <p:spPr bwMode="auto">
          <a:xfrm>
            <a:off x="5432425" y="4206875"/>
            <a:ext cx="2141538" cy="2322513"/>
          </a:xfrm>
          <a:custGeom>
            <a:avLst/>
            <a:gdLst>
              <a:gd name="T0" fmla="*/ 1349 w 1349"/>
              <a:gd name="T1" fmla="*/ 0 h 1463"/>
              <a:gd name="T2" fmla="*/ 1274 w 1349"/>
              <a:gd name="T3" fmla="*/ 108 h 1463"/>
              <a:gd name="T4" fmla="*/ 1213 w 1349"/>
              <a:gd name="T5" fmla="*/ 352 h 1463"/>
              <a:gd name="T6" fmla="*/ 1200 w 1349"/>
              <a:gd name="T7" fmla="*/ 433 h 1463"/>
              <a:gd name="T8" fmla="*/ 1172 w 1349"/>
              <a:gd name="T9" fmla="*/ 481 h 1463"/>
              <a:gd name="T10" fmla="*/ 1132 w 1349"/>
              <a:gd name="T11" fmla="*/ 569 h 1463"/>
              <a:gd name="T12" fmla="*/ 1064 w 1349"/>
              <a:gd name="T13" fmla="*/ 731 h 1463"/>
              <a:gd name="T14" fmla="*/ 962 w 1349"/>
              <a:gd name="T15" fmla="*/ 935 h 1463"/>
              <a:gd name="T16" fmla="*/ 847 w 1349"/>
              <a:gd name="T17" fmla="*/ 1064 h 1463"/>
              <a:gd name="T18" fmla="*/ 793 w 1349"/>
              <a:gd name="T19" fmla="*/ 1111 h 1463"/>
              <a:gd name="T20" fmla="*/ 529 w 1349"/>
              <a:gd name="T21" fmla="*/ 1253 h 1463"/>
              <a:gd name="T22" fmla="*/ 264 w 1349"/>
              <a:gd name="T23" fmla="*/ 1382 h 1463"/>
              <a:gd name="T24" fmla="*/ 217 w 1349"/>
              <a:gd name="T25" fmla="*/ 1416 h 1463"/>
              <a:gd name="T26" fmla="*/ 210 w 1349"/>
              <a:gd name="T27" fmla="*/ 1436 h 1463"/>
              <a:gd name="T28" fmla="*/ 170 w 1349"/>
              <a:gd name="T29" fmla="*/ 1463 h 1463"/>
              <a:gd name="T30" fmla="*/ 0 w 1349"/>
              <a:gd name="T31" fmla="*/ 1423 h 146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1349"/>
              <a:gd name="T49" fmla="*/ 0 h 1463"/>
              <a:gd name="T50" fmla="*/ 1349 w 1349"/>
              <a:gd name="T51" fmla="*/ 1463 h 146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1349" h="1463">
                <a:moveTo>
                  <a:pt x="1349" y="0"/>
                </a:moveTo>
                <a:cubicBezTo>
                  <a:pt x="1312" y="23"/>
                  <a:pt x="1299" y="72"/>
                  <a:pt x="1274" y="108"/>
                </a:cubicBezTo>
                <a:cubicBezTo>
                  <a:pt x="1253" y="189"/>
                  <a:pt x="1234" y="271"/>
                  <a:pt x="1213" y="352"/>
                </a:cubicBezTo>
                <a:cubicBezTo>
                  <a:pt x="1206" y="378"/>
                  <a:pt x="1208" y="407"/>
                  <a:pt x="1200" y="433"/>
                </a:cubicBezTo>
                <a:cubicBezTo>
                  <a:pt x="1195" y="451"/>
                  <a:pt x="1179" y="464"/>
                  <a:pt x="1172" y="481"/>
                </a:cubicBezTo>
                <a:cubicBezTo>
                  <a:pt x="1159" y="511"/>
                  <a:pt x="1145" y="540"/>
                  <a:pt x="1132" y="569"/>
                </a:cubicBezTo>
                <a:cubicBezTo>
                  <a:pt x="1108" y="622"/>
                  <a:pt x="1091" y="679"/>
                  <a:pt x="1064" y="731"/>
                </a:cubicBezTo>
                <a:cubicBezTo>
                  <a:pt x="1051" y="785"/>
                  <a:pt x="996" y="892"/>
                  <a:pt x="962" y="935"/>
                </a:cubicBezTo>
                <a:cubicBezTo>
                  <a:pt x="951" y="970"/>
                  <a:pt x="876" y="1043"/>
                  <a:pt x="847" y="1064"/>
                </a:cubicBezTo>
                <a:cubicBezTo>
                  <a:pt x="761" y="1125"/>
                  <a:pt x="920" y="1031"/>
                  <a:pt x="793" y="1111"/>
                </a:cubicBezTo>
                <a:cubicBezTo>
                  <a:pt x="710" y="1163"/>
                  <a:pt x="616" y="1207"/>
                  <a:pt x="529" y="1253"/>
                </a:cubicBezTo>
                <a:cubicBezTo>
                  <a:pt x="444" y="1298"/>
                  <a:pt x="356" y="1351"/>
                  <a:pt x="264" y="1382"/>
                </a:cubicBezTo>
                <a:cubicBezTo>
                  <a:pt x="248" y="1393"/>
                  <a:pt x="233" y="1405"/>
                  <a:pt x="217" y="1416"/>
                </a:cubicBezTo>
                <a:cubicBezTo>
                  <a:pt x="211" y="1420"/>
                  <a:pt x="214" y="1430"/>
                  <a:pt x="210" y="1436"/>
                </a:cubicBezTo>
                <a:cubicBezTo>
                  <a:pt x="195" y="1459"/>
                  <a:pt x="192" y="1456"/>
                  <a:pt x="170" y="1463"/>
                </a:cubicBezTo>
                <a:cubicBezTo>
                  <a:pt x="109" y="1454"/>
                  <a:pt x="62" y="1423"/>
                  <a:pt x="0" y="1423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2" name="Freeform 28"/>
          <p:cNvSpPr>
            <a:spLocks/>
          </p:cNvSpPr>
          <p:nvPr/>
        </p:nvSpPr>
        <p:spPr bwMode="auto">
          <a:xfrm>
            <a:off x="3962400" y="3276600"/>
            <a:ext cx="668338" cy="2979738"/>
          </a:xfrm>
          <a:custGeom>
            <a:avLst/>
            <a:gdLst>
              <a:gd name="T0" fmla="*/ 421 w 421"/>
              <a:gd name="T1" fmla="*/ 0 h 1877"/>
              <a:gd name="T2" fmla="*/ 326 w 421"/>
              <a:gd name="T3" fmla="*/ 54 h 1877"/>
              <a:gd name="T4" fmla="*/ 279 w 421"/>
              <a:gd name="T5" fmla="*/ 109 h 1877"/>
              <a:gd name="T6" fmla="*/ 238 w 421"/>
              <a:gd name="T7" fmla="*/ 203 h 1877"/>
              <a:gd name="T8" fmla="*/ 211 w 421"/>
              <a:gd name="T9" fmla="*/ 312 h 1877"/>
              <a:gd name="T10" fmla="*/ 170 w 421"/>
              <a:gd name="T11" fmla="*/ 603 h 1877"/>
              <a:gd name="T12" fmla="*/ 130 w 421"/>
              <a:gd name="T13" fmla="*/ 685 h 1877"/>
              <a:gd name="T14" fmla="*/ 102 w 421"/>
              <a:gd name="T15" fmla="*/ 725 h 1877"/>
              <a:gd name="T16" fmla="*/ 96 w 421"/>
              <a:gd name="T17" fmla="*/ 752 h 1877"/>
              <a:gd name="T18" fmla="*/ 69 w 421"/>
              <a:gd name="T19" fmla="*/ 793 h 1877"/>
              <a:gd name="T20" fmla="*/ 75 w 421"/>
              <a:gd name="T21" fmla="*/ 1613 h 1877"/>
              <a:gd name="T22" fmla="*/ 69 w 421"/>
              <a:gd name="T23" fmla="*/ 1776 h 1877"/>
              <a:gd name="T24" fmla="*/ 89 w 421"/>
              <a:gd name="T25" fmla="*/ 1877 h 18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421"/>
              <a:gd name="T40" fmla="*/ 0 h 1877"/>
              <a:gd name="T41" fmla="*/ 421 w 421"/>
              <a:gd name="T42" fmla="*/ 1877 h 187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421" h="1877">
                <a:moveTo>
                  <a:pt x="421" y="0"/>
                </a:moveTo>
                <a:cubicBezTo>
                  <a:pt x="377" y="9"/>
                  <a:pt x="362" y="30"/>
                  <a:pt x="326" y="54"/>
                </a:cubicBezTo>
                <a:cubicBezTo>
                  <a:pt x="311" y="77"/>
                  <a:pt x="302" y="93"/>
                  <a:pt x="279" y="109"/>
                </a:cubicBezTo>
                <a:cubicBezTo>
                  <a:pt x="267" y="143"/>
                  <a:pt x="258" y="174"/>
                  <a:pt x="238" y="203"/>
                </a:cubicBezTo>
                <a:cubicBezTo>
                  <a:pt x="226" y="239"/>
                  <a:pt x="220" y="276"/>
                  <a:pt x="211" y="312"/>
                </a:cubicBezTo>
                <a:cubicBezTo>
                  <a:pt x="207" y="391"/>
                  <a:pt x="210" y="522"/>
                  <a:pt x="170" y="603"/>
                </a:cubicBezTo>
                <a:cubicBezTo>
                  <a:pt x="157" y="630"/>
                  <a:pt x="147" y="659"/>
                  <a:pt x="130" y="685"/>
                </a:cubicBezTo>
                <a:cubicBezTo>
                  <a:pt x="121" y="699"/>
                  <a:pt x="102" y="725"/>
                  <a:pt x="102" y="725"/>
                </a:cubicBezTo>
                <a:cubicBezTo>
                  <a:pt x="100" y="734"/>
                  <a:pt x="100" y="744"/>
                  <a:pt x="96" y="752"/>
                </a:cubicBezTo>
                <a:cubicBezTo>
                  <a:pt x="89" y="767"/>
                  <a:pt x="69" y="793"/>
                  <a:pt x="69" y="793"/>
                </a:cubicBezTo>
                <a:cubicBezTo>
                  <a:pt x="0" y="1058"/>
                  <a:pt x="27" y="1344"/>
                  <a:pt x="75" y="1613"/>
                </a:cubicBezTo>
                <a:cubicBezTo>
                  <a:pt x="73" y="1667"/>
                  <a:pt x="69" y="1722"/>
                  <a:pt x="69" y="1776"/>
                </a:cubicBezTo>
                <a:cubicBezTo>
                  <a:pt x="69" y="1864"/>
                  <a:pt x="89" y="1837"/>
                  <a:pt x="89" y="1877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8574" name="Oval 30"/>
          <p:cNvSpPr>
            <a:spLocks noChangeArrowheads="1"/>
          </p:cNvSpPr>
          <p:nvPr/>
        </p:nvSpPr>
        <p:spPr bwMode="auto">
          <a:xfrm rot="-700621">
            <a:off x="3733800" y="3429000"/>
            <a:ext cx="1295400" cy="1725613"/>
          </a:xfrm>
          <a:prstGeom prst="ellipse">
            <a:avLst/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dirty="0" smtClean="0"/>
              <a:t>+ 30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2430140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8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08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10854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0854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1085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8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108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08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0" fill="hold"/>
                                        <p:tgtEl>
                                          <p:spTgt spid="1085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08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10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08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108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08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0" fill="hold"/>
                                        <p:tgtEl>
                                          <p:spTgt spid="108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08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0" fill="hold"/>
                                        <p:tgtEl>
                                          <p:spTgt spid="108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108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0" fill="hold"/>
                                        <p:tgtEl>
                                          <p:spTgt spid="108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08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46" grpId="0"/>
      <p:bldP spid="108548" grpId="0" build="allAtOnce" animBg="1"/>
      <p:bldP spid="108549" grpId="0" animBg="1"/>
      <p:bldP spid="108550" grpId="0" animBg="1"/>
      <p:bldP spid="108551" grpId="0" animBg="1"/>
      <p:bldP spid="108553" grpId="0" animBg="1"/>
      <p:bldP spid="108554" grpId="0" animBg="1"/>
      <p:bldP spid="108555" grpId="0" animBg="1"/>
      <p:bldP spid="108560" grpId="0" animBg="1"/>
      <p:bldP spid="108561" grpId="0" animBg="1"/>
      <p:bldP spid="108566" grpId="0" animBg="1"/>
      <p:bldP spid="108567" grpId="0" animBg="1"/>
      <p:bldP spid="108568" grpId="0" animBg="1"/>
      <p:bldP spid="108569" grpId="0" animBg="1"/>
      <p:bldP spid="108570" grpId="0" animBg="1"/>
      <p:bldP spid="108572" grpId="0" animBg="1"/>
      <p:bldP spid="1085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57200"/>
            <a:ext cx="4419600" cy="5715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dirty="0" smtClean="0"/>
              <a:t>50:50х100=             </a:t>
            </a:r>
            <a:r>
              <a:rPr lang="ru-RU" altLang="ru-RU" sz="4000" b="1" dirty="0">
                <a:solidFill>
                  <a:srgbClr val="FF6600"/>
                </a:solidFill>
              </a:rPr>
              <a:t>л</a:t>
            </a:r>
            <a:endParaRPr lang="ru-RU" altLang="ru-RU" sz="4000" b="1" dirty="0" smtClean="0">
              <a:solidFill>
                <a:srgbClr val="FF6600"/>
              </a:solidFill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/>
              <a:t>24 х10:8 </a:t>
            </a:r>
            <a:r>
              <a:rPr lang="ru-RU" altLang="ru-RU" sz="4000" dirty="0" smtClean="0">
                <a:cs typeface="Arial" charset="0"/>
              </a:rPr>
              <a:t>=  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о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cs typeface="Arial" charset="0"/>
              </a:rPr>
              <a:t>15х2х100 =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а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cs typeface="Arial" charset="0"/>
              </a:rPr>
              <a:t>48:3х10 =   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р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cs typeface="Arial" charset="0"/>
              </a:rPr>
              <a:t>25х4х100= 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к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cs typeface="Arial" charset="0"/>
              </a:rPr>
              <a:t>100:2:10=  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н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r>
              <a:rPr lang="ru-RU" altLang="ru-RU" sz="4000" dirty="0" smtClean="0">
                <a:cs typeface="Arial" charset="0"/>
              </a:rPr>
              <a:t>180:2+2 =                </a:t>
            </a:r>
            <a:r>
              <a:rPr lang="ru-RU" altLang="ru-RU" sz="4000" b="1" dirty="0">
                <a:solidFill>
                  <a:srgbClr val="FF6600"/>
                </a:solidFill>
                <a:cs typeface="Arial" charset="0"/>
              </a:rPr>
              <a:t>с</a:t>
            </a:r>
            <a:endParaRPr lang="ru-RU" altLang="ru-RU" sz="4000" b="1" dirty="0" smtClean="0">
              <a:solidFill>
                <a:srgbClr val="FF6600"/>
              </a:solidFill>
              <a:cs typeface="Arial" charset="0"/>
            </a:endParaRPr>
          </a:p>
          <a:p>
            <a:pPr eaLnBrk="1" hangingPunct="1">
              <a:buFontTx/>
              <a:buNone/>
            </a:pPr>
            <a:endParaRPr lang="en-US" altLang="ru-RU" sz="4000" dirty="0" smtClean="0">
              <a:cs typeface="Arial" charset="0"/>
            </a:endParaRPr>
          </a:p>
        </p:txBody>
      </p:sp>
      <p:pic>
        <p:nvPicPr>
          <p:cNvPr id="109573" name="Picture 5" descr="karlsson5_co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838200"/>
            <a:ext cx="3522663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2692065" y="457200"/>
            <a:ext cx="115985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100</a:t>
            </a:r>
            <a:endParaRPr lang="ru-RU" altLang="ru-RU" sz="4000" dirty="0"/>
          </a:p>
        </p:txBody>
      </p:sp>
      <p:sp>
        <p:nvSpPr>
          <p:cNvPr id="109575" name="Rectangle 7"/>
          <p:cNvSpPr>
            <a:spLocks noChangeArrowheads="1"/>
          </p:cNvSpPr>
          <p:nvPr/>
        </p:nvSpPr>
        <p:spPr bwMode="auto">
          <a:xfrm>
            <a:off x="2483768" y="1219200"/>
            <a:ext cx="78648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30</a:t>
            </a:r>
            <a:endParaRPr lang="ru-RU" altLang="ru-RU" sz="4000" dirty="0"/>
          </a:p>
        </p:txBody>
      </p:sp>
      <p:sp>
        <p:nvSpPr>
          <p:cNvPr id="109576" name="Rectangle 8"/>
          <p:cNvSpPr>
            <a:spLocks noChangeArrowheads="1"/>
          </p:cNvSpPr>
          <p:nvPr/>
        </p:nvSpPr>
        <p:spPr bwMode="auto">
          <a:xfrm>
            <a:off x="2483769" y="1905000"/>
            <a:ext cx="1728191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3000 </a:t>
            </a:r>
            <a:endParaRPr lang="ru-RU" altLang="ru-RU" sz="4000" dirty="0"/>
          </a:p>
        </p:txBody>
      </p:sp>
      <p:sp>
        <p:nvSpPr>
          <p:cNvPr id="109577" name="Rectangle 9"/>
          <p:cNvSpPr>
            <a:spLocks noChangeArrowheads="1"/>
          </p:cNvSpPr>
          <p:nvPr/>
        </p:nvSpPr>
        <p:spPr bwMode="auto">
          <a:xfrm>
            <a:off x="2483768" y="2667000"/>
            <a:ext cx="122413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160</a:t>
            </a:r>
            <a:endParaRPr lang="ru-RU" altLang="ru-RU" sz="4000" dirty="0"/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2667000" y="3352800"/>
            <a:ext cx="168897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10000</a:t>
            </a:r>
            <a:endParaRPr lang="ru-RU" altLang="ru-RU" sz="4000" dirty="0"/>
          </a:p>
        </p:txBody>
      </p:sp>
      <p:sp>
        <p:nvSpPr>
          <p:cNvPr id="109579" name="Rectangle 11"/>
          <p:cNvSpPr>
            <a:spLocks noChangeArrowheads="1"/>
          </p:cNvSpPr>
          <p:nvPr/>
        </p:nvSpPr>
        <p:spPr bwMode="auto">
          <a:xfrm>
            <a:off x="2483768" y="4114800"/>
            <a:ext cx="78648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/>
              <a:t>5</a:t>
            </a:r>
          </a:p>
        </p:txBody>
      </p:sp>
      <p:sp>
        <p:nvSpPr>
          <p:cNvPr id="109580" name="Rectangle 12"/>
          <p:cNvSpPr>
            <a:spLocks noChangeArrowheads="1"/>
          </p:cNvSpPr>
          <p:nvPr/>
        </p:nvSpPr>
        <p:spPr bwMode="auto">
          <a:xfrm>
            <a:off x="2483768" y="4800600"/>
            <a:ext cx="122413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92</a:t>
            </a:r>
            <a:endParaRPr lang="ru-RU" altLang="ru-RU" sz="4000" dirty="0"/>
          </a:p>
        </p:txBody>
      </p:sp>
    </p:spTree>
    <p:extLst>
      <p:ext uri="{BB962C8B-B14F-4D97-AF65-F5344CB8AC3E}">
        <p14:creationId xmlns:p14="http://schemas.microsoft.com/office/powerpoint/2010/main" val="91921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095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95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95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95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095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95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9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9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 nodeType="clickPar">
                      <p:stCondLst>
                        <p:cond delay="indefinite"/>
                      </p:stCondLst>
                      <p:childTnLst>
                        <p:par>
                          <p:cTn id="8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800" decel="100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00" decel="100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800" decel="100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/>
      <p:bldP spid="109575" grpId="0"/>
      <p:bldP spid="109576" grpId="0"/>
      <p:bldP spid="109577" grpId="0"/>
      <p:bldP spid="109578" grpId="0"/>
      <p:bldP spid="109579" grpId="0"/>
      <p:bldP spid="1095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5" name="Picture 5" descr="karl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" t="3709" r="3627" b="3555"/>
          <a:stretch>
            <a:fillRect/>
          </a:stretch>
        </p:blipFill>
        <p:spPr bwMode="auto">
          <a:xfrm rot="-851866">
            <a:off x="2768600" y="3376613"/>
            <a:ext cx="3505200" cy="292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6" name="AutoShape 6"/>
          <p:cNvSpPr>
            <a:spLocks noChangeArrowheads="1"/>
          </p:cNvSpPr>
          <p:nvPr/>
        </p:nvSpPr>
        <p:spPr bwMode="auto">
          <a:xfrm>
            <a:off x="3429000" y="228600"/>
            <a:ext cx="2743200" cy="2743200"/>
          </a:xfrm>
          <a:prstGeom prst="cloudCallout">
            <a:avLst>
              <a:gd name="adj1" fmla="val -41144"/>
              <a:gd name="adj2" fmla="val 62213"/>
            </a:avLst>
          </a:prstGeom>
          <a:solidFill>
            <a:schemeClr val="accent1"/>
          </a:solidFill>
          <a:ln w="19050">
            <a:solidFill>
              <a:schemeClr val="accent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/>
              <a:t>3     8     18</a:t>
            </a:r>
          </a:p>
          <a:p>
            <a:pPr algn="ctr" eaLnBrk="1" hangingPunct="1"/>
            <a:r>
              <a:rPr lang="ru-RU" altLang="ru-RU" sz="2400"/>
              <a:t>2   4   5   24</a:t>
            </a:r>
          </a:p>
          <a:p>
            <a:pPr algn="ctr" eaLnBrk="1" hangingPunct="1"/>
            <a:r>
              <a:rPr lang="ru-RU" altLang="ru-RU" sz="2400"/>
              <a:t>21   15    6</a:t>
            </a:r>
          </a:p>
          <a:p>
            <a:pPr algn="ctr" eaLnBrk="1" hangingPunct="1"/>
            <a:r>
              <a:rPr lang="ru-RU" altLang="ru-RU" sz="2400"/>
              <a:t>7    9</a:t>
            </a:r>
            <a:r>
              <a:rPr lang="ru-RU" altLang="ru-RU"/>
              <a:t>   </a:t>
            </a:r>
          </a:p>
          <a:p>
            <a:pPr algn="ctr" eaLnBrk="1" hangingPunct="1"/>
            <a:endParaRPr lang="ru-RU" altLang="ru-RU"/>
          </a:p>
        </p:txBody>
      </p:sp>
      <p:sp>
        <p:nvSpPr>
          <p:cNvPr id="112650" name="Oval 10"/>
          <p:cNvSpPr>
            <a:spLocks noChangeArrowheads="1"/>
          </p:cNvSpPr>
          <p:nvPr/>
        </p:nvSpPr>
        <p:spPr bwMode="auto">
          <a:xfrm rot="-977096">
            <a:off x="304800" y="381000"/>
            <a:ext cx="2590800" cy="2057400"/>
          </a:xfrm>
          <a:prstGeom prst="ellipse">
            <a:avLst/>
          </a:prstGeom>
          <a:solidFill>
            <a:srgbClr val="A7F7B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accent2"/>
                </a:solidFill>
              </a:rPr>
              <a:t>Однозначные</a:t>
            </a:r>
          </a:p>
          <a:p>
            <a:pPr algn="ctr" eaLnBrk="1" hangingPunct="1"/>
            <a:endParaRPr lang="ru-RU" altLang="ru-RU"/>
          </a:p>
          <a:p>
            <a:pPr algn="ctr" eaLnBrk="1" hangingPunct="1"/>
            <a:r>
              <a:rPr lang="ru-RU" altLang="ru-RU" sz="2000"/>
              <a:t>2   3    4</a:t>
            </a:r>
          </a:p>
          <a:p>
            <a:pPr algn="ctr" eaLnBrk="1" hangingPunct="1"/>
            <a:r>
              <a:rPr lang="ru-RU" altLang="ru-RU" sz="2000"/>
              <a:t>6   5   7   8   9  </a:t>
            </a:r>
          </a:p>
          <a:p>
            <a:pPr algn="ctr" eaLnBrk="1" hangingPunct="1"/>
            <a:endParaRPr lang="ru-RU" altLang="ru-RU" sz="2000"/>
          </a:p>
        </p:txBody>
      </p:sp>
      <p:sp>
        <p:nvSpPr>
          <p:cNvPr id="112651" name="Oval 11"/>
          <p:cNvSpPr>
            <a:spLocks noChangeArrowheads="1"/>
          </p:cNvSpPr>
          <p:nvPr/>
        </p:nvSpPr>
        <p:spPr bwMode="auto">
          <a:xfrm rot="1449142">
            <a:off x="6477000" y="381000"/>
            <a:ext cx="2514600" cy="1981200"/>
          </a:xfrm>
          <a:prstGeom prst="ellipse">
            <a:avLst/>
          </a:prstGeom>
          <a:solidFill>
            <a:srgbClr val="A7F7B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accent2"/>
                </a:solidFill>
              </a:rPr>
              <a:t>Двузначные</a:t>
            </a:r>
          </a:p>
          <a:p>
            <a:pPr algn="ctr" eaLnBrk="1" hangingPunct="1"/>
            <a:endParaRPr lang="ru-RU" altLang="ru-RU" sz="2000" b="1"/>
          </a:p>
          <a:p>
            <a:pPr algn="ctr" eaLnBrk="1" hangingPunct="1">
              <a:buFontTx/>
              <a:buAutoNum type="arabicPlain" startAt="15"/>
            </a:pPr>
            <a:r>
              <a:rPr lang="ru-RU" altLang="ru-RU" sz="2000"/>
              <a:t>18   21   24</a:t>
            </a:r>
            <a:r>
              <a:rPr lang="ru-RU" altLang="ru-RU"/>
              <a:t>  </a:t>
            </a:r>
          </a:p>
          <a:p>
            <a:pPr algn="ctr" eaLnBrk="1" hangingPunct="1">
              <a:buFontTx/>
              <a:buAutoNum type="arabicPlain" startAt="15"/>
            </a:pPr>
            <a:endParaRPr lang="ru-RU" altLang="ru-RU">
              <a:solidFill>
                <a:srgbClr val="009900"/>
              </a:solidFill>
            </a:endParaRPr>
          </a:p>
        </p:txBody>
      </p:sp>
      <p:sp>
        <p:nvSpPr>
          <p:cNvPr id="112654" name="Oval 14"/>
          <p:cNvSpPr>
            <a:spLocks noChangeArrowheads="1"/>
          </p:cNvSpPr>
          <p:nvPr/>
        </p:nvSpPr>
        <p:spPr bwMode="auto">
          <a:xfrm rot="1449142">
            <a:off x="6400800" y="3200400"/>
            <a:ext cx="2514600" cy="198120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9900"/>
                </a:solidFill>
              </a:rPr>
              <a:t>Нечётные</a:t>
            </a:r>
          </a:p>
          <a:p>
            <a:pPr algn="ctr" eaLnBrk="1" hangingPunct="1"/>
            <a:endParaRPr lang="ru-RU" altLang="ru-RU" sz="2400" b="1">
              <a:solidFill>
                <a:srgbClr val="009900"/>
              </a:solidFill>
            </a:endParaRPr>
          </a:p>
          <a:p>
            <a:pPr algn="ctr" eaLnBrk="1" hangingPunct="1"/>
            <a:r>
              <a:rPr lang="ru-RU" altLang="ru-RU" sz="2000"/>
              <a:t>3   5  7  9  </a:t>
            </a:r>
          </a:p>
          <a:p>
            <a:pPr algn="ctr" eaLnBrk="1" hangingPunct="1"/>
            <a:r>
              <a:rPr lang="ru-RU" altLang="ru-RU" sz="2000"/>
              <a:t>15  21</a:t>
            </a:r>
          </a:p>
        </p:txBody>
      </p:sp>
      <p:sp>
        <p:nvSpPr>
          <p:cNvPr id="112655" name="Oval 15"/>
          <p:cNvSpPr>
            <a:spLocks noChangeArrowheads="1"/>
          </p:cNvSpPr>
          <p:nvPr/>
        </p:nvSpPr>
        <p:spPr bwMode="auto">
          <a:xfrm rot="-977096">
            <a:off x="228600" y="3124200"/>
            <a:ext cx="2590800" cy="2057400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rgbClr val="009900"/>
                </a:solidFill>
              </a:rPr>
              <a:t>Чётные</a:t>
            </a:r>
          </a:p>
          <a:p>
            <a:pPr algn="ctr" eaLnBrk="1" hangingPunct="1"/>
            <a:endParaRPr lang="ru-RU" altLang="ru-RU" sz="2400" b="1">
              <a:solidFill>
                <a:srgbClr val="009900"/>
              </a:solidFill>
            </a:endParaRPr>
          </a:p>
          <a:p>
            <a:pPr algn="ctr" eaLnBrk="1" hangingPunct="1"/>
            <a:r>
              <a:rPr lang="ru-RU" altLang="ru-RU" sz="2000"/>
              <a:t>2   4   6   8  </a:t>
            </a:r>
          </a:p>
          <a:p>
            <a:pPr algn="ctr" eaLnBrk="1" hangingPunct="1"/>
            <a:r>
              <a:rPr lang="ru-RU" altLang="ru-RU" sz="2000"/>
              <a:t>18  24</a:t>
            </a:r>
            <a:r>
              <a:rPr lang="ru-RU" altLang="ru-RU" sz="2400" b="1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831362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2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26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26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2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2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2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2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2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46" grpId="0" animBg="1"/>
      <p:bldP spid="112650" grpId="0" animBg="1"/>
      <p:bldP spid="112651" grpId="0" animBg="1"/>
      <p:bldP spid="112654" grpId="0" animBg="1"/>
      <p:bldP spid="1126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153400" cy="3429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dirty="0" smtClean="0"/>
              <a:t>       </a:t>
            </a:r>
            <a:r>
              <a:rPr lang="ru-RU" altLang="ru-RU" sz="4000" dirty="0"/>
              <a:t>2</a:t>
            </a:r>
            <a:r>
              <a:rPr lang="ru-RU" altLang="ru-RU" sz="4000" dirty="0" smtClean="0"/>
              <a:t>            1       3        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solidFill>
                  <a:schemeClr val="accent2"/>
                </a:solidFill>
              </a:rPr>
              <a:t>(560-12240:30)+145</a:t>
            </a:r>
            <a:r>
              <a:rPr lang="ru-RU" altLang="ru-RU" sz="4800" dirty="0" smtClean="0">
                <a:solidFill>
                  <a:schemeClr val="accent2"/>
                </a:solidFill>
                <a:cs typeface="Arial" charset="0"/>
              </a:rPr>
              <a:t>= </a:t>
            </a:r>
          </a:p>
        </p:txBody>
      </p:sp>
      <p:pic>
        <p:nvPicPr>
          <p:cNvPr id="113668" name="Picture 4" descr="24b3b6473d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81300"/>
            <a:ext cx="3751263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9" name="Picture 5" descr="6c2a57ff2356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14800"/>
            <a:ext cx="14049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 rot="2166511">
            <a:off x="7162800" y="3048000"/>
            <a:ext cx="1981200" cy="1066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066800" y="5943600"/>
            <a:ext cx="1447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304800" y="6400800"/>
            <a:ext cx="1447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3674" name="Rectangle 10"/>
          <p:cNvSpPr>
            <a:spLocks noChangeArrowheads="1"/>
          </p:cNvSpPr>
          <p:nvPr/>
        </p:nvSpPr>
        <p:spPr bwMode="auto">
          <a:xfrm>
            <a:off x="6248400" y="1143000"/>
            <a:ext cx="15240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5400" dirty="0" smtClean="0">
                <a:solidFill>
                  <a:schemeClr val="accent2"/>
                </a:solidFill>
              </a:rPr>
              <a:t>297</a:t>
            </a:r>
            <a:endParaRPr lang="ru-RU" altLang="ru-RU" sz="5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924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8153400" cy="3429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z="4000" dirty="0" smtClean="0"/>
              <a:t>               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solidFill>
                  <a:schemeClr val="accent2"/>
                </a:solidFill>
              </a:rPr>
              <a:t>87 : 10 =</a:t>
            </a:r>
          </a:p>
          <a:p>
            <a:pPr eaLnBrk="1" hangingPunct="1">
              <a:buFontTx/>
              <a:buNone/>
            </a:pPr>
            <a:r>
              <a:rPr lang="ru-RU" altLang="ru-RU" sz="4800" dirty="0" smtClean="0">
                <a:solidFill>
                  <a:schemeClr val="accent2"/>
                </a:solidFill>
              </a:rPr>
              <a:t>356:100= </a:t>
            </a:r>
            <a:r>
              <a:rPr lang="ru-RU" altLang="ru-RU" sz="4800" dirty="0" smtClean="0">
                <a:solidFill>
                  <a:schemeClr val="accent2"/>
                </a:solidFill>
                <a:cs typeface="Arial" charset="0"/>
              </a:rPr>
              <a:t> </a:t>
            </a:r>
          </a:p>
        </p:txBody>
      </p:sp>
      <p:pic>
        <p:nvPicPr>
          <p:cNvPr id="113668" name="Picture 4" descr="24b3b6473d5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781300"/>
            <a:ext cx="3751263" cy="407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9" name="Picture 5" descr="6c2a57ff2356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14800"/>
            <a:ext cx="14049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7" name="Rectangle 7"/>
          <p:cNvSpPr>
            <a:spLocks noChangeArrowheads="1"/>
          </p:cNvSpPr>
          <p:nvPr/>
        </p:nvSpPr>
        <p:spPr bwMode="auto">
          <a:xfrm>
            <a:off x="2771801" y="1850886"/>
            <a:ext cx="2376264" cy="93041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 sz="4000" dirty="0"/>
          </a:p>
        </p:txBody>
      </p:sp>
      <p:sp>
        <p:nvSpPr>
          <p:cNvPr id="8198" name="Rectangle 8"/>
          <p:cNvSpPr>
            <a:spLocks noChangeArrowheads="1"/>
          </p:cNvSpPr>
          <p:nvPr/>
        </p:nvSpPr>
        <p:spPr bwMode="auto">
          <a:xfrm>
            <a:off x="1066800" y="5943600"/>
            <a:ext cx="1447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8199" name="Rectangle 9"/>
          <p:cNvSpPr>
            <a:spLocks noChangeArrowheads="1"/>
          </p:cNvSpPr>
          <p:nvPr/>
        </p:nvSpPr>
        <p:spPr bwMode="auto">
          <a:xfrm>
            <a:off x="304800" y="6400800"/>
            <a:ext cx="1447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13674" name="Rectangle 10"/>
          <p:cNvSpPr>
            <a:spLocks noChangeArrowheads="1"/>
          </p:cNvSpPr>
          <p:nvPr/>
        </p:nvSpPr>
        <p:spPr bwMode="auto">
          <a:xfrm>
            <a:off x="2411760" y="1143000"/>
            <a:ext cx="288032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4000" dirty="0" smtClean="0"/>
              <a:t>8 (ост.7)</a:t>
            </a:r>
            <a:endParaRPr lang="ru-RU" altLang="ru-RU" sz="4000" dirty="0"/>
          </a:p>
        </p:txBody>
      </p:sp>
    </p:spTree>
    <p:extLst>
      <p:ext uri="{BB962C8B-B14F-4D97-AF65-F5344CB8AC3E}">
        <p14:creationId xmlns:p14="http://schemas.microsoft.com/office/powerpoint/2010/main" val="3023102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3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3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Стр. 27</a:t>
            </a:r>
          </a:p>
          <a:p>
            <a:pPr marL="0" indent="0">
              <a:buNone/>
            </a:pPr>
            <a:r>
              <a:rPr lang="ru-RU" sz="5400" b="1" dirty="0" smtClean="0"/>
              <a:t>№ 88 (у доски и в тетради)</a:t>
            </a:r>
          </a:p>
          <a:p>
            <a:pPr marL="0" indent="0">
              <a:buNone/>
            </a:pPr>
            <a:r>
              <a:rPr lang="ru-RU" sz="5400" b="1" dirty="0" smtClean="0"/>
              <a:t>№ 89 (с-но)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0655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№ 89 (с-но)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6 км = 6000 м   </a:t>
            </a:r>
          </a:p>
          <a:p>
            <a:pPr marL="514350" indent="-514350">
              <a:buAutoNum type="arabicParenR"/>
            </a:pPr>
            <a:r>
              <a:rPr lang="ru-RU" dirty="0" smtClean="0"/>
              <a:t>6000 : 5 = 1200 (км</a:t>
            </a:r>
            <a:r>
              <a:rPr lang="en-US" dirty="0" smtClean="0"/>
              <a:t>/</a:t>
            </a:r>
            <a:r>
              <a:rPr lang="ru-RU" dirty="0" smtClean="0"/>
              <a:t>ч) – скорость</a:t>
            </a:r>
          </a:p>
          <a:p>
            <a:pPr marL="514350" indent="-514350">
              <a:buAutoNum type="arabicParenR"/>
            </a:pPr>
            <a:r>
              <a:rPr lang="ru-RU" dirty="0" smtClean="0"/>
              <a:t>1200 х 40 = 48000 (км) – за 40мин.</a:t>
            </a:r>
          </a:p>
          <a:p>
            <a:pPr marL="514350" indent="-514350">
              <a:buAutoNum type="arabicParenR"/>
            </a:pPr>
            <a:r>
              <a:rPr lang="ru-RU" dirty="0" smtClean="0"/>
              <a:t>1200 х 60 = 72000 (км) – за 1 ч.</a:t>
            </a:r>
          </a:p>
          <a:p>
            <a:pPr marL="0" indent="0">
              <a:buNone/>
            </a:pPr>
            <a:r>
              <a:rPr lang="ru-RU" dirty="0" smtClean="0"/>
              <a:t>Ответ: 48 км машина пройдёт за 40 минут, 72 км машина пройдёт за 1 час.</a:t>
            </a:r>
            <a:endParaRPr lang="ru-RU" dirty="0"/>
          </a:p>
        </p:txBody>
      </p:sp>
      <p:pic>
        <p:nvPicPr>
          <p:cNvPr id="4" name="Рисунок 3" descr="233e253a3f4244a35093d06590a73dae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764704"/>
            <a:ext cx="2555776" cy="173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908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учебником.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b="1" dirty="0" smtClean="0"/>
              <a:t>Стр.27</a:t>
            </a:r>
          </a:p>
          <a:p>
            <a:pPr marL="0" indent="0">
              <a:buNone/>
            </a:pPr>
            <a:r>
              <a:rPr lang="ru-RU" sz="9600" b="1" dirty="0" smtClean="0"/>
              <a:t>№ 92</a:t>
            </a:r>
            <a:endParaRPr lang="ru-RU" sz="9600" b="1" dirty="0"/>
          </a:p>
        </p:txBody>
      </p:sp>
      <p:pic>
        <p:nvPicPr>
          <p:cNvPr id="4" name="Picture 5" descr="6c2a57ff2356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293096"/>
            <a:ext cx="140493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24b3b6473d5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225" y="1417015"/>
            <a:ext cx="3507864" cy="3812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4954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322</Words>
  <Application>Microsoft Office PowerPoint</Application>
  <PresentationFormat>Экран (4:3)</PresentationFormat>
  <Paragraphs>82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Деление числа, оканчивающегося нулями.</vt:lpstr>
      <vt:lpstr>Устный счёт.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с учебником.</vt:lpstr>
      <vt:lpstr>№ 89 (с-но)</vt:lpstr>
      <vt:lpstr>Работа с учебником.</vt:lpstr>
      <vt:lpstr>Стр.27  № 92</vt:lpstr>
      <vt:lpstr>Работа с учебником.</vt:lpstr>
      <vt:lpstr>Презентация PowerPoint</vt:lpstr>
      <vt:lpstr>Дома: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числа, оканчивающегося нулями.</dc:title>
  <dc:creator>user</dc:creator>
  <cp:lastModifiedBy>user</cp:lastModifiedBy>
  <cp:revision>9</cp:revision>
  <dcterms:created xsi:type="dcterms:W3CDTF">2015-02-01T18:17:47Z</dcterms:created>
  <dcterms:modified xsi:type="dcterms:W3CDTF">2015-02-08T22:07:03Z</dcterms:modified>
</cp:coreProperties>
</file>