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9" r:id="rId4"/>
    <p:sldId id="260" r:id="rId5"/>
    <p:sldId id="262" r:id="rId6"/>
    <p:sldId id="267" r:id="rId7"/>
    <p:sldId id="268" r:id="rId8"/>
    <p:sldId id="269" r:id="rId9"/>
    <p:sldId id="265" r:id="rId10"/>
    <p:sldId id="266" r:id="rId11"/>
    <p:sldId id="264" r:id="rId12"/>
    <p:sldId id="270" r:id="rId13"/>
    <p:sldId id="271" r:id="rId14"/>
    <p:sldId id="272" r:id="rId15"/>
    <p:sldId id="273" r:id="rId16"/>
    <p:sldId id="274" r:id="rId17"/>
    <p:sldId id="275" r:id="rId18"/>
    <p:sldId id="276" r:id="rId19"/>
    <p:sldId id="277" r:id="rId20"/>
    <p:sldId id="278"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AD8775C6-088E-476F-9DF4-8504E5C998FA}" type="datetimeFigureOut">
              <a:rPr lang="ru-RU" smtClean="0"/>
              <a:pPr/>
              <a:t>08.04.2015</a:t>
            </a:fld>
            <a:endParaRPr lang="ru-RU"/>
          </a:p>
        </p:txBody>
      </p:sp>
      <p:sp>
        <p:nvSpPr>
          <p:cNvPr id="16" name="Номер слайда 15"/>
          <p:cNvSpPr>
            <a:spLocks noGrp="1"/>
          </p:cNvSpPr>
          <p:nvPr>
            <p:ph type="sldNum" sz="quarter" idx="11"/>
          </p:nvPr>
        </p:nvSpPr>
        <p:spPr/>
        <p:txBody>
          <a:bodyPr/>
          <a:lstStyle/>
          <a:p>
            <a:fld id="{BF6C84C5-2DAB-45D7-90ED-399E3176E0C5}"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D8775C6-088E-476F-9DF4-8504E5C998FA}" type="datetimeFigureOut">
              <a:rPr lang="ru-RU" smtClean="0"/>
              <a:pPr/>
              <a:t>08.04.2015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6C84C5-2DAB-45D7-90ED-399E3176E0C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D8775C6-088E-476F-9DF4-8504E5C998FA}" type="datetimeFigureOut">
              <a:rPr lang="ru-RU" smtClean="0"/>
              <a:pPr/>
              <a:t>08.04.2015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6C84C5-2DAB-45D7-90ED-399E3176E0C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AD8775C6-088E-476F-9DF4-8504E5C998FA}" type="datetimeFigureOut">
              <a:rPr lang="ru-RU" smtClean="0"/>
              <a:pPr/>
              <a:t>08.04.2015</a:t>
            </a:fld>
            <a:endParaRPr lang="ru-RU"/>
          </a:p>
        </p:txBody>
      </p:sp>
      <p:sp>
        <p:nvSpPr>
          <p:cNvPr id="15" name="Номер слайда 14"/>
          <p:cNvSpPr>
            <a:spLocks noGrp="1"/>
          </p:cNvSpPr>
          <p:nvPr>
            <p:ph type="sldNum" sz="quarter" idx="15"/>
          </p:nvPr>
        </p:nvSpPr>
        <p:spPr/>
        <p:txBody>
          <a:bodyPr/>
          <a:lstStyle>
            <a:lvl1pPr algn="ctr">
              <a:defRPr/>
            </a:lvl1pPr>
          </a:lstStyle>
          <a:p>
            <a:fld id="{BF6C84C5-2DAB-45D7-90ED-399E3176E0C5}"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AD8775C6-088E-476F-9DF4-8504E5C998FA}" type="datetimeFigureOut">
              <a:rPr lang="ru-RU" smtClean="0"/>
              <a:pPr/>
              <a:t>08.04.2015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6C84C5-2DAB-45D7-90ED-399E3176E0C5}"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AD8775C6-088E-476F-9DF4-8504E5C998FA}" type="datetimeFigureOut">
              <a:rPr lang="ru-RU" smtClean="0"/>
              <a:pPr/>
              <a:t>08.04.2015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6C84C5-2DAB-45D7-90ED-399E3176E0C5}"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BF6C84C5-2DAB-45D7-90ED-399E3176E0C5}"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AD8775C6-088E-476F-9DF4-8504E5C998FA}" type="datetimeFigureOut">
              <a:rPr lang="ru-RU" smtClean="0"/>
              <a:pPr/>
              <a:t>08.04.2015</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AD8775C6-088E-476F-9DF4-8504E5C998FA}" type="datetimeFigureOut">
              <a:rPr lang="ru-RU" smtClean="0"/>
              <a:pPr/>
              <a:t>08.04.2015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F6C84C5-2DAB-45D7-90ED-399E3176E0C5}"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D8775C6-088E-476F-9DF4-8504E5C998FA}" type="datetimeFigureOut">
              <a:rPr lang="ru-RU" smtClean="0"/>
              <a:pPr/>
              <a:t>08.04.2015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F6C84C5-2DAB-45D7-90ED-399E3176E0C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AD8775C6-088E-476F-9DF4-8504E5C998FA}" type="datetimeFigureOut">
              <a:rPr lang="ru-RU" smtClean="0"/>
              <a:pPr/>
              <a:t>08.04.2015</a:t>
            </a:fld>
            <a:endParaRPr lang="ru-RU"/>
          </a:p>
        </p:txBody>
      </p:sp>
      <p:sp>
        <p:nvSpPr>
          <p:cNvPr id="9" name="Номер слайда 8"/>
          <p:cNvSpPr>
            <a:spLocks noGrp="1"/>
          </p:cNvSpPr>
          <p:nvPr>
            <p:ph type="sldNum" sz="quarter" idx="15"/>
          </p:nvPr>
        </p:nvSpPr>
        <p:spPr/>
        <p:txBody>
          <a:bodyPr/>
          <a:lstStyle/>
          <a:p>
            <a:fld id="{BF6C84C5-2DAB-45D7-90ED-399E3176E0C5}"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AD8775C6-088E-476F-9DF4-8504E5C998FA}" type="datetimeFigureOut">
              <a:rPr lang="ru-RU" smtClean="0"/>
              <a:pPr/>
              <a:t>08.04.2015</a:t>
            </a:fld>
            <a:endParaRPr lang="ru-RU"/>
          </a:p>
        </p:txBody>
      </p:sp>
      <p:sp>
        <p:nvSpPr>
          <p:cNvPr id="9" name="Номер слайда 8"/>
          <p:cNvSpPr>
            <a:spLocks noGrp="1"/>
          </p:cNvSpPr>
          <p:nvPr>
            <p:ph type="sldNum" sz="quarter" idx="11"/>
          </p:nvPr>
        </p:nvSpPr>
        <p:spPr/>
        <p:txBody>
          <a:bodyPr/>
          <a:lstStyle/>
          <a:p>
            <a:fld id="{BF6C84C5-2DAB-45D7-90ED-399E3176E0C5}"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AD8775C6-088E-476F-9DF4-8504E5C998FA}" type="datetimeFigureOut">
              <a:rPr lang="ru-RU" smtClean="0"/>
              <a:pPr/>
              <a:t>08.04.2015</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F6C84C5-2DAB-45D7-90ED-399E3176E0C5}"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file:///C:\Users\&#1040;&#1085;&#1076;&#1088;&#1077;&#1081;\Downloads\Gimn_Russia.mp3"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500042"/>
            <a:ext cx="7772400" cy="2928958"/>
          </a:xfrm>
        </p:spPr>
        <p:txBody>
          <a:bodyPr>
            <a:normAutofit fontScale="90000"/>
          </a:bodyPr>
          <a:lstStyle/>
          <a:p>
            <a:r>
              <a:rPr lang="ru-RU" sz="4800" dirty="0" smtClean="0">
                <a:latin typeface="Monotype Corsiva" pitchFamily="66" charset="0"/>
                <a:ea typeface="Microsoft YaHei" pitchFamily="34" charset="-122"/>
                <a:cs typeface="Gisha" pitchFamily="34" charset="-79"/>
              </a:rPr>
              <a:t>ПРЕЗЕНТАЦИЯ НА ТЕМУ</a:t>
            </a:r>
            <a:r>
              <a:rPr lang="en-US" sz="4800" dirty="0" smtClean="0">
                <a:latin typeface="Monotype Corsiva" pitchFamily="66" charset="0"/>
                <a:ea typeface="Microsoft YaHei" pitchFamily="34" charset="-122"/>
                <a:cs typeface="Gisha" pitchFamily="34" charset="-79"/>
              </a:rPr>
              <a:t>:</a:t>
            </a:r>
            <a:r>
              <a:rPr lang="ru-RU" sz="4800" dirty="0" smtClean="0">
                <a:latin typeface="Monotype Corsiva" pitchFamily="66" charset="0"/>
                <a:ea typeface="Microsoft YaHei" pitchFamily="34" charset="-122"/>
                <a:cs typeface="Gisha" pitchFamily="34" charset="-79"/>
              </a:rPr>
              <a:t/>
            </a:r>
            <a:br>
              <a:rPr lang="ru-RU" sz="4800" dirty="0" smtClean="0">
                <a:latin typeface="Monotype Corsiva" pitchFamily="66" charset="0"/>
                <a:ea typeface="Microsoft YaHei" pitchFamily="34" charset="-122"/>
                <a:cs typeface="Gisha" pitchFamily="34" charset="-79"/>
              </a:rPr>
            </a:br>
            <a:r>
              <a:rPr lang="ru-RU" sz="4800" dirty="0" smtClean="0">
                <a:latin typeface="Monotype Corsiva" pitchFamily="66" charset="0"/>
                <a:ea typeface="Microsoft YaHei" pitchFamily="34" charset="-122"/>
                <a:cs typeface="Gisha" pitchFamily="34" charset="-79"/>
              </a:rPr>
              <a:t>БОРИС </a:t>
            </a:r>
            <a:br>
              <a:rPr lang="ru-RU" sz="4800" dirty="0" smtClean="0">
                <a:latin typeface="Monotype Corsiva" pitchFamily="66" charset="0"/>
                <a:ea typeface="Microsoft YaHei" pitchFamily="34" charset="-122"/>
                <a:cs typeface="Gisha" pitchFamily="34" charset="-79"/>
              </a:rPr>
            </a:br>
            <a:r>
              <a:rPr lang="ru-RU" sz="4800" dirty="0" smtClean="0">
                <a:latin typeface="Monotype Corsiva" pitchFamily="66" charset="0"/>
                <a:ea typeface="Microsoft YaHei" pitchFamily="34" charset="-122"/>
                <a:cs typeface="Gisha" pitchFamily="34" charset="-79"/>
              </a:rPr>
              <a:t>НИКОЛАЕВИЧ </a:t>
            </a:r>
            <a:br>
              <a:rPr lang="ru-RU" sz="4800" dirty="0" smtClean="0">
                <a:latin typeface="Monotype Corsiva" pitchFamily="66" charset="0"/>
                <a:ea typeface="Microsoft YaHei" pitchFamily="34" charset="-122"/>
                <a:cs typeface="Gisha" pitchFamily="34" charset="-79"/>
              </a:rPr>
            </a:br>
            <a:r>
              <a:rPr lang="ru-RU" sz="4800" dirty="0" smtClean="0">
                <a:latin typeface="Monotype Corsiva" pitchFamily="66" charset="0"/>
                <a:ea typeface="Microsoft YaHei" pitchFamily="34" charset="-122"/>
                <a:cs typeface="Gisha" pitchFamily="34" charset="-79"/>
              </a:rPr>
              <a:t>ЕЛЬЦИН…</a:t>
            </a:r>
            <a:endParaRPr lang="ru-RU" sz="4800" dirty="0">
              <a:latin typeface="Monotype Corsiva" pitchFamily="66" charset="0"/>
              <a:ea typeface="Microsoft YaHei" pitchFamily="34" charset="-122"/>
              <a:cs typeface="Gisha" pitchFamily="34" charset="-79"/>
            </a:endParaRPr>
          </a:p>
        </p:txBody>
      </p:sp>
      <p:pic>
        <p:nvPicPr>
          <p:cNvPr id="6" name="Gimn_Russia.mp3">
            <a:hlinkClick r:id="" action="ppaction://media"/>
          </p:cNvPr>
          <p:cNvPicPr>
            <a:picLocks noRot="1" noChangeAspect="1"/>
          </p:cNvPicPr>
          <p:nvPr>
            <a:audioFile r:link="rId1"/>
          </p:nvPr>
        </p:nvPicPr>
        <p:blipFill>
          <a:blip r:embed="rId3"/>
          <a:stretch>
            <a:fillRect/>
          </a:stretch>
        </p:blipFill>
        <p:spPr>
          <a:xfrm>
            <a:off x="4429124" y="3143248"/>
            <a:ext cx="304800" cy="304800"/>
          </a:xfrm>
          <a:prstGeom prst="rect">
            <a:avLst/>
          </a:prstGeom>
        </p:spPr>
      </p:pic>
      <p:sp>
        <p:nvSpPr>
          <p:cNvPr id="4" name="TextBox 3"/>
          <p:cNvSpPr txBox="1"/>
          <p:nvPr/>
        </p:nvSpPr>
        <p:spPr>
          <a:xfrm>
            <a:off x="3571868" y="3929066"/>
            <a:ext cx="5572132" cy="923330"/>
          </a:xfrm>
          <a:prstGeom prst="rect">
            <a:avLst/>
          </a:prstGeom>
          <a:noFill/>
        </p:spPr>
        <p:txBody>
          <a:bodyPr wrap="square" rtlCol="0">
            <a:spAutoFit/>
          </a:bodyPr>
          <a:lstStyle/>
          <a:p>
            <a:r>
              <a:rPr lang="ru-RU" dirty="0" smtClean="0">
                <a:latin typeface="Segoe Print" pitchFamily="2" charset="0"/>
              </a:rPr>
              <a:t>Выполнил</a:t>
            </a:r>
            <a:r>
              <a:rPr lang="en-US" dirty="0" smtClean="0">
                <a:latin typeface="Segoe Print" pitchFamily="2" charset="0"/>
              </a:rPr>
              <a:t>:</a:t>
            </a:r>
            <a:r>
              <a:rPr lang="ru-RU" dirty="0" smtClean="0">
                <a:latin typeface="Segoe Print" pitchFamily="2" charset="0"/>
              </a:rPr>
              <a:t> Батиков Андрей, студент ГПОАУАО </a:t>
            </a:r>
            <a:r>
              <a:rPr lang="en-US" dirty="0" smtClean="0">
                <a:latin typeface="Segoe Print" pitchFamily="2" charset="0"/>
              </a:rPr>
              <a:t>“</a:t>
            </a:r>
            <a:r>
              <a:rPr lang="ru-RU" dirty="0" smtClean="0">
                <a:latin typeface="Segoe Print" pitchFamily="2" charset="0"/>
              </a:rPr>
              <a:t>Амурский Аграрный колледж</a:t>
            </a:r>
            <a:r>
              <a:rPr lang="en-US" dirty="0" smtClean="0">
                <a:latin typeface="Segoe Print" pitchFamily="2" charset="0"/>
              </a:rPr>
              <a:t>”</a:t>
            </a:r>
            <a:r>
              <a:rPr lang="ru-RU" dirty="0" smtClean="0">
                <a:latin typeface="Segoe Print" pitchFamily="2" charset="0"/>
              </a:rPr>
              <a:t>, отделение № 4</a:t>
            </a:r>
            <a:r>
              <a:rPr lang="ru-RU" dirty="0" smtClean="0">
                <a:latin typeface="Segoe Print" pitchFamily="2" charset="0"/>
              </a:rPr>
              <a:t> </a:t>
            </a:r>
            <a:r>
              <a:rPr lang="ru-RU" dirty="0" smtClean="0">
                <a:latin typeface="Segoe Print" pitchFamily="2" charset="0"/>
              </a:rPr>
              <a:t>Группы № 190</a:t>
            </a:r>
            <a:endParaRPr lang="ru-RU" dirty="0">
              <a:latin typeface="Segoe Print" pitchFamily="2"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417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71736" y="0"/>
            <a:ext cx="7658096" cy="857232"/>
          </a:xfrm>
        </p:spPr>
        <p:txBody>
          <a:bodyPr>
            <a:normAutofit/>
          </a:bodyPr>
          <a:lstStyle/>
          <a:p>
            <a:r>
              <a:rPr lang="ru-RU" sz="4400" dirty="0" smtClean="0">
                <a:latin typeface="Segoe Print" pitchFamily="2" charset="0"/>
              </a:rPr>
              <a:t>Достижения..</a:t>
            </a:r>
            <a:endParaRPr lang="ru-RU" sz="4400" dirty="0">
              <a:latin typeface="Segoe Print" pitchFamily="2" charset="0"/>
            </a:endParaRPr>
          </a:p>
        </p:txBody>
      </p:sp>
      <p:pic>
        <p:nvPicPr>
          <p:cNvPr id="7" name="Содержимое 6" descr="imgpreview (13).jpg"/>
          <p:cNvPicPr>
            <a:picLocks noGrp="1" noChangeAspect="1"/>
          </p:cNvPicPr>
          <p:nvPr>
            <p:ph sz="half" idx="1"/>
          </p:nvPr>
        </p:nvPicPr>
        <p:blipFill>
          <a:blip r:embed="rId2"/>
          <a:stretch>
            <a:fillRect/>
          </a:stretch>
        </p:blipFill>
        <p:spPr>
          <a:xfrm>
            <a:off x="285720" y="1714488"/>
            <a:ext cx="2966242" cy="3714776"/>
          </a:xfrm>
        </p:spPr>
      </p:pic>
      <p:sp>
        <p:nvSpPr>
          <p:cNvPr id="8" name="Содержимое 7"/>
          <p:cNvSpPr>
            <a:spLocks noGrp="1"/>
          </p:cNvSpPr>
          <p:nvPr>
            <p:ph sz="half" idx="2"/>
          </p:nvPr>
        </p:nvSpPr>
        <p:spPr>
          <a:xfrm>
            <a:off x="3428992" y="857232"/>
            <a:ext cx="5279144" cy="5238768"/>
          </a:xfrm>
        </p:spPr>
        <p:txBody>
          <a:bodyPr>
            <a:normAutofit fontScale="62500" lnSpcReduction="20000"/>
          </a:bodyPr>
          <a:lstStyle/>
          <a:p>
            <a:pPr algn="r">
              <a:buNone/>
            </a:pPr>
            <a:r>
              <a:rPr lang="ru-RU" dirty="0" smtClean="0">
                <a:latin typeface="Segoe Print" pitchFamily="2" charset="0"/>
              </a:rPr>
              <a:t>Первый президент России, избранный всенародным демократическим голосованием. Уже за это Борис Ельцин навсегда вошел в историю России. Вместе с тем, оценки периода его президентства довольно неоднозначны. Часто его критиковали и критикуют за обнищание народа, войну в Чечне, рост коррупции.</a:t>
            </a:r>
          </a:p>
          <a:p>
            <a:pPr algn="r">
              <a:buNone/>
            </a:pPr>
            <a:r>
              <a:rPr lang="ru-RU" dirty="0" smtClean="0">
                <a:latin typeface="Segoe Print" pitchFamily="2" charset="0"/>
              </a:rPr>
              <a:t>На Западе к Ельцину также относятся неоднозначно, как политики, так и журналисты.</a:t>
            </a:r>
          </a:p>
          <a:p>
            <a:pPr algn="r">
              <a:buNone/>
            </a:pPr>
            <a:r>
              <a:rPr lang="ru-RU" dirty="0" smtClean="0">
                <a:latin typeface="Segoe Print" pitchFamily="2" charset="0"/>
              </a:rPr>
              <a:t>Автор книг «Исповедь на заданную тему», «Записки Президента», «Президентский марафон».</a:t>
            </a:r>
          </a:p>
          <a:p>
            <a:pPr algn="r">
              <a:buNone/>
            </a:pPr>
            <a:r>
              <a:rPr lang="ru-RU" dirty="0" smtClean="0">
                <a:latin typeface="Segoe Print" pitchFamily="2" charset="0"/>
              </a:rPr>
              <a:t>В любом случае, однозначную оценку деятельности Бориса Ельцина как президента дать нельзя. При нем проводились важные реформы, но многие стали разорительными для народа. Чеченская война унесла много солдатских жизней, но можно долго спорить о том, удалось бы ее избежать или нет. Как бы то ни было, именно Ельцин стал тем человеком, при котором появилась независимая Россия.</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gpreview (9).jpg"/>
          <p:cNvPicPr>
            <a:picLocks noGrp="1" noChangeAspect="1"/>
          </p:cNvPicPr>
          <p:nvPr>
            <p:ph idx="1"/>
          </p:nvPr>
        </p:nvPicPr>
        <p:blipFill>
          <a:blip r:embed="rId2"/>
          <a:stretch>
            <a:fillRect/>
          </a:stretch>
        </p:blipFill>
        <p:spPr>
          <a:xfrm>
            <a:off x="500034" y="1142985"/>
            <a:ext cx="3500461" cy="4143404"/>
          </a:xfrm>
        </p:spPr>
      </p:pic>
      <p:sp>
        <p:nvSpPr>
          <p:cNvPr id="8" name="Прямоугольник 7"/>
          <p:cNvSpPr/>
          <p:nvPr/>
        </p:nvSpPr>
        <p:spPr>
          <a:xfrm>
            <a:off x="4214810" y="928670"/>
            <a:ext cx="4572000" cy="4524315"/>
          </a:xfrm>
          <a:prstGeom prst="rect">
            <a:avLst/>
          </a:prstGeom>
        </p:spPr>
        <p:txBody>
          <a:bodyPr>
            <a:spAutoFit/>
          </a:bodyPr>
          <a:lstStyle/>
          <a:p>
            <a:pPr algn="r"/>
            <a:r>
              <a:rPr lang="ru-RU" sz="1600" dirty="0">
                <a:latin typeface="Segoe Print" pitchFamily="2" charset="0"/>
              </a:rPr>
              <a:t>Впервые был избран народом в ходе демократического голосования. Часто упоминается из-за провальной Чеченской кампании, коррупцию, обеднение народа.</a:t>
            </a:r>
            <a:br>
              <a:rPr lang="ru-RU" sz="1600" dirty="0">
                <a:latin typeface="Segoe Print" pitchFamily="2" charset="0"/>
              </a:rPr>
            </a:br>
            <a:r>
              <a:rPr lang="ru-RU" sz="1600" dirty="0">
                <a:latin typeface="Segoe Print" pitchFamily="2" charset="0"/>
              </a:rPr>
              <a:t> Отношение западных стран разноплановое</a:t>
            </a:r>
            <a:br>
              <a:rPr lang="ru-RU" sz="1600" dirty="0">
                <a:latin typeface="Segoe Print" pitchFamily="2" charset="0"/>
              </a:rPr>
            </a:br>
            <a:r>
              <a:rPr lang="ru-RU" sz="1600" dirty="0">
                <a:latin typeface="Segoe Print" pitchFamily="2" charset="0"/>
              </a:rPr>
              <a:t> Написал книги «Исповедь на заданную тему», «Записки Президента», «Президентский марафон».</a:t>
            </a:r>
            <a:br>
              <a:rPr lang="ru-RU" sz="1600" dirty="0">
                <a:latin typeface="Segoe Print" pitchFamily="2" charset="0"/>
              </a:rPr>
            </a:br>
            <a:r>
              <a:rPr lang="ru-RU" sz="1600" dirty="0">
                <a:latin typeface="Segoe Print" pitchFamily="2" charset="0"/>
              </a:rPr>
              <a:t> Сейчас сложно дать справедливую оценку работе Ельцина. Но нельзя игнорировать проведенные им реформы. Часть из них была негативна, как и смерть солдат в Чеченской войне. Но именно он стал тем президентом, который поставил на ноги независимую Россию</a:t>
            </a:r>
          </a:p>
        </p:txBody>
      </p:sp>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928670"/>
            <a:ext cx="8715436" cy="5715040"/>
          </a:xfrm>
        </p:spPr>
        <p:txBody>
          <a:bodyPr>
            <a:normAutofit/>
          </a:bodyPr>
          <a:lstStyle/>
          <a:p>
            <a:pPr algn="r">
              <a:buNone/>
            </a:pPr>
            <a:r>
              <a:rPr lang="ru-RU" sz="1600" dirty="0" smtClean="0">
                <a:latin typeface="Segoe Print" pitchFamily="2" charset="0"/>
              </a:rPr>
              <a:t>В условиях экономического кризиса обострились противоречия в политической системе, прежде всего между исполнительной и законодательной ветвями власти, которые не могла отрегулировать слегка подправленная советская конституция. Фоном углубляющегося кризиса стала дискуссия вокруг проектов новой конституции Российской Федерации. Противостоящие стороны Президент и Верховный Совет (на его сторону, в итоге, встали вице-президент А. В. Руцкой и председатель Конституционного суда В. Д. </a:t>
            </a:r>
            <a:r>
              <a:rPr lang="ru-RU" sz="1600" dirty="0" err="1" smtClean="0">
                <a:latin typeface="Segoe Print" pitchFamily="2" charset="0"/>
              </a:rPr>
              <a:t>Зорькин</a:t>
            </a:r>
            <a:r>
              <a:rPr lang="ru-RU" sz="1600" dirty="0" smtClean="0">
                <a:latin typeface="Segoe Print" pitchFamily="2" charset="0"/>
              </a:rPr>
              <a:t>) пытались апеллировать к народным массам. В апреле 1993 состоялся референдум по вопросу о доверии президенту и Верховному совету. На референдуме были одобрены и социально-экономический курс президента, и политика Верховного Совета. Компромисс по вопросу принятия новой конституции так и не был достигнут.</a:t>
            </a:r>
            <a:br>
              <a:rPr lang="ru-RU" sz="1600" dirty="0" smtClean="0">
                <a:latin typeface="Segoe Print" pitchFamily="2" charset="0"/>
              </a:rPr>
            </a:br>
            <a:r>
              <a:rPr lang="ru-RU" sz="1600" dirty="0" smtClean="0">
                <a:latin typeface="Segoe Print" pitchFamily="2" charset="0"/>
              </a:rPr>
              <a:t/>
            </a:r>
            <a:br>
              <a:rPr lang="ru-RU" sz="1600" dirty="0" smtClean="0">
                <a:latin typeface="Segoe Print" pitchFamily="2" charset="0"/>
              </a:rPr>
            </a:br>
            <a:r>
              <a:rPr lang="ru-RU" sz="1600" dirty="0" smtClean="0">
                <a:latin typeface="Segoe Print" pitchFamily="2" charset="0"/>
              </a:rPr>
              <a:t>В сентябре 1993 по президентскому указу №400 "О поэтапной конституционной реформе в Российской Федерации" распущен Верховный Совет Российской Федерации, ликвидирована система Советов. Конфликт о выборе пути страны привел к вооруженным столкновениям (см. Октябрьские события 1993). Поддержка силовых структур обеспечила победу президенту. На референдуме в декабре 1993 принята новая Конституция Российской Федерации, ликвидировавшая систему Советов и превратившая Россию в республику президентского типа.</a:t>
            </a:r>
            <a:br>
              <a:rPr lang="ru-RU" sz="1600" dirty="0" smtClean="0">
                <a:latin typeface="Segoe Print" pitchFamily="2" charset="0"/>
              </a:rPr>
            </a:br>
            <a:endParaRPr lang="ru-RU" sz="1600" dirty="0">
              <a:latin typeface="Segoe Print" pitchFamily="2" charset="0"/>
            </a:endParaRPr>
          </a:p>
        </p:txBody>
      </p:sp>
      <p:sp>
        <p:nvSpPr>
          <p:cNvPr id="3" name="Заголовок 2"/>
          <p:cNvSpPr>
            <a:spLocks noGrp="1"/>
          </p:cNvSpPr>
          <p:nvPr>
            <p:ph type="title"/>
          </p:nvPr>
        </p:nvSpPr>
        <p:spPr>
          <a:xfrm>
            <a:off x="1357290" y="0"/>
            <a:ext cx="7072362" cy="919146"/>
          </a:xfrm>
        </p:spPr>
        <p:txBody>
          <a:bodyPr>
            <a:normAutofit/>
          </a:bodyPr>
          <a:lstStyle/>
          <a:p>
            <a:r>
              <a:rPr lang="ru-RU" sz="4400" dirty="0" smtClean="0">
                <a:latin typeface="Segoe Print" pitchFamily="2" charset="0"/>
              </a:rPr>
              <a:t>Экономический кризис</a:t>
            </a:r>
            <a:r>
              <a:rPr sz="4400" smtClean="0">
                <a:latin typeface="Segoe Print" pitchFamily="2" charset="0"/>
              </a:rPr>
              <a:t>:</a:t>
            </a:r>
            <a:endParaRPr lang="ru-RU" sz="4400" dirty="0">
              <a:latin typeface="Segoe Print" pitchFamily="2"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857232"/>
            <a:ext cx="8715436" cy="5857916"/>
          </a:xfrm>
        </p:spPr>
        <p:txBody>
          <a:bodyPr>
            <a:normAutofit fontScale="92500" lnSpcReduction="10000"/>
          </a:bodyPr>
          <a:lstStyle/>
          <a:p>
            <a:pPr algn="r">
              <a:buNone/>
            </a:pPr>
            <a:r>
              <a:rPr lang="ru-RU" sz="1600" dirty="0" smtClean="0">
                <a:latin typeface="Segoe Print" pitchFamily="2" charset="0"/>
              </a:rPr>
              <a:t>"Парад суверенитетов" в последние годы существования СССР, одним из инициаторов которого был Ельцин, привел к росту сепаратистских настроений и внутри Российской Федерации. Наиболее крайние формы этот процесс приобрел в Чеченской республике (фактически отделившейся от России). В конце ноября 1994 Ельцин санкционировал введение войск Чечню для восстановления "конституционного порядка". Президент самопровозглашенной Чеченской республики генерал Джохар Дудаев призвал к оказанию сопротивления федеральным войскам, что привело к первой Чеченской войне (1994-96). Впоследствии Ельцин называл Чеченскую войну одним из самых тяжелых решений в своей жизни. Неудачи армии, неспособность государства сформулировать свои цели в этой войне отрицательно сказались на рейтинге президента. Тем не менее, в 1996 Ельцин принял решение баллотироваться на второй срок (альтернативой ему был лидер КПРФ Г. А. Зюганов). Первый тур не выявил победителя, разрыв между Ельциным и </a:t>
            </a:r>
            <a:r>
              <a:rPr lang="ru-RU" sz="1600" dirty="0" err="1" smtClean="0">
                <a:latin typeface="Segoe Print" pitchFamily="2" charset="0"/>
              </a:rPr>
              <a:t>Зюгановымоказался</a:t>
            </a:r>
            <a:r>
              <a:rPr lang="ru-RU" sz="1600" dirty="0" smtClean="0">
                <a:latin typeface="Segoe Print" pitchFamily="2" charset="0"/>
              </a:rPr>
              <a:t> мини </a:t>
            </a:r>
            <a:r>
              <a:rPr lang="ru-RU" sz="1600" dirty="0" err="1" smtClean="0">
                <a:latin typeface="Segoe Print" pitchFamily="2" charset="0"/>
              </a:rPr>
              <a:t>мальным</a:t>
            </a:r>
            <a:r>
              <a:rPr lang="ru-RU" sz="1600" dirty="0" smtClean="0">
                <a:latin typeface="Segoe Print" pitchFamily="2" charset="0"/>
              </a:rPr>
              <a:t>. Третьим был А. И. Лебедь, который был назначен секретарем Совета Безопасности, что сыграло свою роль перед голосованием во втором туре. Во время предвыборной кампании произошел раскол внутри команды президента. Ельцин вынужден был расстаться с частью своего ближайшего окружения. Победив во втором туре (около 55 % голосов), Ельцин вновь стал президентом. Тяжелейшая избирательная кампания сказалась на здоровье президента, который между первым и вторым его настиг сильнейший сердечный приступ. В ноябре 1996 ему была сделана сложная операция на сердце - аортокоронарное шунтирование. В августе 1996 после захвата Грозного сепаратистами пошел на подписание мирных Хасавюртовских соглашений (соглашение было подписано секретарем Совета Безопасности А. И. Лебедем).</a:t>
            </a:r>
            <a:br>
              <a:rPr lang="ru-RU" sz="1600" dirty="0" smtClean="0">
                <a:latin typeface="Segoe Print" pitchFamily="2" charset="0"/>
              </a:rPr>
            </a:br>
            <a:endParaRPr lang="ru-RU" sz="1600" dirty="0">
              <a:latin typeface="Segoe Print" pitchFamily="2" charset="0"/>
            </a:endParaRPr>
          </a:p>
        </p:txBody>
      </p:sp>
      <p:sp>
        <p:nvSpPr>
          <p:cNvPr id="3" name="Заголовок 2"/>
          <p:cNvSpPr>
            <a:spLocks noGrp="1"/>
          </p:cNvSpPr>
          <p:nvPr>
            <p:ph type="title"/>
          </p:nvPr>
        </p:nvSpPr>
        <p:spPr>
          <a:xfrm>
            <a:off x="1785918" y="0"/>
            <a:ext cx="6686568" cy="919146"/>
          </a:xfrm>
        </p:spPr>
        <p:txBody>
          <a:bodyPr>
            <a:normAutofit/>
          </a:bodyPr>
          <a:lstStyle/>
          <a:p>
            <a:r>
              <a:rPr lang="ru-RU" sz="4400" dirty="0" smtClean="0">
                <a:latin typeface="Segoe Print" pitchFamily="2" charset="0"/>
              </a:rPr>
              <a:t>Чеченская война</a:t>
            </a:r>
            <a:r>
              <a:rPr sz="4400" smtClean="0">
                <a:latin typeface="Segoe Print" pitchFamily="2" charset="0"/>
              </a:rPr>
              <a:t>:</a:t>
            </a:r>
            <a:endParaRPr lang="ru-RU" sz="4400" dirty="0">
              <a:latin typeface="Segoe Print" pitchFamily="2"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0" y="928646"/>
            <a:ext cx="9144000" cy="5929354"/>
          </a:xfrm>
        </p:spPr>
        <p:txBody>
          <a:bodyPr>
            <a:noAutofit/>
          </a:bodyPr>
          <a:lstStyle/>
          <a:p>
            <a:pPr algn="r">
              <a:buNone/>
            </a:pPr>
            <a:r>
              <a:rPr lang="ru-RU" sz="1600" dirty="0" smtClean="0">
                <a:latin typeface="Segoe Print" pitchFamily="2" charset="0"/>
              </a:rPr>
              <a:t>Второй срок президентства Ельцина отмечен сокращением непосредственного влияния президента на социально-экономическую жизнь страны, что было связано с частым ухудшением состояния здоровья президента, а также поисками будущего преемника.</a:t>
            </a:r>
            <a:br>
              <a:rPr lang="ru-RU" sz="1600" dirty="0" smtClean="0">
                <a:latin typeface="Segoe Print" pitchFamily="2" charset="0"/>
              </a:rPr>
            </a:br>
            <a:r>
              <a:rPr lang="ru-RU" sz="1600" dirty="0" smtClean="0">
                <a:latin typeface="Segoe Print" pitchFamily="2" charset="0"/>
              </a:rPr>
              <a:t>Попытка активизировать экономические реформы путем привлечения молодых реформаторов вице-премьеров Б. Е. Немцова и А. Б. Чубайса (1997) и премьер-министра С. В. Кириенко (1998) не удалась. При Ельцине страна пережила Августовский экономический кризис и дефолт (отказ государства платить по своим долговым обязательствам). Нестабильность ельцинской политической системы проявилась в премьерской "чехарде" 1998-2000 (С. В. Кириенко, снова В. С. Черномырдин, Е. М. Примаков, С. В. Степашин, В. В. Путин). В 1999 лишь около двух десятков голосов не хватило для того, чтобы начать процедуру отстранения президента от должности (хотя завершить ее по конституции было бы крайне сложно). Неслучайно в последние годы на часто болевшего президента все активнее пытались воздействовать различные группы влияния, поддерживаемые </a:t>
            </a:r>
            <a:r>
              <a:rPr lang="ru-RU" sz="1600" dirty="0" err="1" smtClean="0">
                <a:latin typeface="Segoe Print" pitchFamily="2" charset="0"/>
              </a:rPr>
              <a:t>бизнес-кланами</a:t>
            </a:r>
            <a:r>
              <a:rPr lang="ru-RU" sz="1600" dirty="0" smtClean="0">
                <a:latin typeface="Segoe Print" pitchFamily="2" charset="0"/>
              </a:rPr>
              <a:t>. В августе 1999 Ельцин назначил исполняющим обязанности премьер-министра малоизвестного руководителя ФСБ В. В. Путина. Решительные действия нового премьера во время августовского вторжения (1999) чеченских боевиков в Дагестан обеспечили ему общественную поддержку. В декабре 1999 Ельцин досрочно подал в отставку. Согласно конституции исполняющим обязанности президента стал Путин. После отставки Ельцин руководит собственным фондом, работает над мемуарами.</a:t>
            </a:r>
            <a:endParaRPr lang="ru-RU" sz="1600" dirty="0">
              <a:latin typeface="Segoe Print" pitchFamily="2" charset="0"/>
            </a:endParaRPr>
          </a:p>
        </p:txBody>
      </p:sp>
      <p:sp>
        <p:nvSpPr>
          <p:cNvPr id="3" name="Заголовок 2"/>
          <p:cNvSpPr>
            <a:spLocks noGrp="1"/>
          </p:cNvSpPr>
          <p:nvPr>
            <p:ph type="title"/>
          </p:nvPr>
        </p:nvSpPr>
        <p:spPr>
          <a:xfrm>
            <a:off x="428596" y="0"/>
            <a:ext cx="8229600" cy="800120"/>
          </a:xfrm>
        </p:spPr>
        <p:txBody>
          <a:bodyPr>
            <a:normAutofit fontScale="90000"/>
          </a:bodyPr>
          <a:lstStyle/>
          <a:p>
            <a:r>
              <a:rPr lang="ru-RU" sz="4400" dirty="0" smtClean="0">
                <a:latin typeface="Segoe Print" pitchFamily="2" charset="0"/>
              </a:rPr>
              <a:t>Второй срок президентства</a:t>
            </a:r>
            <a:r>
              <a:rPr sz="4400" smtClean="0">
                <a:latin typeface="Segoe Print" pitchFamily="2" charset="0"/>
              </a:rPr>
              <a:t>:</a:t>
            </a:r>
            <a:endParaRPr lang="ru-RU" sz="4400" dirty="0">
              <a:latin typeface="Segoe Print" pitchFamily="2"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385994" y="714356"/>
            <a:ext cx="6758006" cy="5381644"/>
          </a:xfrm>
        </p:spPr>
        <p:txBody>
          <a:bodyPr>
            <a:normAutofit fontScale="62500" lnSpcReduction="20000"/>
          </a:bodyPr>
          <a:lstStyle/>
          <a:p>
            <a:pPr algn="r">
              <a:buNone/>
            </a:pPr>
            <a:r>
              <a:rPr lang="ru-RU" dirty="0" smtClean="0">
                <a:latin typeface="Segoe Print" pitchFamily="2" charset="0"/>
              </a:rPr>
              <a:t>6 января 2000 года Ельцин, уже не будучи Президентом, возглавил российскую делегацию во время визита в Вифлеем, запланированного ещё во время его правления</a:t>
            </a:r>
            <a:br>
              <a:rPr lang="ru-RU" dirty="0" smtClean="0">
                <a:latin typeface="Segoe Print" pitchFamily="2" charset="0"/>
              </a:rPr>
            </a:br>
            <a:r>
              <a:rPr lang="ru-RU" dirty="0" smtClean="0">
                <a:latin typeface="Segoe Print" pitchFamily="2" charset="0"/>
              </a:rPr>
              <a:t/>
            </a:r>
            <a:br>
              <a:rPr lang="ru-RU" dirty="0" smtClean="0">
                <a:latin typeface="Segoe Print" pitchFamily="2" charset="0"/>
              </a:rPr>
            </a:br>
            <a:r>
              <a:rPr lang="ru-RU" dirty="0" smtClean="0">
                <a:latin typeface="Segoe Print" pitchFamily="2" charset="0"/>
              </a:rPr>
              <a:t>7 мая 2000 года Ельцин принимал активное участие в проведении церемонии инаугурации нового Президента В. В. Путина</a:t>
            </a:r>
            <a:br>
              <a:rPr lang="ru-RU" dirty="0" smtClean="0">
                <a:latin typeface="Segoe Print" pitchFamily="2" charset="0"/>
              </a:rPr>
            </a:br>
            <a:r>
              <a:rPr lang="ru-RU" dirty="0" smtClean="0">
                <a:latin typeface="Segoe Print" pitchFamily="2" charset="0"/>
              </a:rPr>
              <a:t/>
            </a:r>
            <a:br>
              <a:rPr lang="ru-RU" dirty="0" smtClean="0">
                <a:latin typeface="Segoe Print" pitchFamily="2" charset="0"/>
              </a:rPr>
            </a:br>
            <a:r>
              <a:rPr lang="ru-RU" dirty="0" smtClean="0">
                <a:latin typeface="Segoe Print" pitchFamily="2" charset="0"/>
              </a:rPr>
              <a:t>В 2000 году создал благотворительный фонд Ельцина.</a:t>
            </a:r>
            <a:br>
              <a:rPr lang="ru-RU" dirty="0" smtClean="0">
                <a:latin typeface="Segoe Print" pitchFamily="2" charset="0"/>
              </a:rPr>
            </a:br>
            <a:r>
              <a:rPr lang="ru-RU" dirty="0" smtClean="0">
                <a:latin typeface="Segoe Print" pitchFamily="2" charset="0"/>
              </a:rPr>
              <a:t/>
            </a:r>
            <a:br>
              <a:rPr lang="ru-RU" dirty="0" smtClean="0">
                <a:latin typeface="Segoe Print" pitchFamily="2" charset="0"/>
              </a:rPr>
            </a:br>
            <a:r>
              <a:rPr lang="ru-RU" dirty="0" smtClean="0">
                <a:latin typeface="Segoe Print" pitchFamily="2" charset="0"/>
              </a:rPr>
              <a:t>12 июня 2001 года награждён орденом За заслуги перед Отечеством 1 степени</a:t>
            </a:r>
            <a:br>
              <a:rPr lang="ru-RU" dirty="0" smtClean="0">
                <a:latin typeface="Segoe Print" pitchFamily="2" charset="0"/>
              </a:rPr>
            </a:br>
            <a:r>
              <a:rPr lang="ru-RU" dirty="0" smtClean="0">
                <a:latin typeface="Segoe Print" pitchFamily="2" charset="0"/>
              </a:rPr>
              <a:t/>
            </a:r>
            <a:br>
              <a:rPr lang="ru-RU" dirty="0" smtClean="0">
                <a:latin typeface="Segoe Print" pitchFamily="2" charset="0"/>
              </a:rPr>
            </a:br>
            <a:r>
              <a:rPr lang="ru-RU" dirty="0" smtClean="0">
                <a:latin typeface="Segoe Print" pitchFamily="2" charset="0"/>
              </a:rPr>
              <a:t>В 2004 имя Ельцина было присвоено Киргизско-Российскому (Славянскому) университету, указ об основании которого Ельцин подписал в 1992 году.</a:t>
            </a:r>
            <a:br>
              <a:rPr lang="ru-RU" dirty="0" smtClean="0">
                <a:latin typeface="Segoe Print" pitchFamily="2" charset="0"/>
              </a:rPr>
            </a:br>
            <a:r>
              <a:rPr lang="ru-RU" dirty="0" smtClean="0">
                <a:latin typeface="Segoe Print" pitchFamily="2" charset="0"/>
              </a:rPr>
              <a:t/>
            </a:r>
            <a:br>
              <a:rPr lang="ru-RU" dirty="0" smtClean="0">
                <a:latin typeface="Segoe Print" pitchFamily="2" charset="0"/>
              </a:rPr>
            </a:br>
            <a:r>
              <a:rPr lang="ru-RU" dirty="0" smtClean="0">
                <a:latin typeface="Segoe Print" pitchFamily="2" charset="0"/>
              </a:rPr>
              <a:t>1 февраля 2006 - награждён церковным орденом Дмитрия Донского (РПЦ) в связи с 75-летием.</a:t>
            </a:r>
            <a:br>
              <a:rPr lang="ru-RU" dirty="0" smtClean="0">
                <a:latin typeface="Segoe Print" pitchFamily="2" charset="0"/>
              </a:rPr>
            </a:br>
            <a:r>
              <a:rPr lang="ru-RU" dirty="0" smtClean="0">
                <a:latin typeface="Segoe Print" pitchFamily="2" charset="0"/>
              </a:rPr>
              <a:t/>
            </a:r>
            <a:br>
              <a:rPr lang="ru-RU" dirty="0" smtClean="0">
                <a:latin typeface="Segoe Print" pitchFamily="2" charset="0"/>
              </a:rPr>
            </a:br>
            <a:r>
              <a:rPr lang="ru-RU" dirty="0" smtClean="0">
                <a:latin typeface="Segoe Print" pitchFamily="2" charset="0"/>
              </a:rPr>
              <a:t>Борис Ельцин скончался 23 апреля 2007 года в 15:45 по московскому времени в Центральной клинической больнице в результате остановки сердца, вызванной прогрессирующей </a:t>
            </a:r>
            <a:r>
              <a:rPr lang="ru-RU" dirty="0" err="1" smtClean="0">
                <a:latin typeface="Segoe Print" pitchFamily="2" charset="0"/>
              </a:rPr>
              <a:t>сердечно-сосудистой</a:t>
            </a:r>
            <a:r>
              <a:rPr lang="ru-RU" dirty="0" smtClean="0">
                <a:latin typeface="Segoe Print" pitchFamily="2" charset="0"/>
              </a:rPr>
              <a:t>, а затем - </a:t>
            </a:r>
            <a:r>
              <a:rPr lang="ru-RU" dirty="0" err="1" smtClean="0">
                <a:latin typeface="Segoe Print" pitchFamily="2" charset="0"/>
              </a:rPr>
              <a:t>полиорганной</a:t>
            </a:r>
            <a:r>
              <a:rPr lang="ru-RU" dirty="0" smtClean="0">
                <a:latin typeface="Segoe Print" pitchFamily="2" charset="0"/>
              </a:rPr>
              <a:t> недостаточностью, то есть нарушением функций многих внутренних органов, вызванным заболеванием </a:t>
            </a:r>
            <a:r>
              <a:rPr lang="ru-RU" dirty="0" err="1" smtClean="0">
                <a:latin typeface="Segoe Print" pitchFamily="2" charset="0"/>
              </a:rPr>
              <a:t>сердечно-сосудистой</a:t>
            </a:r>
            <a:r>
              <a:rPr lang="ru-RU" dirty="0" smtClean="0">
                <a:latin typeface="Segoe Print" pitchFamily="2" charset="0"/>
              </a:rPr>
              <a:t> системы.</a:t>
            </a:r>
            <a:endParaRPr lang="ru-RU" dirty="0">
              <a:latin typeface="Segoe Print" pitchFamily="2" charset="0"/>
            </a:endParaRPr>
          </a:p>
        </p:txBody>
      </p:sp>
      <p:sp>
        <p:nvSpPr>
          <p:cNvPr id="3" name="Заголовок 2"/>
          <p:cNvSpPr>
            <a:spLocks noGrp="1"/>
          </p:cNvSpPr>
          <p:nvPr>
            <p:ph type="title"/>
          </p:nvPr>
        </p:nvSpPr>
        <p:spPr>
          <a:xfrm>
            <a:off x="928662" y="0"/>
            <a:ext cx="7758138" cy="785818"/>
          </a:xfrm>
        </p:spPr>
        <p:txBody>
          <a:bodyPr>
            <a:normAutofit/>
          </a:bodyPr>
          <a:lstStyle/>
          <a:p>
            <a:r>
              <a:rPr lang="ru-RU" sz="4400" dirty="0" smtClean="0">
                <a:latin typeface="Segoe Print" pitchFamily="2" charset="0"/>
              </a:rPr>
              <a:t>Ельцин после отставки</a:t>
            </a:r>
            <a:r>
              <a:rPr sz="4400" smtClean="0">
                <a:latin typeface="Segoe Print" pitchFamily="2" charset="0"/>
              </a:rPr>
              <a:t>:</a:t>
            </a:r>
            <a:endParaRPr lang="ru-RU" sz="4400" dirty="0">
              <a:latin typeface="Segoe Print" pitchFamily="2" charset="0"/>
            </a:endParaRPr>
          </a:p>
        </p:txBody>
      </p:sp>
      <p:pic>
        <p:nvPicPr>
          <p:cNvPr id="4" name="Рисунок 3" descr="Рисунок4.jpg"/>
          <p:cNvPicPr>
            <a:picLocks noChangeAspect="1"/>
          </p:cNvPicPr>
          <p:nvPr/>
        </p:nvPicPr>
        <p:blipFill>
          <a:blip r:embed="rId2"/>
          <a:stretch>
            <a:fillRect/>
          </a:stretch>
        </p:blipFill>
        <p:spPr>
          <a:xfrm>
            <a:off x="0" y="1928802"/>
            <a:ext cx="2857488" cy="313372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357422" y="785794"/>
            <a:ext cx="6786578" cy="6072206"/>
          </a:xfrm>
        </p:spPr>
        <p:txBody>
          <a:bodyPr>
            <a:normAutofit fontScale="77500" lnSpcReduction="20000"/>
          </a:bodyPr>
          <a:lstStyle/>
          <a:p>
            <a:pPr algn="r" fontAlgn="base">
              <a:buNone/>
            </a:pPr>
            <a:r>
              <a:rPr lang="ru-RU" sz="2300" dirty="0" smtClean="0">
                <a:latin typeface="Segoe Print" pitchFamily="2" charset="0"/>
              </a:rPr>
              <a:t>Смерть Ельцина наступила в Центральной клинической больнице в результате остановки сердца, вызванной прогрессирующей </a:t>
            </a:r>
            <a:r>
              <a:rPr lang="ru-RU" sz="2300" dirty="0" err="1" smtClean="0">
                <a:latin typeface="Segoe Print" pitchFamily="2" charset="0"/>
              </a:rPr>
              <a:t>сердечно-сосудистой</a:t>
            </a:r>
            <a:r>
              <a:rPr lang="ru-RU" sz="2300" dirty="0" smtClean="0">
                <a:latin typeface="Segoe Print" pitchFamily="2" charset="0"/>
              </a:rPr>
              <a:t> </a:t>
            </a:r>
            <a:r>
              <a:rPr lang="ru-RU" sz="2300" dirty="0" err="1" smtClean="0">
                <a:latin typeface="Segoe Print" pitchFamily="2" charset="0"/>
              </a:rPr>
              <a:t>полиорганной</a:t>
            </a:r>
            <a:r>
              <a:rPr lang="ru-RU" sz="2300" dirty="0" smtClean="0">
                <a:latin typeface="Segoe Print" pitchFamily="2" charset="0"/>
              </a:rPr>
              <a:t> недостаточностью, то есть нарушением функций всех внутренних органов, вызванным заболеванием </a:t>
            </a:r>
            <a:r>
              <a:rPr lang="ru-RU" sz="2300" dirty="0" err="1" smtClean="0">
                <a:latin typeface="Segoe Print" pitchFamily="2" charset="0"/>
              </a:rPr>
              <a:t>сердечно-сосудистой</a:t>
            </a:r>
            <a:r>
              <a:rPr lang="ru-RU" sz="2300" dirty="0" smtClean="0">
                <a:latin typeface="Segoe Print" pitchFamily="2" charset="0"/>
              </a:rPr>
              <a:t> системы. Ельцин был госпитализирован за 12 дней до смерти. «Он перенес довольно выраженную катарально-вирусную инфекцию, которая очень сильно ударила по всем органам и системам», сообщил в новостной телепрограмме «Вести» руководитель </a:t>
            </a:r>
            <a:r>
              <a:rPr lang="ru-RU" sz="2300" dirty="0" err="1" smtClean="0">
                <a:latin typeface="Segoe Print" pitchFamily="2" charset="0"/>
              </a:rPr>
              <a:t>Медцентра</a:t>
            </a:r>
            <a:r>
              <a:rPr lang="ru-RU" sz="2300" dirty="0" smtClean="0">
                <a:latin typeface="Segoe Print" pitchFamily="2" charset="0"/>
              </a:rPr>
              <a:t> управделами президента РФ Сергей Миронов. Последнюю неделю Борис Николаевич почти не вставал с постели. У него болело сердце, а резкое ухудшение состояния здоровья наступило за последние 3 дня. 23-го утром наступило небольшое улучшение, а потом у первого президента России дважды останавливалось сердце. В первый раз врачи смогли вернуть пациента к жизни, но во второй раз сделать уже ничего не удалось.</a:t>
            </a:r>
          </a:p>
          <a:p>
            <a:pPr algn="r" fontAlgn="base">
              <a:buNone/>
            </a:pPr>
            <a:r>
              <a:rPr lang="ru-RU" sz="2300" dirty="0" smtClean="0">
                <a:latin typeface="Segoe Print" pitchFamily="2" charset="0"/>
              </a:rPr>
              <a:t>Незадолго до смерти Ельцин ездил в Палестину (Иордания, Израиль, Палестинские территории), что могло, по мнению некоторых медиков, способствовать ухудшению его здоровья</a:t>
            </a:r>
          </a:p>
          <a:p>
            <a:endParaRPr lang="ru-RU" dirty="0"/>
          </a:p>
        </p:txBody>
      </p:sp>
      <p:sp>
        <p:nvSpPr>
          <p:cNvPr id="3" name="Заголовок 2"/>
          <p:cNvSpPr>
            <a:spLocks noGrp="1"/>
          </p:cNvSpPr>
          <p:nvPr>
            <p:ph type="title"/>
          </p:nvPr>
        </p:nvSpPr>
        <p:spPr>
          <a:xfrm>
            <a:off x="1285852" y="0"/>
            <a:ext cx="7329510" cy="785818"/>
          </a:xfrm>
        </p:spPr>
        <p:txBody>
          <a:bodyPr>
            <a:normAutofit/>
          </a:bodyPr>
          <a:lstStyle/>
          <a:p>
            <a:r>
              <a:rPr lang="ru-RU" sz="4400" dirty="0" smtClean="0">
                <a:latin typeface="Segoe Print" pitchFamily="2" charset="0"/>
              </a:rPr>
              <a:t>Причина смерти..</a:t>
            </a:r>
            <a:endParaRPr lang="ru-RU" sz="4400" dirty="0">
              <a:latin typeface="Segoe Print" pitchFamily="2" charset="0"/>
            </a:endParaRPr>
          </a:p>
        </p:txBody>
      </p:sp>
      <p:pic>
        <p:nvPicPr>
          <p:cNvPr id="5" name="Рисунок 4" descr="048_37.jpg"/>
          <p:cNvPicPr>
            <a:picLocks noChangeAspect="1"/>
          </p:cNvPicPr>
          <p:nvPr/>
        </p:nvPicPr>
        <p:blipFill>
          <a:blip r:embed="rId2"/>
          <a:stretch>
            <a:fillRect/>
          </a:stretch>
        </p:blipFill>
        <p:spPr>
          <a:xfrm>
            <a:off x="0" y="2285992"/>
            <a:ext cx="2714612" cy="349567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571836" y="2000240"/>
            <a:ext cx="5572164" cy="4857760"/>
          </a:xfrm>
        </p:spPr>
        <p:txBody>
          <a:bodyPr/>
          <a:lstStyle/>
          <a:p>
            <a:pPr algn="r" fontAlgn="base">
              <a:buNone/>
            </a:pPr>
            <a:r>
              <a:rPr lang="ru-RU" sz="1800" dirty="0" smtClean="0">
                <a:latin typeface="Segoe Print" pitchFamily="2" charset="0"/>
              </a:rPr>
              <a:t>Владимир Путин позвонил </a:t>
            </a:r>
            <a:r>
              <a:rPr lang="ru-RU" sz="1800" dirty="0" err="1" smtClean="0">
                <a:latin typeface="Segoe Print" pitchFamily="2" charset="0"/>
              </a:rPr>
              <a:t>Наине</a:t>
            </a:r>
            <a:r>
              <a:rPr lang="ru-RU" sz="1800" dirty="0" smtClean="0">
                <a:latin typeface="Segoe Print" pitchFamily="2" charset="0"/>
              </a:rPr>
              <a:t> Иосифовне Ельциной 23 апреля 2007, также выразили свои соболезнования Ангела </a:t>
            </a:r>
            <a:r>
              <a:rPr lang="ru-RU" sz="1800" dirty="0" err="1" smtClean="0">
                <a:latin typeface="Segoe Print" pitchFamily="2" charset="0"/>
              </a:rPr>
              <a:t>Меркель</a:t>
            </a:r>
            <a:r>
              <a:rPr lang="ru-RU" sz="1800" dirty="0" smtClean="0">
                <a:latin typeface="Segoe Print" pitchFamily="2" charset="0"/>
              </a:rPr>
              <a:t>, Жак Ширак, Джордж Буш-младший, Гельмут Коль , Тони Блэр, Билл Клинтон</a:t>
            </a:r>
          </a:p>
          <a:p>
            <a:pPr algn="r" fontAlgn="base">
              <a:buNone/>
            </a:pPr>
            <a:r>
              <a:rPr lang="ru-RU" sz="1800" dirty="0" smtClean="0">
                <a:latin typeface="Segoe Print" pitchFamily="2" charset="0"/>
              </a:rPr>
              <a:t>Минутой молчания и траурным митингом решили почтить память первого Президента студенты и сотрудники его родного Уральского Государственного технического университета. Одну из улиц (улица Ленина) Екатеринбурга, где Ельцин долгое время жил и работал, планируется назвать именем первого Президента.</a:t>
            </a:r>
          </a:p>
          <a:p>
            <a:endParaRPr lang="ru-RU" dirty="0"/>
          </a:p>
        </p:txBody>
      </p:sp>
      <p:sp>
        <p:nvSpPr>
          <p:cNvPr id="3" name="Заголовок 2"/>
          <p:cNvSpPr>
            <a:spLocks noGrp="1"/>
          </p:cNvSpPr>
          <p:nvPr>
            <p:ph type="title"/>
          </p:nvPr>
        </p:nvSpPr>
        <p:spPr>
          <a:xfrm>
            <a:off x="1071538" y="0"/>
            <a:ext cx="7615262" cy="871558"/>
          </a:xfrm>
        </p:spPr>
        <p:txBody>
          <a:bodyPr>
            <a:normAutofit/>
          </a:bodyPr>
          <a:lstStyle/>
          <a:p>
            <a:r>
              <a:rPr lang="ru-RU" sz="4400" dirty="0" smtClean="0">
                <a:latin typeface="Segoe Print" pitchFamily="2" charset="0"/>
              </a:rPr>
              <a:t>Соболезнования Память</a:t>
            </a:r>
            <a:r>
              <a:rPr sz="4400" smtClean="0">
                <a:latin typeface="Segoe Print" pitchFamily="2" charset="0"/>
              </a:rPr>
              <a:t>:</a:t>
            </a:r>
            <a:endParaRPr lang="ru-RU" sz="4400" dirty="0">
              <a:latin typeface="Segoe Print" pitchFamily="2" charset="0"/>
            </a:endParaRPr>
          </a:p>
        </p:txBody>
      </p:sp>
      <p:pic>
        <p:nvPicPr>
          <p:cNvPr id="4" name="Рисунок 3" descr="img125343.jpg"/>
          <p:cNvPicPr>
            <a:picLocks noChangeAspect="1"/>
          </p:cNvPicPr>
          <p:nvPr/>
        </p:nvPicPr>
        <p:blipFill>
          <a:blip r:embed="rId2"/>
          <a:stretch>
            <a:fillRect/>
          </a:stretch>
        </p:blipFill>
        <p:spPr>
          <a:xfrm>
            <a:off x="214282" y="2357430"/>
            <a:ext cx="3643306" cy="407196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385994" y="857232"/>
            <a:ext cx="6758006" cy="5643602"/>
          </a:xfrm>
        </p:spPr>
        <p:txBody>
          <a:bodyPr>
            <a:normAutofit fontScale="70000" lnSpcReduction="20000"/>
          </a:bodyPr>
          <a:lstStyle/>
          <a:p>
            <a:pPr algn="r" fontAlgn="base">
              <a:buNone/>
            </a:pPr>
            <a:r>
              <a:rPr lang="ru-RU" sz="2300" dirty="0" smtClean="0">
                <a:latin typeface="Segoe Print" pitchFamily="2" charset="0"/>
              </a:rPr>
              <a:t>Церемония прощания с телом Ельцина началась в 16:30 по московскому времени 24 апреля 2007 г. </a:t>
            </a:r>
            <a:r>
              <a:rPr lang="ru-RU" sz="2300" dirty="0" err="1" smtClean="0">
                <a:latin typeface="Segoe Print" pitchFamily="2" charset="0"/>
              </a:rPr>
              <a:t>вХраме</a:t>
            </a:r>
            <a:r>
              <a:rPr lang="ru-RU" sz="2300" dirty="0" smtClean="0">
                <a:latin typeface="Segoe Print" pitchFamily="2" charset="0"/>
              </a:rPr>
              <a:t> Христа Спасителя. Гроб с открытой крышкой, покрытый в ногах флагом России, был установлен в центре Храма, рядом с гробом был выставлен стенд с наградами Президента и его портрет. Рядом несли почётный караул солдаты Кремлёвского полка. В храм на вечер и всю ночь был открыт доступ для прощания с телом всем желающим. На панихиде в Храме Христа Спасителя присутствовали члены семьи Ельцина: вдова </a:t>
            </a:r>
            <a:r>
              <a:rPr lang="ru-RU" sz="2300" dirty="0" err="1" smtClean="0">
                <a:latin typeface="Segoe Print" pitchFamily="2" charset="0"/>
              </a:rPr>
              <a:t>Наина</a:t>
            </a:r>
            <a:r>
              <a:rPr lang="ru-RU" sz="2300" dirty="0" smtClean="0">
                <a:latin typeface="Segoe Print" pitchFamily="2" charset="0"/>
              </a:rPr>
              <a:t> Иосифовна, дочери Елена Окулова и Татьяна Дьяченко, зятья Валерий Окулов и Валентин Юмашев, а также работавшие близко с ним Сергей Ястржембский, Павел Бородин. Службу возглавил </a:t>
            </a:r>
            <a:r>
              <a:rPr lang="ru-RU" sz="2300" dirty="0" err="1" smtClean="0">
                <a:latin typeface="Segoe Print" pitchFamily="2" charset="0"/>
              </a:rPr>
              <a:t>Ювеналий</a:t>
            </a:r>
            <a:r>
              <a:rPr lang="ru-RU" sz="2300" dirty="0" smtClean="0">
                <a:latin typeface="Segoe Print" pitchFamily="2" charset="0"/>
              </a:rPr>
              <a:t> (митрополит </a:t>
            </a:r>
            <a:r>
              <a:rPr lang="ru-RU" sz="2300" dirty="0" err="1" smtClean="0">
                <a:latin typeface="Segoe Print" pitchFamily="2" charset="0"/>
              </a:rPr>
              <a:t>Крутицкий</a:t>
            </a:r>
            <a:r>
              <a:rPr lang="ru-RU" sz="2300" dirty="0" smtClean="0">
                <a:latin typeface="Segoe Print" pitchFamily="2" charset="0"/>
              </a:rPr>
              <a:t> и Коломенский).</a:t>
            </a:r>
          </a:p>
          <a:p>
            <a:pPr algn="r" fontAlgn="base">
              <a:buNone/>
            </a:pPr>
            <a:r>
              <a:rPr lang="ru-RU" sz="2300" dirty="0" smtClean="0">
                <a:latin typeface="Segoe Print" pitchFamily="2" charset="0"/>
              </a:rPr>
              <a:t>После церемонии гражданского прощания, которое закончится в 12:30 25 апреля, будет прощание официальных лиц и представителей иностранных государств, а также будет совершено отпевание. Церемония транслируется в прямом эфире многими новостными телеканалами.</a:t>
            </a:r>
          </a:p>
          <a:p>
            <a:pPr algn="r" fontAlgn="base">
              <a:buNone/>
            </a:pPr>
            <a:r>
              <a:rPr lang="ru-RU" sz="2300" dirty="0" smtClean="0">
                <a:latin typeface="Segoe Print" pitchFamily="2" charset="0"/>
              </a:rPr>
              <a:t>Ельцин стал первым главой российского государства, которого провожают в последний путь по христианскому обряду, с момента кончины Александра III в 1894 году.</a:t>
            </a:r>
          </a:p>
          <a:p>
            <a:endParaRPr lang="ru-RU" dirty="0"/>
          </a:p>
        </p:txBody>
      </p:sp>
      <p:sp>
        <p:nvSpPr>
          <p:cNvPr id="3" name="Заголовок 2"/>
          <p:cNvSpPr>
            <a:spLocks noGrp="1"/>
          </p:cNvSpPr>
          <p:nvPr>
            <p:ph type="title"/>
          </p:nvPr>
        </p:nvSpPr>
        <p:spPr>
          <a:xfrm>
            <a:off x="2357422" y="0"/>
            <a:ext cx="4257676" cy="800120"/>
          </a:xfrm>
        </p:spPr>
        <p:txBody>
          <a:bodyPr>
            <a:normAutofit/>
          </a:bodyPr>
          <a:lstStyle/>
          <a:p>
            <a:r>
              <a:rPr lang="ru-RU" sz="4400" dirty="0" smtClean="0">
                <a:latin typeface="Segoe Print" pitchFamily="2" charset="0"/>
              </a:rPr>
              <a:t>Прощания</a:t>
            </a:r>
            <a:r>
              <a:rPr sz="4400" smtClean="0">
                <a:latin typeface="Segoe Print" pitchFamily="2" charset="0"/>
              </a:rPr>
              <a:t>:</a:t>
            </a:r>
            <a:endParaRPr lang="ru-RU" sz="4400" dirty="0">
              <a:latin typeface="Segoe Print" pitchFamily="2" charset="0"/>
            </a:endParaRPr>
          </a:p>
        </p:txBody>
      </p:sp>
      <p:pic>
        <p:nvPicPr>
          <p:cNvPr id="4" name="Рисунок 3" descr="putin_yeltsin_funeral.jpg"/>
          <p:cNvPicPr>
            <a:picLocks noChangeAspect="1"/>
          </p:cNvPicPr>
          <p:nvPr/>
        </p:nvPicPr>
        <p:blipFill>
          <a:blip r:embed="rId2"/>
          <a:stretch>
            <a:fillRect/>
          </a:stretch>
        </p:blipFill>
        <p:spPr>
          <a:xfrm>
            <a:off x="0" y="1857364"/>
            <a:ext cx="2857488" cy="3500438"/>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914400" y="857232"/>
            <a:ext cx="8229600" cy="4572000"/>
          </a:xfrm>
        </p:spPr>
        <p:txBody>
          <a:bodyPr>
            <a:normAutofit/>
          </a:bodyPr>
          <a:lstStyle/>
          <a:p>
            <a:pPr algn="r">
              <a:buNone/>
            </a:pPr>
            <a:r>
              <a:rPr lang="ru-RU" sz="2000" dirty="0" smtClean="0">
                <a:latin typeface="Segoe Print" pitchFamily="2" charset="0"/>
              </a:rPr>
              <a:t>Похороны Бориса Ельцина были назначены на 25 апреля, а местом захоронения определено Новодевичье кладбище. 23 апреля, то есть в день смерти Б. Н. Ельцина, Президент РФ Владимир Путин подписал указ «Об объявлении траура в связи с кончиной первого Президента Российской Федерации Б. Н. Ельцина и организации его похорон», который в частности объявил день похорон Ельцина днём национального траура. Путин перенес ежегодное послание Федеральному собранию с 25 апреля на 26 апреля.</a:t>
            </a:r>
            <a:endParaRPr lang="ru-RU" sz="2000" dirty="0">
              <a:latin typeface="Segoe Print" pitchFamily="2" charset="0"/>
            </a:endParaRPr>
          </a:p>
        </p:txBody>
      </p:sp>
      <p:sp>
        <p:nvSpPr>
          <p:cNvPr id="3" name="Заголовок 2"/>
          <p:cNvSpPr>
            <a:spLocks noGrp="1"/>
          </p:cNvSpPr>
          <p:nvPr>
            <p:ph type="title"/>
          </p:nvPr>
        </p:nvSpPr>
        <p:spPr>
          <a:xfrm>
            <a:off x="2857488" y="0"/>
            <a:ext cx="3143272" cy="871558"/>
          </a:xfrm>
        </p:spPr>
        <p:txBody>
          <a:bodyPr>
            <a:normAutofit/>
          </a:bodyPr>
          <a:lstStyle/>
          <a:p>
            <a:r>
              <a:rPr lang="ru-RU" sz="4400" dirty="0" smtClean="0">
                <a:latin typeface="Segoe Print" pitchFamily="2" charset="0"/>
              </a:rPr>
              <a:t>Похороны</a:t>
            </a:r>
            <a:r>
              <a:rPr sz="4400" smtClean="0">
                <a:latin typeface="Segoe Print" pitchFamily="2" charset="0"/>
              </a:rPr>
              <a:t>:</a:t>
            </a:r>
            <a:endParaRPr lang="ru-RU" sz="4400" dirty="0">
              <a:latin typeface="Segoe Print" pitchFamily="2" charset="0"/>
            </a:endParaRPr>
          </a:p>
        </p:txBody>
      </p:sp>
      <p:pic>
        <p:nvPicPr>
          <p:cNvPr id="4" name="Рисунок 3" descr="Pohoroni-Borisa-Elcina-48048.jpg"/>
          <p:cNvPicPr>
            <a:picLocks noChangeAspect="1"/>
          </p:cNvPicPr>
          <p:nvPr/>
        </p:nvPicPr>
        <p:blipFill>
          <a:blip r:embed="rId2"/>
          <a:stretch>
            <a:fillRect/>
          </a:stretch>
        </p:blipFill>
        <p:spPr>
          <a:xfrm>
            <a:off x="1714480" y="4171948"/>
            <a:ext cx="5643570" cy="268605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s79650522.jpg"/>
          <p:cNvPicPr>
            <a:picLocks noGrp="1" noChangeAspect="1"/>
          </p:cNvPicPr>
          <p:nvPr>
            <p:ph sz="half" idx="1"/>
          </p:nvPr>
        </p:nvPicPr>
        <p:blipFill>
          <a:blip r:embed="rId2"/>
          <a:stretch>
            <a:fillRect/>
          </a:stretch>
        </p:blipFill>
        <p:spPr>
          <a:xfrm>
            <a:off x="357158" y="428604"/>
            <a:ext cx="3357586" cy="4429156"/>
          </a:xfrm>
        </p:spPr>
      </p:pic>
      <p:sp>
        <p:nvSpPr>
          <p:cNvPr id="7" name="Содержимое 6"/>
          <p:cNvSpPr>
            <a:spLocks noGrp="1"/>
          </p:cNvSpPr>
          <p:nvPr>
            <p:ph sz="half" idx="2"/>
          </p:nvPr>
        </p:nvSpPr>
        <p:spPr>
          <a:xfrm>
            <a:off x="3857620" y="428604"/>
            <a:ext cx="4829180" cy="4786346"/>
          </a:xfrm>
        </p:spPr>
        <p:txBody>
          <a:bodyPr>
            <a:normAutofit/>
          </a:bodyPr>
          <a:lstStyle/>
          <a:p>
            <a:pPr>
              <a:buNone/>
            </a:pPr>
            <a:r>
              <a:rPr lang="ru-RU" sz="1800" i="1" dirty="0" smtClean="0">
                <a:latin typeface="Segoe Print" pitchFamily="2" charset="0"/>
              </a:rPr>
              <a:t>Борис Николаевич Ельцин родился 01.02.1931 года в небольшом селении </a:t>
            </a:r>
            <a:r>
              <a:rPr lang="ru-RU" sz="1800" i="1" dirty="0" err="1" smtClean="0">
                <a:latin typeface="Segoe Print" pitchFamily="2" charset="0"/>
              </a:rPr>
              <a:t>Бутка</a:t>
            </a:r>
            <a:r>
              <a:rPr lang="ru-RU" sz="1800" i="1" dirty="0" smtClean="0">
                <a:latin typeface="Segoe Print" pitchFamily="2" charset="0"/>
              </a:rPr>
              <a:t>, расположенном в Свердловской области. Так как его семейство было небедным, то с приходом Советов произошли репрессии. Отец Ельцина, Николай, будучи строителем, вынужден был после ареста тяжело трудиться на возведении Волго-Донского канала. После освобождения в 1937 г. начал трудиться на заводе. Клавдия </a:t>
            </a:r>
            <a:r>
              <a:rPr lang="ru-RU" sz="1800" i="1" dirty="0" err="1" smtClean="0">
                <a:latin typeface="Segoe Print" pitchFamily="2" charset="0"/>
              </a:rPr>
              <a:t>Старыгина</a:t>
            </a:r>
            <a:r>
              <a:rPr lang="ru-RU" sz="1800" i="1" dirty="0" smtClean="0">
                <a:latin typeface="Segoe Print" pitchFamily="2" charset="0"/>
              </a:rPr>
              <a:t>, мама, родилась в крестьянской семье и зарабатывала на жизнь пошивом одежды.</a:t>
            </a:r>
            <a:br>
              <a:rPr lang="ru-RU" sz="1800" i="1" dirty="0" smtClean="0">
                <a:latin typeface="Segoe Print" pitchFamily="2" charset="0"/>
              </a:rPr>
            </a:br>
            <a:endParaRPr lang="ru-RU" sz="1800" i="1" dirty="0">
              <a:latin typeface="Segoe Print" pitchFamily="2" charset="0"/>
            </a:endParaRPr>
          </a:p>
        </p:txBody>
      </p:sp>
      <p:sp>
        <p:nvSpPr>
          <p:cNvPr id="8" name="Прямоугольник 7"/>
          <p:cNvSpPr/>
          <p:nvPr/>
        </p:nvSpPr>
        <p:spPr>
          <a:xfrm>
            <a:off x="285720" y="4929198"/>
            <a:ext cx="4572000" cy="1600438"/>
          </a:xfrm>
          <a:prstGeom prst="rect">
            <a:avLst/>
          </a:prstGeom>
        </p:spPr>
        <p:txBody>
          <a:bodyPr wrap="square">
            <a:spAutoFit/>
          </a:bodyPr>
          <a:lstStyle/>
          <a:p>
            <a:r>
              <a:rPr lang="ru-RU" sz="1600" b="1" dirty="0">
                <a:latin typeface="Segoe Print" pitchFamily="2" charset="0"/>
                <a:cs typeface="Narkisim" pitchFamily="34" charset="-79"/>
              </a:rPr>
              <a:t>Борис Николаевич Ельцин – партийный руководитель РСФСР, Ельцин Б.Н. - впоследствии знаменитый деятель на политической арене РФ. Был первым президентом Российской Федерации.</a:t>
            </a:r>
            <a:r>
              <a:rPr lang="ru-RU" b="1" dirty="0"/>
              <a:t/>
            </a:r>
            <a:br>
              <a:rPr lang="ru-RU" b="1" dirty="0"/>
            </a:b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57158" y="2500306"/>
            <a:ext cx="8229600" cy="1357322"/>
          </a:xfrm>
        </p:spPr>
        <p:txBody>
          <a:bodyPr>
            <a:normAutofit/>
          </a:bodyPr>
          <a:lstStyle/>
          <a:p>
            <a:r>
              <a:rPr lang="ru-RU" sz="6000" dirty="0" smtClean="0">
                <a:latin typeface="Segoe Print" pitchFamily="2" charset="0"/>
              </a:rPr>
              <a:t> </a:t>
            </a:r>
            <a:r>
              <a:rPr lang="ru-RU" sz="4800" dirty="0" smtClean="0">
                <a:latin typeface="Segoe Print" pitchFamily="2" charset="0"/>
              </a:rPr>
              <a:t>Спасибо за внимание!!!!!</a:t>
            </a:r>
            <a:endParaRPr lang="ru-RU" sz="4800" dirty="0">
              <a:latin typeface="Segoe Print" pitchFamily="2"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28860" y="0"/>
            <a:ext cx="6715140" cy="7232749"/>
          </a:xfrm>
          <a:prstGeom prst="rect">
            <a:avLst/>
          </a:prstGeom>
          <a:noFill/>
        </p:spPr>
        <p:txBody>
          <a:bodyPr wrap="square" rtlCol="0">
            <a:spAutoFit/>
          </a:bodyPr>
          <a:lstStyle/>
          <a:p>
            <a:pPr algn="r"/>
            <a:r>
              <a:rPr lang="ru-RU" sz="1600" dirty="0">
                <a:latin typeface="Segoe Print" pitchFamily="2" charset="0"/>
              </a:rPr>
              <a:t>Детские годы Бори прошли в Пермской обл., в Березниках. Туда семья переехала как только отец был отпущен из-под ареста. Боря набирался знаний в обычной школе, где учился хорошо, но плохо себя вёл. В результате после семи лет обучения его исключили. Из личных воспоминаний известно, что преподаватель класса принуждала детей к работе у неё дома и частенько поколачивала их. После жалобы в Партию, Борю поменял учебное заведение.</a:t>
            </a:r>
            <a:br>
              <a:rPr lang="ru-RU" sz="1600" dirty="0">
                <a:latin typeface="Segoe Print" pitchFamily="2" charset="0"/>
              </a:rPr>
            </a:br>
            <a:r>
              <a:rPr lang="ru-RU" sz="1600" dirty="0">
                <a:latin typeface="Segoe Print" pitchFamily="2" charset="0"/>
              </a:rPr>
              <a:t/>
            </a:r>
            <a:br>
              <a:rPr lang="ru-RU" sz="1600" dirty="0">
                <a:latin typeface="Segoe Print" pitchFamily="2" charset="0"/>
              </a:rPr>
            </a:br>
            <a:r>
              <a:rPr lang="ru-RU" sz="1600" dirty="0">
                <a:latin typeface="Segoe Print" pitchFamily="2" charset="0"/>
              </a:rPr>
              <a:t>По традиции после окончания школы подростки призывались на военную службу. Бориса в армию не взяли, т.к. у него не отсутствовали 2 пальца левой руки. Возможно он потерял их, пытаясь изучить внутреннее содержимое боеприпаса, который нашел в послевоенное время.</a:t>
            </a:r>
            <a:br>
              <a:rPr lang="ru-RU" sz="1600" dirty="0">
                <a:latin typeface="Segoe Print" pitchFamily="2" charset="0"/>
              </a:rPr>
            </a:br>
            <a:r>
              <a:rPr lang="ru-RU" sz="1600" dirty="0">
                <a:latin typeface="Segoe Print" pitchFamily="2" charset="0"/>
              </a:rPr>
              <a:t>В середине 20 века Борис стал абитуриентом Уральского Политехнического, </a:t>
            </a:r>
            <a:r>
              <a:rPr lang="ru-RU" sz="1600" dirty="0" smtClean="0">
                <a:latin typeface="Segoe Print" pitchFamily="2" charset="0"/>
              </a:rPr>
              <a:t>факт </a:t>
            </a:r>
            <a:r>
              <a:rPr lang="ru-RU" sz="1600" dirty="0">
                <a:latin typeface="Segoe Print" pitchFamily="2" charset="0"/>
              </a:rPr>
              <a:t>строительства. Отец хотел, что бы Борис стал продолжателем династии строителей. В институтские годы Борис отлично играл в волейбол и даже заслужил звание мастера спорта.</a:t>
            </a:r>
            <a:br>
              <a:rPr lang="ru-RU" sz="1600" dirty="0">
                <a:latin typeface="Segoe Print" pitchFamily="2" charset="0"/>
              </a:rPr>
            </a:br>
            <a:r>
              <a:rPr lang="ru-RU" sz="1600" dirty="0">
                <a:latin typeface="Segoe Print" pitchFamily="2" charset="0"/>
              </a:rPr>
              <a:t/>
            </a:r>
            <a:br>
              <a:rPr lang="ru-RU" sz="1600" dirty="0">
                <a:latin typeface="Segoe Print" pitchFamily="2" charset="0"/>
              </a:rPr>
            </a:br>
            <a:r>
              <a:rPr lang="ru-RU" sz="1600" dirty="0">
                <a:latin typeface="Segoe Print" pitchFamily="2" charset="0"/>
              </a:rPr>
              <a:t>Получив образование, Борис отправился трудиться в объединение «</a:t>
            </a:r>
            <a:r>
              <a:rPr lang="ru-RU" sz="1600" dirty="0" err="1" smtClean="0">
                <a:latin typeface="Segoe Print" pitchFamily="2" charset="0"/>
              </a:rPr>
              <a:t>Урал-тяжтрубстрой</a:t>
            </a:r>
            <a:r>
              <a:rPr lang="ru-RU" sz="1600" dirty="0">
                <a:latin typeface="Segoe Print" pitchFamily="2" charset="0"/>
              </a:rPr>
              <a:t>». Освоил ряд профессий и дослужился до мастера участка. Впоследствии вырос до начальника. В 1956 г. будущий президент вступил в брак с </a:t>
            </a:r>
            <a:r>
              <a:rPr lang="ru-RU" sz="1600" dirty="0" err="1" smtClean="0">
                <a:latin typeface="Segoe Print" pitchFamily="2" charset="0"/>
              </a:rPr>
              <a:t>Наиной</a:t>
            </a:r>
            <a:r>
              <a:rPr lang="ru-RU" sz="1600" dirty="0" smtClean="0">
                <a:latin typeface="Segoe Print" pitchFamily="2" charset="0"/>
              </a:rPr>
              <a:t>  </a:t>
            </a:r>
            <a:r>
              <a:rPr lang="ru-RU" sz="1600" dirty="0">
                <a:latin typeface="Segoe Print" pitchFamily="2" charset="0"/>
              </a:rPr>
              <a:t>Иосифовной </a:t>
            </a:r>
            <a:r>
              <a:rPr lang="ru-RU" sz="1600" dirty="0" err="1">
                <a:latin typeface="Segoe Print" pitchFamily="2" charset="0"/>
              </a:rPr>
              <a:t>Гириной</a:t>
            </a:r>
            <a:r>
              <a:rPr lang="ru-RU" sz="1600" dirty="0">
                <a:latin typeface="Segoe Print" pitchFamily="2" charset="0"/>
              </a:rPr>
              <a:t>. Их дружба завязалась </a:t>
            </a:r>
            <a:r>
              <a:rPr lang="ru-RU" sz="1600" dirty="0" smtClean="0">
                <a:latin typeface="Segoe Print" pitchFamily="2" charset="0"/>
              </a:rPr>
              <a:t>вовремя </a:t>
            </a:r>
            <a:r>
              <a:rPr lang="ru-RU" sz="1600" dirty="0">
                <a:latin typeface="Segoe Print" pitchFamily="2" charset="0"/>
              </a:rPr>
              <a:t>студенчества.</a:t>
            </a:r>
            <a:br>
              <a:rPr lang="ru-RU" sz="1600" dirty="0">
                <a:latin typeface="Segoe Print" pitchFamily="2" charset="0"/>
              </a:rPr>
            </a:br>
            <a:r>
              <a:rPr lang="ru-RU" sz="1600" dirty="0">
                <a:latin typeface="Segoe Print" pitchFamily="2" charset="0"/>
              </a:rPr>
              <a:t/>
            </a:r>
            <a:br>
              <a:rPr lang="ru-RU" sz="1600" dirty="0">
                <a:latin typeface="Segoe Print" pitchFamily="2" charset="0"/>
              </a:rPr>
            </a:br>
            <a:endParaRPr lang="ru-RU" sz="1600" dirty="0">
              <a:latin typeface="Segoe Print" pitchFamily="2" charset="0"/>
            </a:endParaRPr>
          </a:p>
        </p:txBody>
      </p:sp>
      <p:pic>
        <p:nvPicPr>
          <p:cNvPr id="3" name="Рисунок 2" descr="Рисунок1.jpg"/>
          <p:cNvPicPr>
            <a:picLocks noChangeAspect="1"/>
          </p:cNvPicPr>
          <p:nvPr/>
        </p:nvPicPr>
        <p:blipFill>
          <a:blip r:embed="rId2"/>
          <a:stretch>
            <a:fillRect/>
          </a:stretch>
        </p:blipFill>
        <p:spPr>
          <a:xfrm>
            <a:off x="0" y="0"/>
            <a:ext cx="2500298" cy="3429000"/>
          </a:xfrm>
          <a:prstGeom prst="rect">
            <a:avLst/>
          </a:prstGeom>
        </p:spPr>
      </p:pic>
      <p:pic>
        <p:nvPicPr>
          <p:cNvPr id="4" name="Рисунок 3" descr="Рисунок2.jpg"/>
          <p:cNvPicPr>
            <a:picLocks noChangeAspect="1"/>
          </p:cNvPicPr>
          <p:nvPr/>
        </p:nvPicPr>
        <p:blipFill>
          <a:blip r:embed="rId3"/>
          <a:stretch>
            <a:fillRect/>
          </a:stretch>
        </p:blipFill>
        <p:spPr>
          <a:xfrm>
            <a:off x="0" y="4057650"/>
            <a:ext cx="2500298" cy="2800350"/>
          </a:xfrm>
          <a:prstGeom prst="rect">
            <a:avLst/>
          </a:prstGeom>
        </p:spPr>
      </p:pic>
      <p:pic>
        <p:nvPicPr>
          <p:cNvPr id="5" name="Рисунок 4" descr="Рисунок3.jpg"/>
          <p:cNvPicPr>
            <a:picLocks noChangeAspect="1"/>
          </p:cNvPicPr>
          <p:nvPr/>
        </p:nvPicPr>
        <p:blipFill>
          <a:blip r:embed="rId4"/>
          <a:stretch>
            <a:fillRect/>
          </a:stretch>
        </p:blipFill>
        <p:spPr>
          <a:xfrm>
            <a:off x="285720" y="2786058"/>
            <a:ext cx="1714480" cy="1922030"/>
          </a:xfrm>
          <a:prstGeom prst="rect">
            <a:avLst/>
          </a:prstGeom>
        </p:spPr>
      </p:pic>
    </p:spTree>
  </p:cSld>
  <p:clrMapOvr>
    <a:masterClrMapping/>
  </p:clrMapOvr>
  <p:transition>
    <p:wheel spokes="3"/>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71680" y="0"/>
            <a:ext cx="6972320" cy="5381644"/>
          </a:xfrm>
        </p:spPr>
        <p:txBody>
          <a:bodyPr>
            <a:noAutofit/>
          </a:bodyPr>
          <a:lstStyle/>
          <a:p>
            <a:pPr algn="r">
              <a:buNone/>
            </a:pPr>
            <a:r>
              <a:rPr lang="ru-RU" sz="1600" dirty="0" smtClean="0">
                <a:latin typeface="Segoe Print" pitchFamily="2" charset="0"/>
              </a:rPr>
              <a:t>Спустя год в молодой семье появилась наследница, которую назвали Еленой. Карьера стремительно развивалась – Ельцин стал прорабом управления строительства в тресте. Спустя еще 4 года Борис вступил в Партию, а двумя годами позже стал Главным Инженером домостроительного комбината в Свердловске. В 1963 г. Борис вступил в ряды Кировского райкома КПСС и был делегирован партийной организацией на конференцию области в г. Свердловск. 1966 г. ознаменовался назначением на директорскую должность упомянутого комбината.</a:t>
            </a:r>
            <a:br>
              <a:rPr lang="ru-RU" sz="1600" dirty="0" smtClean="0">
                <a:latin typeface="Segoe Print" pitchFamily="2" charset="0"/>
              </a:rPr>
            </a:br>
            <a:r>
              <a:rPr lang="ru-RU" sz="1600" dirty="0" smtClean="0">
                <a:latin typeface="Segoe Print" pitchFamily="2" charset="0"/>
              </a:rPr>
              <a:t/>
            </a:r>
            <a:br>
              <a:rPr lang="ru-RU" sz="1600" dirty="0" smtClean="0">
                <a:latin typeface="Segoe Print" pitchFamily="2" charset="0"/>
              </a:rPr>
            </a:br>
            <a:r>
              <a:rPr lang="ru-RU" sz="1600" dirty="0" smtClean="0">
                <a:latin typeface="Segoe Print" pitchFamily="2" charset="0"/>
              </a:rPr>
              <a:t>1968 г. стал началом деятельности в Партии. Ельцин был переведен в обком Свердловского КПСС, где стал руководителем строительного отдела. 1975 год ознаменовался назначением на пост первого секретаря Свердловского обкома КПСС. Если провести аналогию с сегодняшним днем, то эта должность эквивалентна должности губернатора региона.</a:t>
            </a:r>
            <a:br>
              <a:rPr lang="ru-RU" sz="1600" dirty="0" smtClean="0">
                <a:latin typeface="Segoe Print" pitchFamily="2" charset="0"/>
              </a:rPr>
            </a:br>
            <a:r>
              <a:rPr lang="ru-RU" sz="1600" dirty="0" smtClean="0">
                <a:latin typeface="Segoe Print" pitchFamily="2" charset="0"/>
              </a:rPr>
              <a:t/>
            </a:r>
            <a:br>
              <a:rPr lang="ru-RU" sz="1600" dirty="0" smtClean="0">
                <a:latin typeface="Segoe Print" pitchFamily="2" charset="0"/>
              </a:rPr>
            </a:br>
            <a:r>
              <a:rPr lang="ru-RU" sz="1600" dirty="0" smtClean="0">
                <a:latin typeface="Segoe Print" pitchFamily="2" charset="0"/>
              </a:rPr>
              <a:t>Первым Секретарем Борис Николаевич трудился вплоть до начала 90-х и запомнился по организации постройки жилья неимущим, открытию метро и магистрали с северных территорий региона в город Свердловск. С обеспечением продуктами стало лучше, отправились в небытие продовольственные талоны на молочные продукты. Ельцин после всех этих достижений стал полковником.</a:t>
            </a:r>
            <a:br>
              <a:rPr lang="ru-RU" sz="1600" dirty="0" smtClean="0">
                <a:latin typeface="Segoe Print" pitchFamily="2" charset="0"/>
              </a:rPr>
            </a:br>
            <a:r>
              <a:rPr lang="ru-RU" sz="1600" dirty="0" smtClean="0">
                <a:latin typeface="Segoe Print" pitchFamily="2" charset="0"/>
              </a:rPr>
              <a:t/>
            </a:r>
            <a:br>
              <a:rPr lang="ru-RU" sz="1600" dirty="0" smtClean="0">
                <a:latin typeface="Segoe Print" pitchFamily="2" charset="0"/>
              </a:rPr>
            </a:br>
            <a:endParaRPr lang="ru-RU" sz="1600" dirty="0">
              <a:latin typeface="Segoe Print" pitchFamily="2" charset="0"/>
            </a:endParaRPr>
          </a:p>
        </p:txBody>
      </p:sp>
      <p:pic>
        <p:nvPicPr>
          <p:cNvPr id="3" name="Рисунок 2" descr="Рисунок10.jpg"/>
          <p:cNvPicPr>
            <a:picLocks noChangeAspect="1"/>
          </p:cNvPicPr>
          <p:nvPr/>
        </p:nvPicPr>
        <p:blipFill>
          <a:blip r:embed="rId2"/>
          <a:stretch>
            <a:fillRect/>
          </a:stretch>
        </p:blipFill>
        <p:spPr>
          <a:xfrm>
            <a:off x="0" y="3571877"/>
            <a:ext cx="2786050" cy="3286124"/>
          </a:xfrm>
          <a:prstGeom prst="rect">
            <a:avLst/>
          </a:prstGeom>
        </p:spPr>
      </p:pic>
      <p:pic>
        <p:nvPicPr>
          <p:cNvPr id="4" name="Рисунок 3" descr="Рисунок9.jpg"/>
          <p:cNvPicPr>
            <a:picLocks noChangeAspect="1"/>
          </p:cNvPicPr>
          <p:nvPr/>
        </p:nvPicPr>
        <p:blipFill>
          <a:blip r:embed="rId3"/>
          <a:stretch>
            <a:fillRect/>
          </a:stretch>
        </p:blipFill>
        <p:spPr>
          <a:xfrm>
            <a:off x="0" y="0"/>
            <a:ext cx="2500297" cy="357187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285984" y="0"/>
            <a:ext cx="6858016" cy="6858000"/>
          </a:xfrm>
        </p:spPr>
        <p:txBody>
          <a:bodyPr>
            <a:noAutofit/>
          </a:bodyPr>
          <a:lstStyle/>
          <a:p>
            <a:pPr algn="r">
              <a:buNone/>
            </a:pPr>
            <a:r>
              <a:rPr lang="ru-RU" sz="1600" dirty="0" smtClean="0">
                <a:latin typeface="Segoe Print" pitchFamily="2" charset="0"/>
              </a:rPr>
              <a:t>Через год Борис Николаевич активно борется с вяло идущей политикой перестройки, чем наживает себе врагов среди некоторых членов ЦК. После этого резко меняет свое мнение и продолжает деятельность уже первым секретарем Горкома столицы. Тогда же сердце Бориса Николаевича впервые дает знать о себе. Некоторые источники      указывают, что Ельцин, возможно, хотел совершить суицид в то время.</a:t>
            </a:r>
            <a:br>
              <a:rPr lang="ru-RU" sz="1600" dirty="0" smtClean="0">
                <a:latin typeface="Segoe Print" pitchFamily="2" charset="0"/>
              </a:rPr>
            </a:br>
            <a:r>
              <a:rPr lang="ru-RU" sz="1600" dirty="0" smtClean="0">
                <a:latin typeface="Segoe Print" pitchFamily="2" charset="0"/>
              </a:rPr>
              <a:t>1988 г. возвращает Бориса Николаевича к конфликтам с Политбюро. Он недоволен проколами и безволием членов Политбюро. Особенно досталось Лигачёву. Ранее Лигачёв был именно тем человеком, который порекомендовал Бориса Николаевича в ряды КПСС. Впервые прозвучали заявления Ельцина, что все его предыдущие обвинения являются правдой.</a:t>
            </a:r>
            <a:br>
              <a:rPr lang="ru-RU" sz="1600" dirty="0" smtClean="0">
                <a:latin typeface="Segoe Print" pitchFamily="2" charset="0"/>
              </a:rPr>
            </a:br>
            <a:r>
              <a:rPr lang="ru-RU" sz="1600" dirty="0" smtClean="0">
                <a:latin typeface="Segoe Print" pitchFamily="2" charset="0"/>
              </a:rPr>
              <a:t>Через год Ельцин становится народным депутатом Московского округа, уже в СССР. Так же является членом Верховного Совета СССР вплоть до 1990 г. Тогда же член Верховного Совета предстал «подшофе» в США и в Подмосковье прославился падением. </a:t>
            </a:r>
            <a:br>
              <a:rPr lang="ru-RU" sz="1600" dirty="0" smtClean="0">
                <a:latin typeface="Segoe Print" pitchFamily="2" charset="0"/>
              </a:rPr>
            </a:br>
            <a:r>
              <a:rPr lang="ru-RU" sz="1600" dirty="0" smtClean="0">
                <a:latin typeface="Segoe Print" pitchFamily="2" charset="0"/>
              </a:rPr>
              <a:t>1990 г.- Ельцин стал народным депутатом РСФСР, несколько позднее занял должность Председателя Верховного Совета РСФСР. Эта должность стала более значимой сразу после подписания Декларации о суверенитете РСФСР. Тогда же начался конфликт М.С. Горбачева с Ельциным и выход последнего из КПСС. Впоследствии Ельцин заявил, что Горбачев должен покинуть пост первого президента СССР.</a:t>
            </a:r>
            <a:br>
              <a:rPr lang="ru-RU" sz="1600" dirty="0" smtClean="0">
                <a:latin typeface="Segoe Print" pitchFamily="2" charset="0"/>
              </a:rPr>
            </a:br>
            <a:r>
              <a:rPr lang="ru-RU" sz="1600" dirty="0" smtClean="0">
                <a:latin typeface="Segoe Print" pitchFamily="2" charset="0"/>
              </a:rPr>
              <a:t/>
            </a:r>
            <a:br>
              <a:rPr lang="ru-RU" sz="1600" dirty="0" smtClean="0">
                <a:latin typeface="Segoe Print" pitchFamily="2" charset="0"/>
              </a:rPr>
            </a:br>
            <a:endParaRPr lang="ru-RU" sz="1600" dirty="0">
              <a:latin typeface="Segoe Print" pitchFamily="2" charset="0"/>
            </a:endParaRPr>
          </a:p>
        </p:txBody>
      </p:sp>
      <p:pic>
        <p:nvPicPr>
          <p:cNvPr id="3" name="Содержимое 4" descr="eltsin.bn.jpg"/>
          <p:cNvPicPr>
            <a:picLocks noChangeAspect="1"/>
          </p:cNvPicPr>
          <p:nvPr/>
        </p:nvPicPr>
        <p:blipFill>
          <a:blip r:embed="rId2"/>
          <a:stretch>
            <a:fillRect/>
          </a:stretch>
        </p:blipFill>
        <p:spPr>
          <a:xfrm>
            <a:off x="0" y="357166"/>
            <a:ext cx="2571736" cy="464347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28794" y="-285776"/>
            <a:ext cx="6758006" cy="990584"/>
          </a:xfrm>
        </p:spPr>
        <p:txBody>
          <a:bodyPr>
            <a:normAutofit/>
          </a:bodyPr>
          <a:lstStyle/>
          <a:p>
            <a:r>
              <a:rPr lang="ru-RU" sz="4400" dirty="0" smtClean="0">
                <a:latin typeface="Segoe Print" pitchFamily="2" charset="0"/>
              </a:rPr>
              <a:t>Даты из жизни</a:t>
            </a:r>
            <a:r>
              <a:rPr sz="4400" smtClean="0">
                <a:latin typeface="Segoe Print" pitchFamily="2" charset="0"/>
              </a:rPr>
              <a:t>:</a:t>
            </a:r>
            <a:endParaRPr lang="ru-RU" sz="4400" dirty="0">
              <a:latin typeface="Segoe Print" pitchFamily="2" charset="0"/>
            </a:endParaRPr>
          </a:p>
        </p:txBody>
      </p:sp>
      <p:sp>
        <p:nvSpPr>
          <p:cNvPr id="6" name="Содержимое 5"/>
          <p:cNvSpPr>
            <a:spLocks noGrp="1"/>
          </p:cNvSpPr>
          <p:nvPr>
            <p:ph sz="half" idx="2"/>
          </p:nvPr>
        </p:nvSpPr>
        <p:spPr>
          <a:xfrm>
            <a:off x="0" y="642918"/>
            <a:ext cx="9144000" cy="5453082"/>
          </a:xfrm>
        </p:spPr>
        <p:txBody>
          <a:bodyPr>
            <a:noAutofit/>
          </a:bodyPr>
          <a:lstStyle/>
          <a:p>
            <a:pPr>
              <a:buNone/>
            </a:pPr>
            <a:r>
              <a:rPr lang="ru-RU" sz="1600" dirty="0" smtClean="0">
                <a:latin typeface="Segoe Print" pitchFamily="2" charset="0"/>
              </a:rPr>
              <a:t>1 февраля 1931 – рождение в селе </a:t>
            </a:r>
            <a:r>
              <a:rPr lang="ru-RU" sz="1600" dirty="0" err="1" smtClean="0">
                <a:latin typeface="Segoe Print" pitchFamily="2" charset="0"/>
              </a:rPr>
              <a:t>Бутка</a:t>
            </a:r>
            <a:r>
              <a:rPr lang="ru-RU" sz="1600" dirty="0" smtClean="0">
                <a:latin typeface="Segoe Print" pitchFamily="2" charset="0"/>
              </a:rPr>
              <a:t> Свердловской области.</a:t>
            </a:r>
          </a:p>
          <a:p>
            <a:pPr>
              <a:buNone/>
            </a:pPr>
            <a:r>
              <a:rPr lang="ru-RU" sz="1600" dirty="0" smtClean="0">
                <a:latin typeface="Segoe Print" pitchFamily="2" charset="0"/>
              </a:rPr>
              <a:t>1950 год – поступление в Уральский политехнический институт на факультет строительства.</a:t>
            </a:r>
          </a:p>
          <a:p>
            <a:pPr>
              <a:buNone/>
            </a:pPr>
            <a:r>
              <a:rPr lang="ru-RU" sz="1600" dirty="0" smtClean="0">
                <a:latin typeface="Segoe Print" pitchFamily="2" charset="0"/>
              </a:rPr>
              <a:t>1955 год – окончание обучения. Направление на работу в трест «</a:t>
            </a:r>
            <a:r>
              <a:rPr lang="ru-RU" sz="1600" dirty="0" err="1" smtClean="0">
                <a:latin typeface="Segoe Print" pitchFamily="2" charset="0"/>
              </a:rPr>
              <a:t>Уралтяжтрубстрой</a:t>
            </a:r>
            <a:r>
              <a:rPr lang="ru-RU" sz="1600" dirty="0" smtClean="0">
                <a:latin typeface="Segoe Print" pitchFamily="2" charset="0"/>
              </a:rPr>
              <a:t>».</a:t>
            </a:r>
          </a:p>
          <a:p>
            <a:pPr>
              <a:buNone/>
            </a:pPr>
            <a:r>
              <a:rPr lang="ru-RU" sz="1600" dirty="0" smtClean="0">
                <a:latin typeface="Segoe Print" pitchFamily="2" charset="0"/>
              </a:rPr>
              <a:t>1956 год – женился на </a:t>
            </a:r>
            <a:r>
              <a:rPr lang="ru-RU" sz="1600" dirty="0" err="1" smtClean="0">
                <a:latin typeface="Segoe Print" pitchFamily="2" charset="0"/>
              </a:rPr>
              <a:t>Наине</a:t>
            </a:r>
            <a:r>
              <a:rPr lang="ru-RU" sz="1600" dirty="0" smtClean="0">
                <a:latin typeface="Segoe Print" pitchFamily="2" charset="0"/>
              </a:rPr>
              <a:t> </a:t>
            </a:r>
            <a:r>
              <a:rPr lang="ru-RU" sz="1600" dirty="0" err="1" smtClean="0">
                <a:latin typeface="Segoe Print" pitchFamily="2" charset="0"/>
              </a:rPr>
              <a:t>Гириной</a:t>
            </a:r>
            <a:r>
              <a:rPr lang="ru-RU" sz="1600" dirty="0" smtClean="0">
                <a:latin typeface="Segoe Print" pitchFamily="2" charset="0"/>
              </a:rPr>
              <a:t>.</a:t>
            </a:r>
          </a:p>
          <a:p>
            <a:pPr>
              <a:buNone/>
            </a:pPr>
            <a:r>
              <a:rPr lang="ru-RU" sz="1600" dirty="0" smtClean="0">
                <a:latin typeface="Segoe Print" pitchFamily="2" charset="0"/>
              </a:rPr>
              <a:t>1957 год – родилась дочь Елена.</a:t>
            </a:r>
          </a:p>
          <a:p>
            <a:pPr>
              <a:buNone/>
            </a:pPr>
            <a:r>
              <a:rPr lang="ru-RU" sz="1600" dirty="0" smtClean="0">
                <a:latin typeface="Segoe Print" pitchFamily="2" charset="0"/>
              </a:rPr>
              <a:t>1960 год – родилась дочь Татьяна.</a:t>
            </a:r>
          </a:p>
          <a:p>
            <a:pPr>
              <a:buNone/>
            </a:pPr>
            <a:r>
              <a:rPr lang="ru-RU" sz="1600" dirty="0" smtClean="0">
                <a:latin typeface="Segoe Print" pitchFamily="2" charset="0"/>
              </a:rPr>
              <a:t>1961 год – член КПСС.</a:t>
            </a:r>
          </a:p>
          <a:p>
            <a:pPr>
              <a:buNone/>
            </a:pPr>
            <a:r>
              <a:rPr lang="ru-RU" sz="1600" dirty="0" smtClean="0">
                <a:latin typeface="Segoe Print" pitchFamily="2" charset="0"/>
              </a:rPr>
              <a:t>1963 год – глав инженер Свердловского домостроительного комбината.</a:t>
            </a:r>
          </a:p>
          <a:p>
            <a:pPr>
              <a:buNone/>
            </a:pPr>
            <a:r>
              <a:rPr lang="ru-RU" sz="1600" dirty="0" smtClean="0">
                <a:latin typeface="Segoe Print" pitchFamily="2" charset="0"/>
              </a:rPr>
              <a:t>1966 год – директор Свердловского домостроительного комбината.</a:t>
            </a:r>
          </a:p>
          <a:p>
            <a:pPr>
              <a:buNone/>
            </a:pPr>
            <a:r>
              <a:rPr lang="ru-RU" sz="1600" dirty="0" smtClean="0">
                <a:latin typeface="Segoe Print" pitchFamily="2" charset="0"/>
              </a:rPr>
              <a:t>1968 год – начало партийной деятельности. Работа в Свердловском обкоме КПСС заведующим строительным отделом.</a:t>
            </a:r>
          </a:p>
          <a:p>
            <a:pPr>
              <a:buNone/>
            </a:pPr>
            <a:r>
              <a:rPr lang="ru-RU" sz="1600" dirty="0" smtClean="0">
                <a:latin typeface="Segoe Print" pitchFamily="2" charset="0"/>
              </a:rPr>
              <a:t>1975 год – секретарь Свердловского обкома КПСС.</a:t>
            </a:r>
          </a:p>
          <a:p>
            <a:pPr>
              <a:buNone/>
            </a:pPr>
            <a:r>
              <a:rPr lang="ru-RU" sz="1600" dirty="0" smtClean="0">
                <a:latin typeface="Segoe Print" pitchFamily="2" charset="0"/>
              </a:rPr>
              <a:t>1979 год – родилась внучка Екатерина.</a:t>
            </a:r>
          </a:p>
          <a:p>
            <a:pPr>
              <a:buNone/>
            </a:pPr>
            <a:r>
              <a:rPr lang="ru-RU" sz="1600" dirty="0" smtClean="0">
                <a:latin typeface="Segoe Print" pitchFamily="2" charset="0"/>
              </a:rPr>
              <a:t>1981 год – родился внук Борис.</a:t>
            </a:r>
          </a:p>
          <a:p>
            <a:pPr>
              <a:buNone/>
            </a:pPr>
            <a:r>
              <a:rPr lang="ru-RU" sz="1600" dirty="0" smtClean="0">
                <a:latin typeface="Segoe Print" pitchFamily="2" charset="0"/>
              </a:rPr>
              <a:t>1983 год – родилась внучка Мария.</a:t>
            </a:r>
          </a:p>
          <a:p>
            <a:pPr>
              <a:buNone/>
            </a:pPr>
            <a:r>
              <a:rPr lang="ru-RU" sz="1600" dirty="0" smtClean="0">
                <a:latin typeface="Segoe Print" pitchFamily="2" charset="0"/>
              </a:rPr>
              <a:t>1986 год – кандидат в члены Политбюро ЦК КПСС.</a:t>
            </a:r>
          </a:p>
          <a:p>
            <a:pPr>
              <a:buNone/>
            </a:pPr>
            <a:r>
              <a:rPr lang="ru-RU" sz="1600" dirty="0" smtClean="0">
                <a:latin typeface="Segoe Print" pitchFamily="2" charset="0"/>
              </a:rPr>
              <a:t>1987 году – выступление с резкой критикой проведения перестройки. Госпитализация из-за проблем с сердцем.</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0"/>
            <a:ext cx="8229600" cy="4572000"/>
          </a:xfrm>
        </p:spPr>
        <p:txBody>
          <a:bodyPr>
            <a:noAutofit/>
          </a:bodyPr>
          <a:lstStyle/>
          <a:p>
            <a:pPr>
              <a:buNone/>
            </a:pPr>
            <a:r>
              <a:rPr lang="ru-RU" sz="1600" dirty="0" smtClean="0">
                <a:latin typeface="Segoe Print" pitchFamily="2" charset="0"/>
              </a:rPr>
              <a:t>1988 год – новое выступление с резкой критикой Политбюро.</a:t>
            </a:r>
          </a:p>
          <a:p>
            <a:pPr>
              <a:buNone/>
            </a:pPr>
            <a:r>
              <a:rPr lang="ru-RU" sz="1600" dirty="0" smtClean="0">
                <a:latin typeface="Segoe Print" pitchFamily="2" charset="0"/>
              </a:rPr>
              <a:t>1989 год – народный депутат СССР. Член Совета Национальностей Верховного Совета СССР.</a:t>
            </a:r>
          </a:p>
          <a:p>
            <a:pPr>
              <a:buNone/>
            </a:pPr>
            <a:r>
              <a:rPr lang="ru-RU" sz="1600" dirty="0" smtClean="0">
                <a:latin typeface="Segoe Print" pitchFamily="2" charset="0"/>
              </a:rPr>
              <a:t>1990 год – народный депутат РСФСР. Май – Председатель Верховного Совета РСФСР. Выход из КПСС.</a:t>
            </a:r>
          </a:p>
          <a:p>
            <a:pPr>
              <a:buNone/>
            </a:pPr>
            <a:r>
              <a:rPr lang="ru-RU" sz="1600" dirty="0" smtClean="0">
                <a:latin typeface="Segoe Print" pitchFamily="2" charset="0"/>
              </a:rPr>
              <a:t>1991 год – становится Президентом РСФСР. Август – организация сопротивления ГКЧП. Подписание Беловежских соглашений, создание СНГ.</a:t>
            </a:r>
          </a:p>
          <a:p>
            <a:pPr>
              <a:buNone/>
            </a:pPr>
            <a:r>
              <a:rPr lang="ru-RU" sz="1600" dirty="0" smtClean="0">
                <a:latin typeface="Segoe Print" pitchFamily="2" charset="0"/>
              </a:rPr>
              <a:t>1994 год – ввод войск в Чечню.</a:t>
            </a:r>
          </a:p>
          <a:p>
            <a:pPr>
              <a:buNone/>
            </a:pPr>
            <a:r>
              <a:rPr lang="ru-RU" sz="1600" dirty="0" smtClean="0">
                <a:latin typeface="Segoe Print" pitchFamily="2" charset="0"/>
              </a:rPr>
              <a:t>1995 год – родился внук Глеб.</a:t>
            </a:r>
          </a:p>
          <a:p>
            <a:pPr>
              <a:buNone/>
            </a:pPr>
            <a:r>
              <a:rPr lang="ru-RU" sz="1600" dirty="0" smtClean="0">
                <a:latin typeface="Segoe Print" pitchFamily="2" charset="0"/>
              </a:rPr>
              <a:t>1996 год – избрание президентом на второй срок. Вывод войск из Чечни. Операция на сердце.</a:t>
            </a:r>
          </a:p>
          <a:p>
            <a:pPr>
              <a:buNone/>
            </a:pPr>
            <a:r>
              <a:rPr lang="ru-RU" sz="1600" dirty="0" smtClean="0">
                <a:latin typeface="Segoe Print" pitchFamily="2" charset="0"/>
              </a:rPr>
              <a:t>1997 год – родился внук Иван.</a:t>
            </a:r>
          </a:p>
          <a:p>
            <a:pPr>
              <a:buNone/>
            </a:pPr>
            <a:r>
              <a:rPr lang="ru-RU" sz="1600" dirty="0" smtClean="0">
                <a:latin typeface="Segoe Print" pitchFamily="2" charset="0"/>
              </a:rPr>
              <a:t>1998 год – дефолт, финансовый кризис. Инициирование противниками Ельцина процедуры импичмента.</a:t>
            </a:r>
          </a:p>
          <a:p>
            <a:pPr>
              <a:buNone/>
            </a:pPr>
            <a:r>
              <a:rPr lang="ru-RU" sz="1600" dirty="0" smtClean="0">
                <a:latin typeface="Segoe Print" pitchFamily="2" charset="0"/>
              </a:rPr>
              <a:t>1999 год – добровольная отставка с президентского поста. В 2000 году президентом России стал Владимир Путин.</a:t>
            </a:r>
          </a:p>
          <a:p>
            <a:pPr>
              <a:buNone/>
            </a:pPr>
            <a:r>
              <a:rPr lang="ru-RU" sz="1600" dirty="0" smtClean="0">
                <a:latin typeface="Segoe Print" pitchFamily="2" charset="0"/>
              </a:rPr>
              <a:t>2002 год – родилась внучка Мария.</a:t>
            </a:r>
          </a:p>
          <a:p>
            <a:pPr>
              <a:buNone/>
            </a:pPr>
            <a:r>
              <a:rPr lang="ru-RU" sz="1600" dirty="0" smtClean="0">
                <a:latin typeface="Segoe Print" pitchFamily="2" charset="0"/>
              </a:rPr>
              <a:t>2006 год – празднование 75-летия.</a:t>
            </a:r>
          </a:p>
          <a:p>
            <a:pPr>
              <a:buNone/>
            </a:pPr>
            <a:r>
              <a:rPr lang="ru-RU" sz="1600" dirty="0" smtClean="0">
                <a:latin typeface="Segoe Print" pitchFamily="2" charset="0"/>
              </a:rPr>
              <a:t>23 апреля 2007 года – смерть в Центральной клинической больнице. Причина – остановка сердца. Прах первого президента России погребен на Новодевичьем кладбище.</a:t>
            </a:r>
          </a:p>
          <a:p>
            <a:endParaRPr lang="ru-RU" sz="1600" dirty="0" smtClean="0">
              <a:latin typeface="Segoe Print" pitchFamily="2" charset="0"/>
            </a:endParaRPr>
          </a:p>
          <a:p>
            <a:endParaRPr lang="ru-RU"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4480" y="152400"/>
            <a:ext cx="6972320" cy="847708"/>
          </a:xfrm>
        </p:spPr>
        <p:txBody>
          <a:bodyPr>
            <a:normAutofit/>
          </a:bodyPr>
          <a:lstStyle/>
          <a:p>
            <a:r>
              <a:rPr lang="ru-RU" sz="4400" dirty="0" smtClean="0">
                <a:latin typeface="Segoe Print" pitchFamily="2" charset="0"/>
              </a:rPr>
              <a:t>Интересные факты</a:t>
            </a:r>
            <a:r>
              <a:rPr sz="4400" smtClean="0">
                <a:latin typeface="Segoe Print" pitchFamily="2" charset="0"/>
              </a:rPr>
              <a:t>:</a:t>
            </a:r>
            <a:endParaRPr lang="ru-RU" sz="4400" dirty="0">
              <a:latin typeface="Segoe Print" pitchFamily="2" charset="0"/>
            </a:endParaRPr>
          </a:p>
        </p:txBody>
      </p:sp>
      <p:pic>
        <p:nvPicPr>
          <p:cNvPr id="5" name="Содержимое 4" descr="imgpreview.jpg"/>
          <p:cNvPicPr>
            <a:picLocks noGrp="1" noChangeAspect="1"/>
          </p:cNvPicPr>
          <p:nvPr>
            <p:ph sz="half" idx="1"/>
          </p:nvPr>
        </p:nvPicPr>
        <p:blipFill>
          <a:blip r:embed="rId2"/>
          <a:stretch>
            <a:fillRect/>
          </a:stretch>
        </p:blipFill>
        <p:spPr>
          <a:xfrm>
            <a:off x="214282" y="1500174"/>
            <a:ext cx="3214709" cy="4643469"/>
          </a:xfrm>
        </p:spPr>
      </p:pic>
      <p:sp>
        <p:nvSpPr>
          <p:cNvPr id="4" name="Содержимое 3"/>
          <p:cNvSpPr>
            <a:spLocks noGrp="1"/>
          </p:cNvSpPr>
          <p:nvPr>
            <p:ph sz="half" idx="2"/>
          </p:nvPr>
        </p:nvSpPr>
        <p:spPr>
          <a:xfrm>
            <a:off x="3571868" y="1071546"/>
            <a:ext cx="5429288" cy="5643602"/>
          </a:xfrm>
        </p:spPr>
        <p:txBody>
          <a:bodyPr>
            <a:normAutofit fontScale="47500" lnSpcReduction="20000"/>
          </a:bodyPr>
          <a:lstStyle/>
          <a:p>
            <a:endParaRPr lang="ru-RU" sz="2800" dirty="0" smtClean="0">
              <a:latin typeface="Segoe Print" pitchFamily="2" charset="0"/>
            </a:endParaRPr>
          </a:p>
          <a:p>
            <a:pPr algn="r">
              <a:buNone/>
            </a:pPr>
            <a:r>
              <a:rPr lang="ru-RU" sz="2900" dirty="0" smtClean="0">
                <a:latin typeface="Segoe Print" pitchFamily="2" charset="0"/>
              </a:rPr>
              <a:t>Лишился двух пальцев на левой руке, когда разбирал найденную боевую гранату в детстве.</a:t>
            </a:r>
          </a:p>
          <a:p>
            <a:pPr algn="r">
              <a:buNone/>
            </a:pPr>
            <a:r>
              <a:rPr lang="ru-RU" sz="2900" dirty="0" smtClean="0">
                <a:latin typeface="Segoe Print" pitchFamily="2" charset="0"/>
              </a:rPr>
              <a:t>«Знаменит» публичными выступлениями в нетрезвом виде, довольно раскрепощенным поведением с политическими лидерами других государств.</a:t>
            </a:r>
          </a:p>
          <a:p>
            <a:pPr algn="r">
              <a:buNone/>
            </a:pPr>
            <a:r>
              <a:rPr lang="ru-RU" sz="2900" dirty="0" smtClean="0">
                <a:latin typeface="Segoe Print" pitchFamily="2" charset="0"/>
              </a:rPr>
              <a:t>Во время одной из поездок в Германию, уже будучи президентом, пробовал дирижировать оркестром, играющим в его честь.</a:t>
            </a:r>
          </a:p>
          <a:p>
            <a:pPr algn="r">
              <a:buNone/>
            </a:pPr>
            <a:r>
              <a:rPr lang="ru-RU" sz="2900" dirty="0" smtClean="0">
                <a:latin typeface="Segoe Print" pitchFamily="2" charset="0"/>
              </a:rPr>
              <a:t>В Подмосковье упал с моста, впоследствии говорил, что его туда столкнули неизвестные. Следствие версию нападения не подтвердило.</a:t>
            </a:r>
          </a:p>
          <a:p>
            <a:pPr algn="r">
              <a:buNone/>
            </a:pPr>
            <a:r>
              <a:rPr lang="ru-RU" sz="2900" dirty="0" smtClean="0">
                <a:latin typeface="Segoe Print" pitchFamily="2" charset="0"/>
              </a:rPr>
              <a:t>Увлекался теннисом, следом за ним этим видом спорта стала интересовать практически вся политическая элита страны.</a:t>
            </a:r>
          </a:p>
          <a:p>
            <a:pPr algn="r">
              <a:buNone/>
            </a:pPr>
            <a:r>
              <a:rPr lang="ru-RU" sz="2900" dirty="0" smtClean="0">
                <a:latin typeface="Segoe Print" pitchFamily="2" charset="0"/>
              </a:rPr>
              <a:t>По некоторым сведениям, хотел убить себя канцелярскими ножницами в 1987 году, после критики партии.</a:t>
            </a:r>
          </a:p>
          <a:p>
            <a:pPr algn="r">
              <a:buNone/>
            </a:pPr>
            <a:r>
              <a:rPr lang="ru-RU" sz="2900" dirty="0" smtClean="0">
                <a:latin typeface="Segoe Print" pitchFamily="2" charset="0"/>
              </a:rPr>
              <a:t>В 1991 году с Новым Годом страну вместо Ельцина поздравлял Задорнов.</a:t>
            </a:r>
          </a:p>
          <a:p>
            <a:pPr algn="r">
              <a:buNone/>
            </a:pPr>
            <a:r>
              <a:rPr lang="ru-RU" sz="2900" dirty="0" smtClean="0">
                <a:latin typeface="Segoe Print" pitchFamily="2" charset="0"/>
              </a:rPr>
              <a:t>Очень любил играть на ложках. Порой – даже об головы приближенных.</a:t>
            </a:r>
          </a:p>
          <a:p>
            <a:pPr algn="r">
              <a:buNone/>
            </a:pPr>
            <a:r>
              <a:rPr lang="ru-RU" sz="2900" dirty="0" smtClean="0">
                <a:latin typeface="Segoe Print" pitchFamily="2" charset="0"/>
              </a:rPr>
              <a:t>Коммунисты в Госдуме отказались почтить память умершего Ельцина вставанием.</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928926" y="1785926"/>
            <a:ext cx="6215074" cy="5072074"/>
          </a:xfrm>
        </p:spPr>
        <p:txBody>
          <a:bodyPr>
            <a:normAutofit/>
          </a:bodyPr>
          <a:lstStyle/>
          <a:p>
            <a:pPr marL="342900" indent="-342900">
              <a:buAutoNum type="arabicPeriod"/>
            </a:pPr>
            <a:r>
              <a:rPr lang="ru-RU" sz="1600" dirty="0" smtClean="0">
                <a:latin typeface="Segoe Print" pitchFamily="2" charset="0"/>
              </a:rPr>
              <a:t>Орден </a:t>
            </a:r>
            <a:r>
              <a:rPr lang="en-US" sz="1600" dirty="0" smtClean="0">
                <a:latin typeface="Segoe Print" pitchFamily="2" charset="0"/>
              </a:rPr>
              <a:t>“</a:t>
            </a:r>
            <a:r>
              <a:rPr lang="ru-RU" sz="1600" dirty="0" smtClean="0">
                <a:latin typeface="Segoe Print" pitchFamily="2" charset="0"/>
              </a:rPr>
              <a:t>За заслуги перед отечеством</a:t>
            </a:r>
            <a:r>
              <a:rPr lang="en-US" sz="1600" dirty="0" smtClean="0">
                <a:latin typeface="Segoe Print" pitchFamily="2" charset="0"/>
              </a:rPr>
              <a:t>”</a:t>
            </a:r>
            <a:r>
              <a:rPr lang="ru-RU" sz="1600" dirty="0" smtClean="0">
                <a:latin typeface="Segoe Print" pitchFamily="2" charset="0"/>
              </a:rPr>
              <a:t> 2 степени.</a:t>
            </a:r>
          </a:p>
          <a:p>
            <a:pPr marL="342900" indent="-342900">
              <a:buAutoNum type="arabicPeriod"/>
            </a:pPr>
            <a:r>
              <a:rPr lang="ru-RU" sz="1600" dirty="0" smtClean="0">
                <a:latin typeface="Segoe Print" pitchFamily="2" charset="0"/>
              </a:rPr>
              <a:t>Орден Ленина.</a:t>
            </a:r>
          </a:p>
          <a:p>
            <a:pPr marL="342900" indent="-342900">
              <a:buAutoNum type="arabicPeriod"/>
            </a:pPr>
            <a:r>
              <a:rPr lang="ru-RU" sz="1600" dirty="0" smtClean="0">
                <a:latin typeface="Segoe Print" pitchFamily="2" charset="0"/>
              </a:rPr>
              <a:t>Орден Трудового Красного Знамени.</a:t>
            </a:r>
          </a:p>
          <a:p>
            <a:pPr marL="342900" indent="-342900">
              <a:buAutoNum type="arabicPeriod"/>
            </a:pPr>
            <a:r>
              <a:rPr lang="ru-RU" sz="1600" dirty="0" smtClean="0">
                <a:latin typeface="Segoe Print" pitchFamily="2" charset="0"/>
              </a:rPr>
              <a:t>Орден Трудового Красного Знамени.</a:t>
            </a:r>
          </a:p>
          <a:p>
            <a:pPr marL="342900" indent="-342900">
              <a:buAutoNum type="arabicPeriod"/>
            </a:pPr>
            <a:r>
              <a:rPr lang="ru-RU" sz="1600" dirty="0" smtClean="0">
                <a:latin typeface="Segoe Print" pitchFamily="2" charset="0"/>
              </a:rPr>
              <a:t>Орден Знак Почета.</a:t>
            </a:r>
          </a:p>
          <a:p>
            <a:pPr marL="342900" indent="-342900">
              <a:buAutoNum type="arabicPeriod"/>
            </a:pPr>
            <a:r>
              <a:rPr lang="ru-RU" sz="1600" dirty="0" smtClean="0">
                <a:latin typeface="Segoe Print" pitchFamily="2" charset="0"/>
              </a:rPr>
              <a:t>Кавалер Большого Креста на цепи ордена </a:t>
            </a:r>
            <a:r>
              <a:rPr lang="en-US" sz="1600" dirty="0" smtClean="0">
                <a:latin typeface="Segoe Print" pitchFamily="2" charset="0"/>
              </a:rPr>
              <a:t>“</a:t>
            </a:r>
            <a:r>
              <a:rPr lang="ru-RU" sz="1600" dirty="0" smtClean="0">
                <a:latin typeface="Segoe Print" pitchFamily="2" charset="0"/>
              </a:rPr>
              <a:t>За заслуги перед Итальянской республикой</a:t>
            </a:r>
            <a:r>
              <a:rPr lang="en-US" sz="1600" dirty="0" smtClean="0">
                <a:latin typeface="Segoe Print" pitchFamily="2" charset="0"/>
              </a:rPr>
              <a:t>”</a:t>
            </a:r>
            <a:r>
              <a:rPr lang="ru-RU" sz="1600" dirty="0" smtClean="0">
                <a:latin typeface="Segoe Print" pitchFamily="2" charset="0"/>
              </a:rPr>
              <a:t>.</a:t>
            </a:r>
          </a:p>
          <a:p>
            <a:pPr marL="342900" indent="-342900">
              <a:buAutoNum type="arabicPeriod"/>
            </a:pPr>
            <a:r>
              <a:rPr lang="ru-RU" sz="1600" dirty="0" smtClean="0">
                <a:latin typeface="Segoe Print" pitchFamily="2" charset="0"/>
              </a:rPr>
              <a:t>Орден Золотого Орла(Казахстан).</a:t>
            </a:r>
          </a:p>
          <a:p>
            <a:pPr marL="342900" indent="-342900">
              <a:buAutoNum type="arabicPeriod"/>
            </a:pPr>
            <a:r>
              <a:rPr lang="ru-RU" sz="1600" dirty="0" smtClean="0">
                <a:latin typeface="Segoe Print" pitchFamily="2" charset="0"/>
              </a:rPr>
              <a:t>Орден Доброй Надежды(ЮАР).</a:t>
            </a:r>
          </a:p>
          <a:p>
            <a:pPr marL="342900" indent="-342900">
              <a:buAutoNum type="arabicPeriod"/>
            </a:pPr>
            <a:r>
              <a:rPr lang="ru-RU" sz="1600" dirty="0" smtClean="0">
                <a:latin typeface="Segoe Print" pitchFamily="2" charset="0"/>
              </a:rPr>
              <a:t>Орден Ярослава Мудрого 1 степени (Украина).</a:t>
            </a:r>
          </a:p>
          <a:p>
            <a:pPr marL="342900" indent="-342900">
              <a:buAutoNum type="arabicPeriod"/>
            </a:pPr>
            <a:r>
              <a:rPr lang="ru-RU" sz="1600" dirty="0" smtClean="0">
                <a:latin typeface="Segoe Print" pitchFamily="2" charset="0"/>
              </a:rPr>
              <a:t>Рыцарь Цепи ордена. Гроба Господня (Иерусалимский Православный патриархат).</a:t>
            </a:r>
          </a:p>
          <a:p>
            <a:pPr marL="342900" indent="-342900">
              <a:buAutoNum type="arabicPeriod"/>
            </a:pPr>
            <a:r>
              <a:rPr lang="ru-RU" sz="1600" dirty="0" smtClean="0">
                <a:latin typeface="Segoe Print" pitchFamily="2" charset="0"/>
              </a:rPr>
              <a:t>Орден Франциска Скорины (Белоруссия).</a:t>
            </a:r>
          </a:p>
          <a:p>
            <a:pPr marL="342900" indent="-342900">
              <a:buAutoNum type="arabicPeriod"/>
            </a:pPr>
            <a:r>
              <a:rPr lang="ru-RU" sz="1600" dirty="0" smtClean="0">
                <a:latin typeface="Segoe Print" pitchFamily="2" charset="0"/>
              </a:rPr>
              <a:t>Цепь Ордена Трёх звёзд (Латвия).</a:t>
            </a:r>
          </a:p>
          <a:p>
            <a:pPr marL="342900" indent="-342900">
              <a:buAutoNum type="arabicPeriod"/>
            </a:pPr>
            <a:r>
              <a:rPr lang="ru-RU" sz="1600" dirty="0" smtClean="0">
                <a:latin typeface="Segoe Print" pitchFamily="2" charset="0"/>
              </a:rPr>
              <a:t>Орден </a:t>
            </a:r>
            <a:r>
              <a:rPr lang="en-US" sz="1600" dirty="0" smtClean="0">
                <a:latin typeface="Segoe Print" pitchFamily="2" charset="0"/>
              </a:rPr>
              <a:t>“</a:t>
            </a:r>
            <a:r>
              <a:rPr lang="ru-RU" sz="1600" dirty="0" smtClean="0">
                <a:latin typeface="Segoe Print" pitchFamily="2" charset="0"/>
              </a:rPr>
              <a:t>Вифлеем 2000</a:t>
            </a:r>
            <a:r>
              <a:rPr lang="en-US" sz="1600" dirty="0" smtClean="0">
                <a:latin typeface="Segoe Print" pitchFamily="2" charset="0"/>
              </a:rPr>
              <a:t>”</a:t>
            </a:r>
            <a:r>
              <a:rPr lang="ru-RU" sz="1600" dirty="0" smtClean="0">
                <a:latin typeface="Segoe Print" pitchFamily="2" charset="0"/>
              </a:rPr>
              <a:t> (Палестина).</a:t>
            </a:r>
          </a:p>
          <a:p>
            <a:pPr marL="342900" indent="-342900">
              <a:buAutoNum type="arabicPeriod"/>
            </a:pPr>
            <a:r>
              <a:rPr lang="ru-RU" sz="1600" dirty="0" smtClean="0">
                <a:latin typeface="Segoe Print" pitchFamily="2" charset="0"/>
              </a:rPr>
              <a:t>Орден Св. Дмитрия Донского 1 степени (РПЦ).</a:t>
            </a:r>
          </a:p>
        </p:txBody>
      </p:sp>
      <p:sp>
        <p:nvSpPr>
          <p:cNvPr id="3" name="Заголовок 2"/>
          <p:cNvSpPr>
            <a:spLocks noGrp="1"/>
          </p:cNvSpPr>
          <p:nvPr>
            <p:ph type="title"/>
          </p:nvPr>
        </p:nvSpPr>
        <p:spPr>
          <a:xfrm>
            <a:off x="0" y="152400"/>
            <a:ext cx="8686800" cy="1204898"/>
          </a:xfrm>
        </p:spPr>
        <p:txBody>
          <a:bodyPr>
            <a:normAutofit fontScale="90000"/>
          </a:bodyPr>
          <a:lstStyle/>
          <a:p>
            <a:r>
              <a:rPr lang="ru-RU" sz="4800" dirty="0" smtClean="0">
                <a:latin typeface="Segoe Print" pitchFamily="2" charset="0"/>
              </a:rPr>
              <a:t>    </a:t>
            </a:r>
            <a:r>
              <a:rPr sz="4800" smtClean="0">
                <a:latin typeface="Segoe Print" pitchFamily="2" charset="0"/>
              </a:rPr>
              <a:t>  </a:t>
            </a:r>
            <a:r>
              <a:rPr lang="ru-RU" sz="4800" dirty="0" smtClean="0">
                <a:latin typeface="Segoe Print" pitchFamily="2" charset="0"/>
              </a:rPr>
              <a:t>Награды и звания Б.Н</a:t>
            </a:r>
            <a:br>
              <a:rPr lang="ru-RU" sz="4800" dirty="0" smtClean="0">
                <a:latin typeface="Segoe Print" pitchFamily="2" charset="0"/>
              </a:rPr>
            </a:br>
            <a:r>
              <a:rPr lang="ru-RU" sz="4800" dirty="0" smtClean="0">
                <a:latin typeface="Segoe Print" pitchFamily="2" charset="0"/>
              </a:rPr>
              <a:t>            </a:t>
            </a:r>
            <a:r>
              <a:rPr sz="4800" smtClean="0">
                <a:latin typeface="Segoe Print" pitchFamily="2" charset="0"/>
              </a:rPr>
              <a:t>  </a:t>
            </a:r>
            <a:r>
              <a:rPr lang="ru-RU" sz="4800" dirty="0" smtClean="0">
                <a:latin typeface="Segoe Print" pitchFamily="2" charset="0"/>
              </a:rPr>
              <a:t>Ельцина</a:t>
            </a:r>
            <a:r>
              <a:rPr sz="4800" smtClean="0">
                <a:latin typeface="Segoe Print" pitchFamily="2" charset="0"/>
              </a:rPr>
              <a:t>:</a:t>
            </a:r>
            <a:endParaRPr lang="ru-RU" sz="4800" dirty="0">
              <a:latin typeface="Segoe Print" pitchFamily="2" charset="0"/>
            </a:endParaRPr>
          </a:p>
        </p:txBody>
      </p:sp>
      <p:pic>
        <p:nvPicPr>
          <p:cNvPr id="6" name="Рисунок 5" descr="s07969253.jpg"/>
          <p:cNvPicPr>
            <a:picLocks noChangeAspect="1"/>
          </p:cNvPicPr>
          <p:nvPr/>
        </p:nvPicPr>
        <p:blipFill>
          <a:blip r:embed="rId2"/>
          <a:stretch>
            <a:fillRect/>
          </a:stretch>
        </p:blipFill>
        <p:spPr>
          <a:xfrm>
            <a:off x="0" y="1857364"/>
            <a:ext cx="2928926" cy="3929066"/>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250</TotalTime>
  <Words>1595</Words>
  <Application>Microsoft Office PowerPoint</Application>
  <PresentationFormat>Экран (4:3)</PresentationFormat>
  <Paragraphs>90</Paragraphs>
  <Slides>20</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Бумажная</vt:lpstr>
      <vt:lpstr>ПРЕЗЕНТАЦИЯ НА ТЕМУ: БОРИС  НИКОЛАЕВИЧ  ЕЛЬЦИН…</vt:lpstr>
      <vt:lpstr>Слайд 2</vt:lpstr>
      <vt:lpstr>Слайд 3</vt:lpstr>
      <vt:lpstr>Слайд 4</vt:lpstr>
      <vt:lpstr>Слайд 5</vt:lpstr>
      <vt:lpstr>Даты из жизни:</vt:lpstr>
      <vt:lpstr>Слайд 7</vt:lpstr>
      <vt:lpstr>Интересные факты:</vt:lpstr>
      <vt:lpstr>      Награды и звания Б.Н               Ельцина:</vt:lpstr>
      <vt:lpstr>Достижения..</vt:lpstr>
      <vt:lpstr>Слайд 11</vt:lpstr>
      <vt:lpstr>Экономический кризис:</vt:lpstr>
      <vt:lpstr>Чеченская война:</vt:lpstr>
      <vt:lpstr>Второй срок президентства:</vt:lpstr>
      <vt:lpstr>Ельцин после отставки:</vt:lpstr>
      <vt:lpstr>Причина смерти..</vt:lpstr>
      <vt:lpstr>Соболезнования Память:</vt:lpstr>
      <vt:lpstr>Прощания:</vt:lpstr>
      <vt:lpstr>Похороны:</vt:lpstr>
      <vt:lpstr> Спасибо за внимание!!!!!</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БОРИС  НИКОЛАЕВИЧ  ЕЛЬЦИН…</dc:title>
  <dc:creator>Андрей</dc:creator>
  <cp:lastModifiedBy>Андрей</cp:lastModifiedBy>
  <cp:revision>28</cp:revision>
  <dcterms:created xsi:type="dcterms:W3CDTF">2015-03-30T12:03:52Z</dcterms:created>
  <dcterms:modified xsi:type="dcterms:W3CDTF">2015-04-08T04:13:10Z</dcterms:modified>
</cp:coreProperties>
</file>