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5"/>
  </p:notesMasterIdLst>
  <p:sldIdLst>
    <p:sldId id="256" r:id="rId2"/>
    <p:sldId id="257" r:id="rId3"/>
    <p:sldId id="260" r:id="rId4"/>
    <p:sldId id="266" r:id="rId5"/>
    <p:sldId id="267" r:id="rId6"/>
    <p:sldId id="264" r:id="rId7"/>
    <p:sldId id="265" r:id="rId8"/>
    <p:sldId id="268" r:id="rId9"/>
    <p:sldId id="273" r:id="rId10"/>
    <p:sldId id="272" r:id="rId11"/>
    <p:sldId id="274" r:id="rId12"/>
    <p:sldId id="270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2076" y="-10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4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C1DD9-6951-4A38-8C67-42C6E0EEA32A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1AF49-A886-40A1-9902-93A20F7C9A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2010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BC7C5-F166-412B-8456-1EF2BDC3C72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5BC7C5-F166-412B-8456-1EF2BDC3C72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447683A-EE4E-4AFF-B706-B6481FA29F10}" type="datetimeFigureOut">
              <a:rPr lang="ru-RU" smtClean="0"/>
              <a:pPr/>
              <a:t>27.04.2015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FB77A0-F051-43B9-8B8F-2007E08B47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7.wmf"/><Relationship Id="rId5" Type="http://schemas.openxmlformats.org/officeDocument/2006/relationships/image" Target="../media/image4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go.mail.ru/frame.html?imgurl=http://www.medvibor.ru/upload/iblock/1a5/bub.jpg&amp;pageurl=http://www.boun.ru/rus/catalog/details.php?id=172&amp;id=22598929&amp;iid=5&amp;imgwidth=600&amp;imgheight=415&amp;imgsize=65534&amp;images_links=b" TargetMode="External"/><Relationship Id="rId13" Type="http://schemas.openxmlformats.org/officeDocument/2006/relationships/oleObject" Target="../embeddings/oleObject6.bin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3.jpeg"/><Relationship Id="rId12" Type="http://schemas.openxmlformats.org/officeDocument/2006/relationships/image" Target="../media/image10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hyperlink" Target="http://go.mail.ru/frame.html?imgurl=http://www.northshorevisitor.com/images/dining/bread.jpg&amp;pageurl=http://www.northshorevisitor.com/dining/tofte.html&amp;id=44697209&amp;iid=5&amp;imgwidth=222&amp;imgheight=167&amp;imgsize=7587&amp;images_links=b" TargetMode="External"/><Relationship Id="rId11" Type="http://schemas.openxmlformats.org/officeDocument/2006/relationships/oleObject" Target="../embeddings/oleObject5.bin"/><Relationship Id="rId5" Type="http://schemas.openxmlformats.org/officeDocument/2006/relationships/image" Target="../media/image12.jpeg"/><Relationship Id="rId10" Type="http://schemas.openxmlformats.org/officeDocument/2006/relationships/image" Target="../media/image15.jpeg"/><Relationship Id="rId4" Type="http://schemas.openxmlformats.org/officeDocument/2006/relationships/hyperlink" Target="http://upload.wikimedia.org/wikipedia/ru/c/c6/%D0%A7%D0%B0%D1%81%D1%82%D1%8C_%D0%BF%D0%B0%D0%BF%D0%B8%D1%80%D1%83%D1%81%D0%B0_%D0%90%D1%85%D0%BC%D0%B5%D1%81%D0%B0.jpg" TargetMode="External"/><Relationship Id="rId9" Type="http://schemas.openxmlformats.org/officeDocument/2006/relationships/image" Target="../media/image14.jpeg"/><Relationship Id="rId14" Type="http://schemas.openxmlformats.org/officeDocument/2006/relationships/image" Target="../media/image11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14488"/>
            <a:ext cx="7815812" cy="4954872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r>
              <a:rPr lang="ru-RU" sz="2400" dirty="0" smtClean="0"/>
              <a:t>Презентация </a:t>
            </a:r>
            <a:r>
              <a:rPr lang="ru-RU" sz="2400" dirty="0" smtClean="0"/>
              <a:t>по математике на тему:</a:t>
            </a:r>
          </a:p>
          <a:p>
            <a:r>
              <a:rPr lang="ru-RU" sz="3600" b="1" dirty="0" smtClean="0"/>
              <a:t>«Аликвотные дроби».</a:t>
            </a:r>
            <a:endParaRPr lang="ru-RU" sz="3600" dirty="0" smtClean="0"/>
          </a:p>
          <a:p>
            <a:r>
              <a:rPr lang="ru-RU" sz="1400" dirty="0" smtClean="0"/>
              <a:t> </a:t>
            </a:r>
          </a:p>
          <a:p>
            <a:r>
              <a:rPr lang="ru-RU" sz="2400" dirty="0" smtClean="0"/>
              <a:t>Выполнила: </a:t>
            </a:r>
            <a:r>
              <a:rPr lang="ru-RU" sz="2400" dirty="0" smtClean="0"/>
              <a:t>учитель </a:t>
            </a:r>
            <a:r>
              <a:rPr lang="ru-RU" sz="2400" dirty="0" smtClean="0"/>
              <a:t>математики Попок Л.А.</a:t>
            </a:r>
          </a:p>
          <a:p>
            <a:r>
              <a:rPr lang="ru-RU" sz="2400" dirty="0" smtClean="0"/>
              <a:t> </a:t>
            </a:r>
          </a:p>
          <a:p>
            <a:r>
              <a:rPr lang="ru-RU" sz="2400" dirty="0" smtClean="0"/>
              <a:t>г. Ростов-на-Дону</a:t>
            </a:r>
          </a:p>
          <a:p>
            <a:r>
              <a:rPr lang="ru-RU" sz="2400" dirty="0" smtClean="0"/>
              <a:t>2015г</a:t>
            </a:r>
            <a:r>
              <a:rPr lang="ru-RU" sz="2400" dirty="0" smtClean="0"/>
              <a:t>.</a:t>
            </a:r>
          </a:p>
          <a:p>
            <a:pPr algn="l"/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8215370" cy="128588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00B0F0"/>
                </a:solidFill>
              </a:rPr>
              <a:t>Муниципальное бюджетное общеобразовательное учреждение средняя общеобразовательная школа №31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i="1" dirty="0"/>
              <a:t/>
            </a:r>
            <a:br>
              <a:rPr lang="ru-RU" sz="1600" b="1" i="1" dirty="0"/>
            </a:b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Дроби вида </a:t>
            </a:r>
            <a:r>
              <a:rPr lang="ru-RU" sz="2800" b="1" dirty="0" smtClean="0">
                <a:solidFill>
                  <a:srgbClr val="00B0F0"/>
                </a:solidFill>
              </a:rPr>
              <a:t>2</a:t>
            </a:r>
            <a:r>
              <a:rPr lang="en-US" sz="2800" b="1" dirty="0" smtClean="0">
                <a:solidFill>
                  <a:srgbClr val="00B0F0"/>
                </a:solidFill>
              </a:rPr>
              <a:t>/n </a:t>
            </a:r>
            <a:r>
              <a:rPr lang="ru-RU" sz="2800" b="1" dirty="0" smtClean="0">
                <a:solidFill>
                  <a:srgbClr val="00B0F0"/>
                </a:solidFill>
              </a:rPr>
              <a:t>и 2</a:t>
            </a:r>
            <a:r>
              <a:rPr lang="en-US" sz="2800" b="1" dirty="0" smtClean="0">
                <a:solidFill>
                  <a:srgbClr val="00B0F0"/>
                </a:solidFill>
              </a:rPr>
              <a:t>/(2n + 1) </a:t>
            </a:r>
            <a:r>
              <a:rPr lang="ru-RU" sz="2800" dirty="0" smtClean="0">
                <a:solidFill>
                  <a:srgbClr val="00B0F0"/>
                </a:solidFill>
              </a:rPr>
              <a:t>можно записать по формулам</a:t>
            </a:r>
            <a:r>
              <a:rPr lang="ru-RU" sz="2000" dirty="0" smtClean="0">
                <a:solidFill>
                  <a:srgbClr val="00B0F0"/>
                </a:solidFill>
              </a:rPr>
              <a:t>: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2043114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2/n = 1/n + 1/n,</a:t>
            </a:r>
          </a:p>
          <a:p>
            <a:pPr>
              <a:buNone/>
            </a:pPr>
            <a:r>
              <a:rPr lang="ru-RU" dirty="0" smtClean="0"/>
              <a:t>2</a:t>
            </a:r>
            <a:r>
              <a:rPr lang="pt-BR" dirty="0" smtClean="0"/>
              <a:t>/(2n + 1) = 1/(2n +1) + 1 </a:t>
            </a:r>
            <a:r>
              <a:rPr lang="en-US" dirty="0" smtClean="0"/>
              <a:t>/</a:t>
            </a:r>
            <a:r>
              <a:rPr lang="pt-BR" dirty="0" smtClean="0"/>
              <a:t>(2n + 1),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1472" y="4000504"/>
            <a:ext cx="8001056" cy="2125659"/>
          </a:xfrm>
        </p:spPr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ли</a:t>
            </a:r>
          </a:p>
          <a:p>
            <a:pPr>
              <a:buNone/>
            </a:pPr>
            <a:r>
              <a:rPr lang="pt-BR" dirty="0" smtClean="0"/>
              <a:t>2/(2n + 1) = 1/(n +1) + 1 (2n + 1)(n +1).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Скажем, число </a:t>
            </a:r>
            <a:r>
              <a:rPr lang="ru-RU" sz="2800" dirty="0" smtClean="0">
                <a:solidFill>
                  <a:srgbClr val="00B0F0"/>
                </a:solidFill>
              </a:rPr>
              <a:t>2/43 оказалось более сложно разложить на сумму 4 аликвотных дробей.</a:t>
            </a:r>
            <a:endParaRPr lang="ru-RU" sz="2800" dirty="0">
              <a:solidFill>
                <a:srgbClr val="00B0F0"/>
              </a:solidFill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71612"/>
            <a:ext cx="8401080" cy="714380"/>
          </a:xfrm>
        </p:spPr>
        <p:txBody>
          <a:bodyPr/>
          <a:lstStyle/>
          <a:p>
            <a:pPr algn="ctr"/>
            <a:r>
              <a:rPr lang="ru-RU" dirty="0" smtClean="0"/>
              <a:t>  2/42 = 1/42 + 1/86 + 1/129 + 1/301  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643182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ДЕЙСТВИЯ С АЛИКВОТАМИ</a:t>
            </a:r>
            <a:endParaRPr lang="ru-RU" sz="2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928662" y="3244334"/>
            <a:ext cx="7429552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err="1" smtClean="0"/>
              <a:t>Аликвоты</a:t>
            </a:r>
            <a:r>
              <a:rPr lang="ru-RU" sz="2800" dirty="0" smtClean="0"/>
              <a:t> можно  складывать.</a:t>
            </a:r>
          </a:p>
          <a:p>
            <a:pPr marL="342900" indent="-342900">
              <a:buAutoNum type="arabicPeriod"/>
            </a:pPr>
            <a:r>
              <a:rPr lang="ru-RU" sz="2800" dirty="0" err="1" smtClean="0"/>
              <a:t>Аликвоты</a:t>
            </a:r>
            <a:r>
              <a:rPr lang="ru-RU" sz="2800" dirty="0" smtClean="0"/>
              <a:t> можно вычитать.</a:t>
            </a:r>
          </a:p>
          <a:p>
            <a:pPr marL="342900" indent="-342900">
              <a:buAutoNum type="arabicPeriod"/>
            </a:pPr>
            <a:r>
              <a:rPr lang="ru-RU" sz="2800" dirty="0" err="1" smtClean="0"/>
              <a:t>Аликвоты</a:t>
            </a:r>
            <a:r>
              <a:rPr lang="ru-RU" sz="2800" dirty="0" smtClean="0"/>
              <a:t> можно умножать.</a:t>
            </a:r>
          </a:p>
          <a:p>
            <a:pPr marL="342900" indent="-342900">
              <a:buAutoNum type="arabicPeriod"/>
            </a:pPr>
            <a:r>
              <a:rPr lang="ru-RU" sz="2800" dirty="0" err="1" smtClean="0"/>
              <a:t>Аликвоты</a:t>
            </a:r>
            <a:r>
              <a:rPr lang="ru-RU" sz="2800" dirty="0" smtClean="0"/>
              <a:t> можно делить.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r>
              <a:rPr lang="ru-RU" dirty="0"/>
              <a:t> Разложить в виде </a:t>
            </a:r>
            <a:r>
              <a:rPr lang="ru-RU" b="1" dirty="0"/>
              <a:t>разности</a:t>
            </a:r>
            <a:r>
              <a:rPr lang="ru-RU" dirty="0"/>
              <a:t> двух аликвотных дробей можно по формуле</a:t>
            </a:r>
            <a:r>
              <a:rPr lang="ru-RU" b="1" dirty="0"/>
              <a:t>: </a:t>
            </a:r>
            <a:endParaRPr lang="ru-RU" b="1" dirty="0" smtClean="0"/>
          </a:p>
          <a:p>
            <a:endParaRPr lang="ru-RU" b="1" dirty="0" smtClean="0"/>
          </a:p>
          <a:p>
            <a:pPr algn="ctr">
              <a:buNone/>
            </a:pPr>
            <a:r>
              <a:rPr lang="pt-BR" b="1" dirty="0" smtClean="0"/>
              <a:t>1/n(n +1) = 1/n - 1/(n + 1)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2071702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B0F0"/>
                </a:solidFill>
              </a:rPr>
              <a:t>Разложить в виде </a:t>
            </a:r>
            <a:r>
              <a:rPr lang="ru-RU" sz="3200" b="1" dirty="0">
                <a:solidFill>
                  <a:srgbClr val="00B0F0"/>
                </a:solidFill>
              </a:rPr>
              <a:t>суммы</a:t>
            </a:r>
            <a:r>
              <a:rPr lang="ru-RU" sz="3200" dirty="0">
                <a:solidFill>
                  <a:srgbClr val="00B0F0"/>
                </a:solidFill>
              </a:rPr>
              <a:t> двух аликвотных дробей можно по формуле</a:t>
            </a:r>
            <a:r>
              <a:rPr lang="ru-RU" sz="3200" b="1" dirty="0">
                <a:solidFill>
                  <a:srgbClr val="00B0F0"/>
                </a:solidFill>
              </a:rPr>
              <a:t>: </a:t>
            </a:r>
            <a:r>
              <a:rPr lang="ru-RU" sz="3200" b="1" dirty="0" smtClean="0">
                <a:solidFill>
                  <a:srgbClr val="00B0F0"/>
                </a:solidFill>
              </a:rPr>
              <a:t/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/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pt-BR" sz="3200" b="1" dirty="0" smtClean="0">
                <a:solidFill>
                  <a:srgbClr val="00B0F0"/>
                </a:solidFill>
              </a:rPr>
              <a:t>1/n = 1/(n +1) + 1/n(n + 1)</a:t>
            </a:r>
            <a:endParaRPr lang="ru-RU" sz="32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483225"/>
          </a:xfrm>
        </p:spPr>
        <p:txBody>
          <a:bodyPr>
            <a:normAutofit/>
          </a:bodyPr>
          <a:lstStyle/>
          <a:p>
            <a:pPr eaLnBrk="1" hangingPunct="1"/>
            <a:r>
              <a:rPr lang="ru-RU" dirty="0" smtClean="0"/>
              <a:t>Таким образом, при разработке данной темы</a:t>
            </a:r>
            <a:r>
              <a:rPr lang="ru-RU" smtClean="0"/>
              <a:t>,  </a:t>
            </a:r>
            <a:r>
              <a:rPr lang="ru-RU" smtClean="0"/>
              <a:t>мы</a:t>
            </a:r>
            <a:r>
              <a:rPr lang="ru-RU" smtClean="0"/>
              <a:t> узнали, </a:t>
            </a:r>
            <a:r>
              <a:rPr lang="ru-RU" dirty="0" smtClean="0"/>
              <a:t>что первыми дробями, которыми оперировали люди, были аликвотные дроби. </a:t>
            </a:r>
          </a:p>
          <a:p>
            <a:pPr algn="just" eaLnBrk="1" hangingPunct="1"/>
            <a:r>
              <a:rPr lang="ru-RU" dirty="0" smtClean="0"/>
              <a:t>Задачи с использованием аликвотных дробей составляют обширный класс  нестандартных задач.  Аликвотные дроби используются тогда, когда требуется что-то разделить на несколько частей с наименьшим количеством действий для этого.</a:t>
            </a:r>
          </a:p>
          <a:p>
            <a:pPr algn="just" eaLnBrk="1" hangingPunct="1"/>
            <a:r>
              <a:rPr lang="ru-RU" dirty="0" smtClean="0"/>
              <a:t> Таким образом, аликвотные дроби (с числителем 1) долгое время были единственными дробями, с которыми как-то умел оперировать человек.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Заключение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Аликвотными дробями</a:t>
            </a:r>
            <a:r>
              <a:rPr lang="ru-RU" dirty="0" smtClean="0"/>
              <a:t>,  </a:t>
            </a:r>
          </a:p>
          <a:p>
            <a:pPr>
              <a:buNone/>
            </a:pPr>
            <a:r>
              <a:rPr lang="ru-RU" dirty="0" smtClean="0"/>
              <a:t>называют дроби вида, 1/</a:t>
            </a:r>
            <a:r>
              <a:rPr lang="en-US" dirty="0" smtClean="0"/>
              <a:t>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где числитель 1, а  </a:t>
            </a:r>
            <a:r>
              <a:rPr lang="en-US" dirty="0" smtClean="0"/>
              <a:t>n</a:t>
            </a:r>
            <a:r>
              <a:rPr lang="ru-RU" dirty="0" smtClean="0"/>
              <a:t> – натуральное число.</a:t>
            </a:r>
          </a:p>
          <a:p>
            <a:pPr>
              <a:buNone/>
            </a:pPr>
            <a:r>
              <a:rPr lang="ru-RU" sz="2400" dirty="0" smtClean="0"/>
              <a:t>В переводе от </a:t>
            </a:r>
            <a:r>
              <a:rPr lang="ru-RU" sz="2400" dirty="0"/>
              <a:t>латинского </a:t>
            </a:r>
            <a:r>
              <a:rPr lang="ru-RU" sz="2400" dirty="0" err="1"/>
              <a:t>aliguot</a:t>
            </a:r>
            <a:r>
              <a:rPr lang="ru-RU" sz="2400" dirty="0"/>
              <a:t>- </a:t>
            </a:r>
            <a:r>
              <a:rPr lang="ru-RU" sz="2400" dirty="0" smtClean="0"/>
              <a:t>"несколько'‘.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00B0F0"/>
                </a:solidFill>
              </a:rPr>
              <a:t>Определение</a:t>
            </a:r>
            <a:endParaRPr lang="ru-RU" sz="2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398304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Это </a:t>
            </a:r>
            <a:r>
              <a:rPr lang="ru-RU" sz="2400" dirty="0"/>
              <a:t>нужно было для того</a:t>
            </a:r>
            <a:r>
              <a:rPr lang="ru-RU" sz="2400" dirty="0" smtClean="0"/>
              <a:t>:</a:t>
            </a:r>
          </a:p>
          <a:p>
            <a:pPr>
              <a:buNone/>
            </a:pPr>
            <a:endParaRPr lang="ru-RU" sz="2400" dirty="0"/>
          </a:p>
          <a:p>
            <a:r>
              <a:rPr lang="ru-RU" sz="2400" dirty="0"/>
              <a:t>1. чтобы </a:t>
            </a:r>
            <a:r>
              <a:rPr lang="ru-RU" sz="2400" i="1" dirty="0"/>
              <a:t>разделить добычу после охоты</a:t>
            </a:r>
            <a:r>
              <a:rPr lang="ru-RU" sz="2400" dirty="0"/>
              <a:t>,  ведь, нужно было знать, сколько частей составляет целое и кому какая часть добычи станет принадлежать. 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r>
              <a:rPr lang="ru-RU" sz="2400" dirty="0"/>
              <a:t>2. чтобы поделить основную меру объёма в Древнем Египте - «</a:t>
            </a:r>
            <a:r>
              <a:rPr lang="ru-RU" sz="2400" dirty="0" err="1"/>
              <a:t>хекат</a:t>
            </a:r>
            <a:r>
              <a:rPr lang="ru-RU" sz="2400" dirty="0"/>
              <a:t>».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179704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 </a:t>
            </a:r>
            <a:r>
              <a:rPr lang="ru-RU" sz="2200" dirty="0" smtClean="0">
                <a:solidFill>
                  <a:srgbClr val="00B0F0"/>
                </a:solidFill>
              </a:rPr>
              <a:t>1/2, 1/3, 1/4  </a:t>
            </a:r>
            <a:r>
              <a:rPr lang="ru-RU" sz="1800" dirty="0" smtClean="0">
                <a:solidFill>
                  <a:srgbClr val="00B0F0"/>
                </a:solidFill>
              </a:rPr>
              <a:t>-  </a:t>
            </a:r>
            <a:r>
              <a:rPr lang="ru-RU" sz="2400" dirty="0" smtClean="0">
                <a:solidFill>
                  <a:srgbClr val="00B0F0"/>
                </a:solidFill>
              </a:rPr>
              <a:t>первые </a:t>
            </a:r>
            <a:r>
              <a:rPr lang="ru-RU" sz="2400" dirty="0">
                <a:solidFill>
                  <a:srgbClr val="00B0F0"/>
                </a:solidFill>
              </a:rPr>
              <a:t>дроби, с которыми нас знакомит </a:t>
            </a:r>
            <a:r>
              <a:rPr lang="ru-RU" sz="2400" dirty="0" smtClean="0">
                <a:solidFill>
                  <a:srgbClr val="00B0F0"/>
                </a:solidFill>
              </a:rPr>
              <a:t>история.</a:t>
            </a:r>
            <a:r>
              <a:rPr lang="ru-RU" sz="2400" dirty="0">
                <a:solidFill>
                  <a:srgbClr val="00B0F0"/>
                </a:solidFill>
              </a:rPr>
              <a:t/>
            </a:r>
            <a:br>
              <a:rPr lang="ru-RU" sz="2400" dirty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/>
            </a:r>
            <a:br>
              <a:rPr lang="ru-RU" sz="2400" dirty="0" smtClean="0">
                <a:solidFill>
                  <a:srgbClr val="00B0F0"/>
                </a:solidFill>
              </a:rPr>
            </a:br>
            <a:r>
              <a:rPr lang="ru-RU" sz="2400" dirty="0" smtClean="0">
                <a:solidFill>
                  <a:srgbClr val="00B0F0"/>
                </a:solidFill>
              </a:rPr>
              <a:t> </a:t>
            </a:r>
            <a:r>
              <a:rPr lang="ru-RU" sz="2400" dirty="0">
                <a:solidFill>
                  <a:srgbClr val="00B0F0"/>
                </a:solidFill>
              </a:rPr>
              <a:t>Причиной появления этих дробей являлась необходимость разбить единицу на </a:t>
            </a:r>
            <a:r>
              <a:rPr lang="ru-RU" sz="2400" dirty="0" smtClean="0">
                <a:solidFill>
                  <a:srgbClr val="00B0F0"/>
                </a:solidFill>
              </a:rPr>
              <a:t>доли.</a:t>
            </a:r>
            <a:endParaRPr lang="ru-RU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subTitle" idx="1"/>
          </p:nvPr>
        </p:nvSpPr>
        <p:spPr>
          <a:xfrm>
            <a:off x="528638" y="1981200"/>
            <a:ext cx="3829050" cy="6858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4450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pitchFamily="18" charset="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Дробей вида  1/</a:t>
            </a:r>
            <a:r>
              <a:rPr lang="en-US" dirty="0" smtClean="0">
                <a:solidFill>
                  <a:schemeClr val="tx1"/>
                </a:solidFill>
              </a:rPr>
              <a:t>n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57200"/>
            <a:ext cx="8382000" cy="14478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chemeClr val="tx1"/>
                </a:solidFill>
              </a:rPr>
              <a:t>Ещё в древнем Египте у людей возникла потребность записывать дроби как суммы долей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314950" y="1981200"/>
            <a:ext cx="3829050" cy="7620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/>
          <a:p>
            <a:pPr marL="44450" indent="0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3" pitchFamily="18" charset="2"/>
              <a:buNone/>
              <a:defRPr/>
            </a:pPr>
            <a:r>
              <a:rPr lang="ru-RU" sz="2000" b="1" dirty="0" smtClean="0"/>
              <a:t>У египтян и у вавилонян эти дроби имели специальные обозначения.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5754688" y="4608512"/>
            <a:ext cx="685800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297487" y="4608513"/>
            <a:ext cx="684213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Овал 18"/>
          <p:cNvSpPr/>
          <p:nvPr/>
        </p:nvSpPr>
        <p:spPr>
          <a:xfrm>
            <a:off x="5029200" y="3124200"/>
            <a:ext cx="1600200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1448" name="Rectangle 12"/>
          <p:cNvSpPr>
            <a:spLocks noChangeArrowheads="1"/>
          </p:cNvSpPr>
          <p:nvPr/>
        </p:nvSpPr>
        <p:spPr bwMode="auto">
          <a:xfrm>
            <a:off x="5715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49" name="Line 11"/>
          <p:cNvSpPr>
            <a:spLocks noChangeShapeType="1"/>
          </p:cNvSpPr>
          <p:nvPr/>
        </p:nvSpPr>
        <p:spPr bwMode="auto">
          <a:xfrm>
            <a:off x="-57150" y="34290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50" name="Rectangle 13"/>
          <p:cNvSpPr>
            <a:spLocks noChangeArrowheads="1"/>
          </p:cNvSpPr>
          <p:nvPr/>
        </p:nvSpPr>
        <p:spPr bwMode="auto">
          <a:xfrm>
            <a:off x="7391400" y="3886200"/>
            <a:ext cx="11112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3200">
                <a:latin typeface="Franklin Gothic Book" pitchFamily="34" charset="0"/>
                <a:cs typeface="Times New Roman" pitchFamily="18" charset="0"/>
              </a:rPr>
              <a:t>1</a:t>
            </a:r>
            <a:endParaRPr lang="ru-RU" sz="3200">
              <a:latin typeface="Franklin Gothic Book" pitchFamily="34" charset="0"/>
            </a:endParaRPr>
          </a:p>
          <a:p>
            <a:pPr eaLnBrk="0" hangingPunct="0"/>
            <a:r>
              <a:rPr lang="ru-RU" sz="3200">
                <a:latin typeface="Franklin Gothic Book" pitchFamily="34" charset="0"/>
                <a:cs typeface="Times New Roman" pitchFamily="18" charset="0"/>
              </a:rPr>
              <a:t>2</a:t>
            </a:r>
            <a:endParaRPr lang="ru-RU" sz="3200">
              <a:latin typeface="Franklin Gothic Book" pitchFamily="34" charset="0"/>
            </a:endParaRPr>
          </a:p>
        </p:txBody>
      </p:sp>
      <p:sp>
        <p:nvSpPr>
          <p:cNvPr id="61451" name="Rectangle 15"/>
          <p:cNvSpPr>
            <a:spLocks noChangeArrowheads="1"/>
          </p:cNvSpPr>
          <p:nvPr/>
        </p:nvSpPr>
        <p:spPr bwMode="auto">
          <a:xfrm>
            <a:off x="57150" y="3200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61452" name="Line 14"/>
          <p:cNvSpPr>
            <a:spLocks noChangeShapeType="1"/>
          </p:cNvSpPr>
          <p:nvPr/>
        </p:nvSpPr>
        <p:spPr bwMode="auto">
          <a:xfrm>
            <a:off x="-57150" y="3429000"/>
            <a:ext cx="2286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53" name="Line 17"/>
          <p:cNvSpPr>
            <a:spLocks noChangeShapeType="1"/>
          </p:cNvSpPr>
          <p:nvPr/>
        </p:nvSpPr>
        <p:spPr bwMode="auto">
          <a:xfrm>
            <a:off x="7391400" y="4419600"/>
            <a:ext cx="36195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54" name="Line 20"/>
          <p:cNvSpPr>
            <a:spLocks noChangeShapeType="1"/>
          </p:cNvSpPr>
          <p:nvPr/>
        </p:nvSpPr>
        <p:spPr bwMode="auto">
          <a:xfrm>
            <a:off x="6477000" y="42672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455" name="Line 21"/>
          <p:cNvSpPr>
            <a:spLocks noChangeShapeType="1"/>
          </p:cNvSpPr>
          <p:nvPr/>
        </p:nvSpPr>
        <p:spPr bwMode="auto">
          <a:xfrm>
            <a:off x="6477000" y="4572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56" name="Picture 22" descr="D:\Aleksa))))))))))\Конференция\eg_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124200"/>
            <a:ext cx="3733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857232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Все дробные числа записывались в виде </a:t>
            </a:r>
          </a:p>
          <a:p>
            <a:pPr algn="ctr"/>
            <a:r>
              <a:rPr lang="ru-RU" b="1" dirty="0" smtClean="0"/>
              <a:t>аликвотных (единичных) дробей: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1428728" y="1714488"/>
          <a:ext cx="1714512" cy="9286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" name="Формула" r:id="rId4" imgW="787320" imgH="393480" progId="Equation.3">
                  <p:embed/>
                </p:oleObj>
              </mc:Choice>
              <mc:Fallback>
                <p:oleObj name="Формула" r:id="rId4" imgW="78732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1714488"/>
                        <a:ext cx="1714512" cy="92869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1" name="Object 3"/>
          <p:cNvGraphicFramePr>
            <a:graphicFrameLocks noChangeAspect="1"/>
          </p:cNvGraphicFramePr>
          <p:nvPr/>
        </p:nvGraphicFramePr>
        <p:xfrm>
          <a:off x="1428728" y="2857496"/>
          <a:ext cx="1963737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1" name="Формула" r:id="rId6" imgW="901440" imgH="393480" progId="Equation.3">
                  <p:embed/>
                </p:oleObj>
              </mc:Choice>
              <mc:Fallback>
                <p:oleObj name="Формула" r:id="rId6" imgW="9014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2857496"/>
                        <a:ext cx="1963737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2" name="Object 4"/>
          <p:cNvGraphicFramePr>
            <a:graphicFrameLocks noChangeAspect="1"/>
          </p:cNvGraphicFramePr>
          <p:nvPr/>
        </p:nvGraphicFramePr>
        <p:xfrm>
          <a:off x="1428728" y="5143512"/>
          <a:ext cx="2932113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2" name="Формула" r:id="rId8" imgW="1346040" imgH="393480" progId="Equation.3">
                  <p:embed/>
                </p:oleObj>
              </mc:Choice>
              <mc:Fallback>
                <p:oleObj name="Формула" r:id="rId8" imgW="13460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5143512"/>
                        <a:ext cx="2932113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3493" name="Object 5"/>
          <p:cNvGraphicFramePr>
            <a:graphicFrameLocks noChangeAspect="1"/>
          </p:cNvGraphicFramePr>
          <p:nvPr/>
        </p:nvGraphicFramePr>
        <p:xfrm>
          <a:off x="1428728" y="4000504"/>
          <a:ext cx="2654300" cy="928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3" name="Формула" r:id="rId10" imgW="1218960" imgH="393480" progId="Equation.3">
                  <p:embed/>
                </p:oleObj>
              </mc:Choice>
              <mc:Fallback>
                <p:oleObj name="Формула" r:id="rId10" imgW="121896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28" y="4000504"/>
                        <a:ext cx="2654300" cy="928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4572000" y="1785926"/>
            <a:ext cx="32861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>
                <a:latin typeface="Arial" charset="0"/>
              </a:rPr>
              <a:t> </a:t>
            </a:r>
            <a:r>
              <a:rPr lang="ru-RU" i="1" dirty="0" smtClean="0">
                <a:latin typeface="Arial" charset="0"/>
              </a:rPr>
              <a:t>         8/15 = 1/3 + 1</a:t>
            </a:r>
            <a:r>
              <a:rPr lang="en-US" i="1" dirty="0" smtClean="0">
                <a:latin typeface="Arial" charset="0"/>
              </a:rPr>
              <a:t>/5</a:t>
            </a:r>
            <a:r>
              <a:rPr lang="ru-RU" i="1" dirty="0" smtClean="0">
                <a:latin typeface="Arial" charset="0"/>
              </a:rPr>
              <a:t>;</a:t>
            </a:r>
          </a:p>
          <a:p>
            <a:pPr>
              <a:buNone/>
            </a:pPr>
            <a:r>
              <a:rPr lang="ru-RU" i="1" dirty="0" smtClean="0">
                <a:latin typeface="Arial" charset="0"/>
              </a:rPr>
              <a:t>         1/2 =   1/3  +  1/6,</a:t>
            </a:r>
          </a:p>
          <a:p>
            <a:pPr>
              <a:buNone/>
            </a:pPr>
            <a:r>
              <a:rPr lang="ru-RU" i="1" dirty="0" smtClean="0">
                <a:latin typeface="Arial" charset="0"/>
              </a:rPr>
              <a:t>         1/4  =  1/5  +  1/20.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3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глаз </a:t>
            </a:r>
            <a:r>
              <a:rPr lang="ru-RU" sz="2400" dirty="0"/>
              <a:t>«Хора» - единица для измерения ёмкостей и </a:t>
            </a:r>
            <a:r>
              <a:rPr lang="ru-RU" sz="2400" dirty="0" smtClean="0"/>
              <a:t>объемов.</a:t>
            </a:r>
          </a:p>
          <a:p>
            <a:endParaRPr lang="ru-RU" sz="2400" dirty="0"/>
          </a:p>
          <a:p>
            <a:endParaRPr lang="ru-RU" sz="2400" dirty="0" smtClean="0"/>
          </a:p>
          <a:p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  <a:p>
            <a:pPr>
              <a:buNone/>
            </a:pPr>
            <a:r>
              <a:rPr lang="ru-RU" sz="2400" dirty="0" smtClean="0"/>
              <a:t>Была представлена в виде суммы аликвотных дробей: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</a:t>
            </a:r>
          </a:p>
          <a:p>
            <a:pPr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             63/64 = 1/2 + 1/4 + 1/8 + 1/16 + 1/32 + 1/64 </a:t>
            </a:r>
            <a:endParaRPr lang="ru-RU" sz="2400" dirty="0"/>
          </a:p>
          <a:p>
            <a:pPr>
              <a:buNone/>
            </a:pPr>
            <a:endParaRPr lang="ru-RU" sz="2000" i="1" dirty="0" smtClean="0">
              <a:latin typeface="Arial" charset="0"/>
            </a:endParaRPr>
          </a:p>
          <a:p>
            <a:pPr>
              <a:buNone/>
            </a:pPr>
            <a:endParaRPr lang="ru-RU" sz="2000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43050"/>
            <a:ext cx="1928826" cy="1169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4648200"/>
            <a:ext cx="8991600" cy="1655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dirty="0">
                <a:solidFill>
                  <a:srgbClr val="00B0F0"/>
                </a:solidFill>
                <a:latin typeface="Corbel" pitchFamily="34" charset="0"/>
              </a:rPr>
              <a:t>Такие дроби имели разные названия , но все вместе назывались </a:t>
            </a:r>
            <a:r>
              <a:rPr lang="ru-RU" sz="4200" dirty="0" err="1" smtClean="0">
                <a:solidFill>
                  <a:srgbClr val="00B0F0"/>
                </a:solidFill>
                <a:latin typeface="Corbel" pitchFamily="34" charset="0"/>
              </a:rPr>
              <a:t>аликвотами</a:t>
            </a:r>
            <a:r>
              <a:rPr lang="ru-RU" sz="4200" dirty="0" smtClean="0">
                <a:solidFill>
                  <a:srgbClr val="00B0F0"/>
                </a:solidFill>
                <a:latin typeface="Corbel" pitchFamily="34" charset="0"/>
              </a:rPr>
              <a:t>.</a:t>
            </a:r>
            <a:endParaRPr lang="ru-RU" sz="4200" dirty="0">
              <a:solidFill>
                <a:srgbClr val="00B0F0"/>
              </a:solidFill>
              <a:latin typeface="Corbel" pitchFamily="34" charset="0"/>
            </a:endParaRPr>
          </a:p>
        </p:txBody>
      </p:sp>
      <p:sp>
        <p:nvSpPr>
          <p:cNvPr id="36867" name="Текст 2"/>
          <p:cNvSpPr>
            <a:spLocks noGrp="1"/>
          </p:cNvSpPr>
          <p:nvPr>
            <p:ph type="body" idx="4294967295"/>
          </p:nvPr>
        </p:nvSpPr>
        <p:spPr>
          <a:xfrm>
            <a:off x="0" y="304800"/>
            <a:ext cx="4022725" cy="639763"/>
          </a:xfrm>
          <a:solidFill>
            <a:schemeClr val="bg1"/>
          </a:solidFill>
          <a:ln w="10795">
            <a:solidFill>
              <a:schemeClr val="bg1"/>
            </a:solidFill>
          </a:ln>
        </p:spPr>
        <p:txBody>
          <a:bodyPr anchor="ctr">
            <a:normAutofit/>
          </a:bodyPr>
          <a:lstStyle/>
          <a:p>
            <a:pPr marL="63500" indent="0" eaLnBrk="1" hangingPunct="1">
              <a:spcBef>
                <a:spcPts val="100"/>
              </a:spcBef>
              <a:buFont typeface="Wingdings" pitchFamily="2" charset="2"/>
              <a:buNone/>
            </a:pPr>
            <a:r>
              <a:rPr lang="ru-RU" b="1" dirty="0" smtClean="0">
                <a:solidFill>
                  <a:srgbClr val="0070C0"/>
                </a:solidFill>
                <a:latin typeface="Corbel" pitchFamily="34" charset="0"/>
              </a:rPr>
              <a:t>Вот несколько названий</a:t>
            </a:r>
          </a:p>
        </p:txBody>
      </p:sp>
      <p:sp>
        <p:nvSpPr>
          <p:cNvPr id="36868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5029200" y="328613"/>
            <a:ext cx="4114800" cy="639762"/>
          </a:xfrm>
          <a:solidFill>
            <a:schemeClr val="bg1"/>
          </a:solidFill>
          <a:ln w="10795">
            <a:solidFill>
              <a:schemeClr val="bg1"/>
            </a:solidFill>
          </a:ln>
        </p:spPr>
        <p:txBody>
          <a:bodyPr anchor="ctr">
            <a:normAutofit/>
          </a:bodyPr>
          <a:lstStyle/>
          <a:p>
            <a:pPr marL="63500" indent="0" eaLnBrk="1" hangingPunct="1">
              <a:spcBef>
                <a:spcPts val="100"/>
              </a:spcBef>
              <a:buFont typeface="Wingdings" pitchFamily="2" charset="2"/>
              <a:buNone/>
            </a:pPr>
            <a:r>
              <a:rPr lang="ru-RU" b="1" dirty="0" smtClean="0">
                <a:solidFill>
                  <a:srgbClr val="00B050"/>
                </a:solidFill>
                <a:latin typeface="Corbel" pitchFamily="34" charset="0"/>
              </a:rPr>
              <a:t>Некоторые дошли до нас</a:t>
            </a:r>
          </a:p>
        </p:txBody>
      </p:sp>
      <p:sp>
        <p:nvSpPr>
          <p:cNvPr id="36869" name="Содержимое 4"/>
          <p:cNvSpPr>
            <a:spLocks noGrp="1"/>
          </p:cNvSpPr>
          <p:nvPr>
            <p:ph sz="quarter" idx="4294967295"/>
          </p:nvPr>
        </p:nvSpPr>
        <p:spPr>
          <a:xfrm>
            <a:off x="0" y="969963"/>
            <a:ext cx="4022725" cy="3602037"/>
          </a:xfrm>
          <a:ln w="10795">
            <a:solidFill>
              <a:schemeClr val="bg1"/>
            </a:solidFill>
            <a:prstDash val="dash"/>
          </a:ln>
        </p:spPr>
        <p:txBody>
          <a:bodyPr/>
          <a:lstStyle/>
          <a:p>
            <a:pPr marL="392113" eaLnBrk="1" hangingPunct="1">
              <a:spcBef>
                <a:spcPts val="700"/>
              </a:spcBef>
            </a:pPr>
            <a:r>
              <a:rPr lang="ru-RU" dirty="0" smtClean="0">
                <a:latin typeface="Corbel" pitchFamily="34" charset="0"/>
              </a:rPr>
              <a:t>1</a:t>
            </a:r>
            <a:r>
              <a:rPr lang="ru-RU" dirty="0" smtClean="0"/>
              <a:t>/</a:t>
            </a:r>
            <a:r>
              <a:rPr lang="ru-RU" dirty="0" smtClean="0">
                <a:latin typeface="Corbel" pitchFamily="34" charset="0"/>
              </a:rPr>
              <a:t>100- процент</a:t>
            </a:r>
          </a:p>
          <a:p>
            <a:pPr marL="392113" eaLnBrk="1" hangingPunct="1">
              <a:spcBef>
                <a:spcPts val="700"/>
              </a:spcBef>
            </a:pPr>
            <a:r>
              <a:rPr lang="ru-RU" dirty="0" smtClean="0">
                <a:latin typeface="Corbel" pitchFamily="34" charset="0"/>
              </a:rPr>
              <a:t>1</a:t>
            </a:r>
            <a:r>
              <a:rPr lang="ru-RU" dirty="0" smtClean="0"/>
              <a:t>/</a:t>
            </a:r>
            <a:r>
              <a:rPr lang="ru-RU" dirty="0" smtClean="0">
                <a:latin typeface="Corbel" pitchFamily="34" charset="0"/>
              </a:rPr>
              <a:t>1000-промилли</a:t>
            </a:r>
          </a:p>
          <a:p>
            <a:pPr marL="392113" eaLnBrk="1" hangingPunct="1">
              <a:spcBef>
                <a:spcPts val="700"/>
              </a:spcBef>
            </a:pPr>
            <a:r>
              <a:rPr lang="ru-RU" dirty="0" smtClean="0">
                <a:latin typeface="Corbel" pitchFamily="34" charset="0"/>
              </a:rPr>
              <a:t>1</a:t>
            </a:r>
            <a:r>
              <a:rPr lang="ru-RU" dirty="0" smtClean="0"/>
              <a:t>/</a:t>
            </a:r>
            <a:r>
              <a:rPr lang="ru-RU" dirty="0" smtClean="0">
                <a:latin typeface="Corbel" pitchFamily="34" charset="0"/>
              </a:rPr>
              <a:t>288-скрупулус</a:t>
            </a:r>
          </a:p>
          <a:p>
            <a:pPr marL="392113" eaLnBrk="1" hangingPunct="1">
              <a:spcBef>
                <a:spcPts val="700"/>
              </a:spcBef>
            </a:pPr>
            <a:r>
              <a:rPr lang="ru-RU" dirty="0" smtClean="0">
                <a:latin typeface="Corbel" pitchFamily="34" charset="0"/>
              </a:rPr>
              <a:t>1</a:t>
            </a:r>
            <a:r>
              <a:rPr lang="ru-RU" dirty="0" smtClean="0"/>
              <a:t>/</a:t>
            </a:r>
            <a:r>
              <a:rPr lang="ru-RU" dirty="0" smtClean="0">
                <a:latin typeface="Corbel" pitchFamily="34" charset="0"/>
              </a:rPr>
              <a:t>24-семиунция</a:t>
            </a:r>
          </a:p>
          <a:p>
            <a:pPr marL="392113" eaLnBrk="1" hangingPunct="1">
              <a:spcBef>
                <a:spcPts val="700"/>
              </a:spcBef>
            </a:pPr>
            <a:r>
              <a:rPr lang="ru-RU" dirty="0" smtClean="0">
                <a:latin typeface="Corbel" pitchFamily="34" charset="0"/>
              </a:rPr>
              <a:t>1</a:t>
            </a:r>
            <a:r>
              <a:rPr lang="ru-RU" dirty="0" smtClean="0"/>
              <a:t>/</a:t>
            </a:r>
            <a:r>
              <a:rPr lang="ru-RU" dirty="0" smtClean="0">
                <a:latin typeface="Corbel" pitchFamily="34" charset="0"/>
              </a:rPr>
              <a:t>8-сескунция</a:t>
            </a:r>
          </a:p>
        </p:txBody>
      </p:sp>
      <p:pic>
        <p:nvPicPr>
          <p:cNvPr id="62470" name="Picture 8" descr="D:\Aleksa))))))))))\Конференция\books228577dt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219200"/>
            <a:ext cx="3505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357166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Дроби в Древнем Египте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Файл:Часть папируса Ахмеса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1357298"/>
            <a:ext cx="3478719" cy="200026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42910" y="3429000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Часть папируса </a:t>
            </a:r>
            <a:r>
              <a:rPr lang="ru-RU" b="1" i="1" dirty="0" err="1" smtClean="0"/>
              <a:t>Ахмеса</a:t>
            </a:r>
            <a:endParaRPr 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1142984"/>
            <a:ext cx="371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00642D"/>
                </a:solidFill>
              </a:rPr>
              <a:t>Задача «о хлебах</a:t>
            </a:r>
            <a:r>
              <a:rPr lang="ru-RU" u="sng" dirty="0" smtClean="0"/>
              <a:t>» </a:t>
            </a:r>
            <a:endParaRPr lang="ru-RU" u="sng" dirty="0"/>
          </a:p>
        </p:txBody>
      </p:sp>
      <p:pic>
        <p:nvPicPr>
          <p:cNvPr id="64518" name="Picture 6" descr="http://im5-tub.mail.ru/i?id=44697209&amp;tov=5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43570" y="1857364"/>
            <a:ext cx="2000264" cy="1496262"/>
          </a:xfrm>
          <a:prstGeom prst="rect">
            <a:avLst/>
          </a:prstGeom>
          <a:noFill/>
        </p:spPr>
      </p:pic>
      <p:pic>
        <p:nvPicPr>
          <p:cNvPr id="64520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6715140" y="3929066"/>
            <a:ext cx="1500198" cy="1300172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sp>
        <p:nvSpPr>
          <p:cNvPr id="10" name="TextBox 9"/>
          <p:cNvSpPr txBox="1"/>
          <p:nvPr/>
        </p:nvSpPr>
        <p:spPr>
          <a:xfrm>
            <a:off x="4500562" y="3429000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Разделить 7 хлебов между 8 людьми.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4214818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РЕШЕНИЕ</a:t>
            </a:r>
            <a:r>
              <a:rPr lang="ru-RU" sz="2400" b="1" dirty="0" smtClean="0">
                <a:solidFill>
                  <a:srgbClr val="FF0000"/>
                </a:solidFill>
              </a:rPr>
              <a:t>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Объект 11"/>
          <p:cNvGraphicFramePr>
            <a:graphicFrameLocks noChangeAspect="1"/>
          </p:cNvGraphicFramePr>
          <p:nvPr/>
        </p:nvGraphicFramePr>
        <p:xfrm>
          <a:off x="3071802" y="4071942"/>
          <a:ext cx="2000250" cy="928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2" name="Формула" r:id="rId11" imgW="698400" imgH="393480" progId="Equation.3">
                  <p:embed/>
                </p:oleObj>
              </mc:Choice>
              <mc:Fallback>
                <p:oleObj name="Формула" r:id="rId11" imgW="6984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4071942"/>
                        <a:ext cx="2000250" cy="928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Полилиния 13"/>
          <p:cNvSpPr/>
          <p:nvPr/>
        </p:nvSpPr>
        <p:spPr>
          <a:xfrm>
            <a:off x="6941713" y="4224270"/>
            <a:ext cx="940157" cy="759854"/>
          </a:xfrm>
          <a:custGeom>
            <a:avLst/>
            <a:gdLst>
              <a:gd name="connsiteX0" fmla="*/ 0 w 940157"/>
              <a:gd name="connsiteY0" fmla="*/ 0 h 759854"/>
              <a:gd name="connsiteX1" fmla="*/ 360608 w 940157"/>
              <a:gd name="connsiteY1" fmla="*/ 51516 h 759854"/>
              <a:gd name="connsiteX2" fmla="*/ 643943 w 940157"/>
              <a:gd name="connsiteY2" fmla="*/ 257578 h 759854"/>
              <a:gd name="connsiteX3" fmla="*/ 811369 w 940157"/>
              <a:gd name="connsiteY3" fmla="*/ 476519 h 759854"/>
              <a:gd name="connsiteX4" fmla="*/ 940157 w 940157"/>
              <a:gd name="connsiteY4" fmla="*/ 759854 h 759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40157" h="759854">
                <a:moveTo>
                  <a:pt x="0" y="0"/>
                </a:moveTo>
                <a:cubicBezTo>
                  <a:pt x="126642" y="4293"/>
                  <a:pt x="253284" y="8586"/>
                  <a:pt x="360608" y="51516"/>
                </a:cubicBezTo>
                <a:cubicBezTo>
                  <a:pt x="467932" y="94446"/>
                  <a:pt x="568816" y="186744"/>
                  <a:pt x="643943" y="257578"/>
                </a:cubicBezTo>
                <a:cubicBezTo>
                  <a:pt x="719070" y="328412"/>
                  <a:pt x="762000" y="392806"/>
                  <a:pt x="811369" y="476519"/>
                </a:cubicBezTo>
                <a:cubicBezTo>
                  <a:pt x="860738" y="560232"/>
                  <a:pt x="900447" y="660043"/>
                  <a:pt x="940157" y="759854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6954592" y="4250028"/>
            <a:ext cx="1068946" cy="746975"/>
          </a:xfrm>
          <a:custGeom>
            <a:avLst/>
            <a:gdLst>
              <a:gd name="connsiteX0" fmla="*/ 0 w 1068946"/>
              <a:gd name="connsiteY0" fmla="*/ 746975 h 746975"/>
              <a:gd name="connsiteX1" fmla="*/ 141667 w 1068946"/>
              <a:gd name="connsiteY1" fmla="*/ 515155 h 746975"/>
              <a:gd name="connsiteX2" fmla="*/ 347729 w 1068946"/>
              <a:gd name="connsiteY2" fmla="*/ 283335 h 746975"/>
              <a:gd name="connsiteX3" fmla="*/ 540912 w 1068946"/>
              <a:gd name="connsiteY3" fmla="*/ 128789 h 746975"/>
              <a:gd name="connsiteX4" fmla="*/ 862884 w 1068946"/>
              <a:gd name="connsiteY4" fmla="*/ 38637 h 746975"/>
              <a:gd name="connsiteX5" fmla="*/ 1068946 w 1068946"/>
              <a:gd name="connsiteY5" fmla="*/ 0 h 74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68946" h="746975">
                <a:moveTo>
                  <a:pt x="0" y="746975"/>
                </a:moveTo>
                <a:cubicBezTo>
                  <a:pt x="41856" y="669701"/>
                  <a:pt x="83712" y="592428"/>
                  <a:pt x="141667" y="515155"/>
                </a:cubicBezTo>
                <a:cubicBezTo>
                  <a:pt x="199622" y="437882"/>
                  <a:pt x="281188" y="347729"/>
                  <a:pt x="347729" y="283335"/>
                </a:cubicBezTo>
                <a:cubicBezTo>
                  <a:pt x="414270" y="218941"/>
                  <a:pt x="455053" y="169572"/>
                  <a:pt x="540912" y="128789"/>
                </a:cubicBezTo>
                <a:cubicBezTo>
                  <a:pt x="626771" y="88006"/>
                  <a:pt x="774878" y="60102"/>
                  <a:pt x="862884" y="38637"/>
                </a:cubicBezTo>
                <a:cubicBezTo>
                  <a:pt x="950890" y="17172"/>
                  <a:pt x="1009918" y="8586"/>
                  <a:pt x="1068946" y="0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7429520" y="3979572"/>
            <a:ext cx="117501" cy="1235377"/>
          </a:xfrm>
          <a:custGeom>
            <a:avLst/>
            <a:gdLst>
              <a:gd name="connsiteX0" fmla="*/ 103031 w 103031"/>
              <a:gd name="connsiteY0" fmla="*/ 0 h 1234225"/>
              <a:gd name="connsiteX1" fmla="*/ 25757 w 103031"/>
              <a:gd name="connsiteY1" fmla="*/ 115910 h 1234225"/>
              <a:gd name="connsiteX2" fmla="*/ 25757 w 103031"/>
              <a:gd name="connsiteY2" fmla="*/ 283335 h 1234225"/>
              <a:gd name="connsiteX3" fmla="*/ 12879 w 103031"/>
              <a:gd name="connsiteY3" fmla="*/ 476518 h 1234225"/>
              <a:gd name="connsiteX4" fmla="*/ 12879 w 103031"/>
              <a:gd name="connsiteY4" fmla="*/ 759853 h 1234225"/>
              <a:gd name="connsiteX5" fmla="*/ 12879 w 103031"/>
              <a:gd name="connsiteY5" fmla="*/ 978794 h 1234225"/>
              <a:gd name="connsiteX6" fmla="*/ 12879 w 103031"/>
              <a:gd name="connsiteY6" fmla="*/ 1197735 h 1234225"/>
              <a:gd name="connsiteX7" fmla="*/ 0 w 103031"/>
              <a:gd name="connsiteY7" fmla="*/ 1197735 h 1234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3031" h="1234225">
                <a:moveTo>
                  <a:pt x="103031" y="0"/>
                </a:moveTo>
                <a:cubicBezTo>
                  <a:pt x="70833" y="34344"/>
                  <a:pt x="38636" y="68688"/>
                  <a:pt x="25757" y="115910"/>
                </a:cubicBezTo>
                <a:cubicBezTo>
                  <a:pt x="12878" y="163132"/>
                  <a:pt x="27903" y="223234"/>
                  <a:pt x="25757" y="283335"/>
                </a:cubicBezTo>
                <a:cubicBezTo>
                  <a:pt x="23611" y="343436"/>
                  <a:pt x="15025" y="397098"/>
                  <a:pt x="12879" y="476518"/>
                </a:cubicBezTo>
                <a:cubicBezTo>
                  <a:pt x="10733" y="555938"/>
                  <a:pt x="12879" y="759853"/>
                  <a:pt x="12879" y="759853"/>
                </a:cubicBezTo>
                <a:lnTo>
                  <a:pt x="12879" y="978794"/>
                </a:lnTo>
                <a:cubicBezTo>
                  <a:pt x="12879" y="1051774"/>
                  <a:pt x="15026" y="1161245"/>
                  <a:pt x="12879" y="1197735"/>
                </a:cubicBezTo>
                <a:cubicBezTo>
                  <a:pt x="10733" y="1234225"/>
                  <a:pt x="5366" y="1215980"/>
                  <a:pt x="0" y="1197735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>
            <a:off x="6812924" y="4376671"/>
            <a:ext cx="1326524" cy="259723"/>
          </a:xfrm>
          <a:custGeom>
            <a:avLst/>
            <a:gdLst>
              <a:gd name="connsiteX0" fmla="*/ 0 w 1326524"/>
              <a:gd name="connsiteY0" fmla="*/ 259723 h 259723"/>
              <a:gd name="connsiteX1" fmla="*/ 193183 w 1326524"/>
              <a:gd name="connsiteY1" fmla="*/ 118056 h 259723"/>
              <a:gd name="connsiteX2" fmla="*/ 386366 w 1326524"/>
              <a:gd name="connsiteY2" fmla="*/ 40783 h 259723"/>
              <a:gd name="connsiteX3" fmla="*/ 605307 w 1326524"/>
              <a:gd name="connsiteY3" fmla="*/ 2146 h 259723"/>
              <a:gd name="connsiteX4" fmla="*/ 965915 w 1326524"/>
              <a:gd name="connsiteY4" fmla="*/ 27904 h 259723"/>
              <a:gd name="connsiteX5" fmla="*/ 1197735 w 1326524"/>
              <a:gd name="connsiteY5" fmla="*/ 130935 h 259723"/>
              <a:gd name="connsiteX6" fmla="*/ 1326524 w 1326524"/>
              <a:gd name="connsiteY6" fmla="*/ 259723 h 259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26524" h="259723">
                <a:moveTo>
                  <a:pt x="0" y="259723"/>
                </a:moveTo>
                <a:cubicBezTo>
                  <a:pt x="64394" y="207134"/>
                  <a:pt x="128789" y="154546"/>
                  <a:pt x="193183" y="118056"/>
                </a:cubicBezTo>
                <a:cubicBezTo>
                  <a:pt x="257577" y="81566"/>
                  <a:pt x="317679" y="60101"/>
                  <a:pt x="386366" y="40783"/>
                </a:cubicBezTo>
                <a:cubicBezTo>
                  <a:pt x="455053" y="21465"/>
                  <a:pt x="508716" y="4292"/>
                  <a:pt x="605307" y="2146"/>
                </a:cubicBezTo>
                <a:cubicBezTo>
                  <a:pt x="701898" y="0"/>
                  <a:pt x="867177" y="6439"/>
                  <a:pt x="965915" y="27904"/>
                </a:cubicBezTo>
                <a:cubicBezTo>
                  <a:pt x="1064653" y="49369"/>
                  <a:pt x="1137634" y="92299"/>
                  <a:pt x="1197735" y="130935"/>
                </a:cubicBezTo>
                <a:cubicBezTo>
                  <a:pt x="1257836" y="169571"/>
                  <a:pt x="1305059" y="242551"/>
                  <a:pt x="1326524" y="259723"/>
                </a:cubicBezTo>
              </a:path>
            </a:pathLst>
          </a:cu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2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71434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pic>
        <p:nvPicPr>
          <p:cNvPr id="24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178591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pic>
        <p:nvPicPr>
          <p:cNvPr id="25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285748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pic>
        <p:nvPicPr>
          <p:cNvPr id="26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392905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pic>
        <p:nvPicPr>
          <p:cNvPr id="27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500062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pic>
        <p:nvPicPr>
          <p:cNvPr id="28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607219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pic>
        <p:nvPicPr>
          <p:cNvPr id="29" name="Picture 8" descr="http://im5-tub.mail.ru/i?id=22598929&amp;tov=5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 l="13636" t="6570" r="18182" b="8011"/>
          <a:stretch>
            <a:fillRect/>
          </a:stretch>
        </p:blipFill>
        <p:spPr bwMode="auto">
          <a:xfrm>
            <a:off x="7143768" y="5357826"/>
            <a:ext cx="1071570" cy="928694"/>
          </a:xfrm>
          <a:prstGeom prst="rect">
            <a:avLst/>
          </a:prstGeom>
          <a:blipFill>
            <a:blip r:embed="rId10" cstate="print"/>
            <a:tile tx="0" ty="0" sx="100000" sy="100000" flip="none" algn="tl"/>
          </a:blipFill>
        </p:spPr>
      </p:pic>
      <p:graphicFrame>
        <p:nvGraphicFramePr>
          <p:cNvPr id="30" name="Объект 29"/>
          <p:cNvGraphicFramePr>
            <a:graphicFrameLocks noChangeAspect="1"/>
          </p:cNvGraphicFramePr>
          <p:nvPr/>
        </p:nvGraphicFramePr>
        <p:xfrm>
          <a:off x="5786446" y="4000504"/>
          <a:ext cx="2938176" cy="1071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Формула" r:id="rId13" imgW="1079280" imgH="393480" progId="Equation.3">
                  <p:embed/>
                </p:oleObj>
              </mc:Choice>
              <mc:Fallback>
                <p:oleObj name="Формула" r:id="rId13" imgW="107928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6446" y="4000504"/>
                        <a:ext cx="2938176" cy="107157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Полилиния 34"/>
          <p:cNvSpPr/>
          <p:nvPr/>
        </p:nvSpPr>
        <p:spPr>
          <a:xfrm>
            <a:off x="903938" y="5544354"/>
            <a:ext cx="616039" cy="585990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1928794" y="5572140"/>
            <a:ext cx="642942" cy="571504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3000364" y="5572140"/>
            <a:ext cx="616039" cy="585990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4071934" y="5572140"/>
            <a:ext cx="616039" cy="585990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олилиния 38"/>
          <p:cNvSpPr/>
          <p:nvPr/>
        </p:nvSpPr>
        <p:spPr>
          <a:xfrm>
            <a:off x="5143504" y="5572140"/>
            <a:ext cx="616039" cy="585990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олилиния 39"/>
          <p:cNvSpPr/>
          <p:nvPr/>
        </p:nvSpPr>
        <p:spPr>
          <a:xfrm>
            <a:off x="6215074" y="5572140"/>
            <a:ext cx="616039" cy="585990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олилиния 40"/>
          <p:cNvSpPr/>
          <p:nvPr/>
        </p:nvSpPr>
        <p:spPr>
          <a:xfrm>
            <a:off x="7286644" y="5572140"/>
            <a:ext cx="616039" cy="585990"/>
          </a:xfrm>
          <a:custGeom>
            <a:avLst/>
            <a:gdLst>
              <a:gd name="connsiteX0" fmla="*/ 0 w 616039"/>
              <a:gd name="connsiteY0" fmla="*/ 19319 h 585990"/>
              <a:gd name="connsiteX1" fmla="*/ 167425 w 616039"/>
              <a:gd name="connsiteY1" fmla="*/ 6440 h 585990"/>
              <a:gd name="connsiteX2" fmla="*/ 360608 w 616039"/>
              <a:gd name="connsiteY2" fmla="*/ 57956 h 585990"/>
              <a:gd name="connsiteX3" fmla="*/ 540913 w 616039"/>
              <a:gd name="connsiteY3" fmla="*/ 238260 h 585990"/>
              <a:gd name="connsiteX4" fmla="*/ 605307 w 616039"/>
              <a:gd name="connsiteY4" fmla="*/ 457201 h 585990"/>
              <a:gd name="connsiteX5" fmla="*/ 605307 w 616039"/>
              <a:gd name="connsiteY5" fmla="*/ 585990 h 585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16039" h="585990">
                <a:moveTo>
                  <a:pt x="0" y="19319"/>
                </a:moveTo>
                <a:cubicBezTo>
                  <a:pt x="53662" y="9659"/>
                  <a:pt x="107324" y="0"/>
                  <a:pt x="167425" y="6440"/>
                </a:cubicBezTo>
                <a:cubicBezTo>
                  <a:pt x="227526" y="12880"/>
                  <a:pt x="298360" y="19319"/>
                  <a:pt x="360608" y="57956"/>
                </a:cubicBezTo>
                <a:cubicBezTo>
                  <a:pt x="422856" y="96593"/>
                  <a:pt x="500130" y="171719"/>
                  <a:pt x="540913" y="238260"/>
                </a:cubicBezTo>
                <a:cubicBezTo>
                  <a:pt x="581696" y="304801"/>
                  <a:pt x="594575" y="399246"/>
                  <a:pt x="605307" y="457201"/>
                </a:cubicBezTo>
                <a:cubicBezTo>
                  <a:pt x="616039" y="515156"/>
                  <a:pt x="610673" y="550573"/>
                  <a:pt x="605307" y="58599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олилиния 41"/>
          <p:cNvSpPr/>
          <p:nvPr/>
        </p:nvSpPr>
        <p:spPr>
          <a:xfrm>
            <a:off x="5179724" y="5537915"/>
            <a:ext cx="656822" cy="579550"/>
          </a:xfrm>
          <a:custGeom>
            <a:avLst/>
            <a:gdLst>
              <a:gd name="connsiteX0" fmla="*/ 0 w 656822"/>
              <a:gd name="connsiteY0" fmla="*/ 579550 h 579550"/>
              <a:gd name="connsiteX1" fmla="*/ 64394 w 656822"/>
              <a:gd name="connsiteY1" fmla="*/ 334851 h 579550"/>
              <a:gd name="connsiteX2" fmla="*/ 257577 w 656822"/>
              <a:gd name="connsiteY2" fmla="*/ 141668 h 579550"/>
              <a:gd name="connsiteX3" fmla="*/ 463639 w 656822"/>
              <a:gd name="connsiteY3" fmla="*/ 51516 h 579550"/>
              <a:gd name="connsiteX4" fmla="*/ 592428 w 656822"/>
              <a:gd name="connsiteY4" fmla="*/ 12879 h 579550"/>
              <a:gd name="connsiteX5" fmla="*/ 656822 w 656822"/>
              <a:gd name="connsiteY5" fmla="*/ 0 h 57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6822" h="579550">
                <a:moveTo>
                  <a:pt x="0" y="579550"/>
                </a:moveTo>
                <a:cubicBezTo>
                  <a:pt x="10732" y="493690"/>
                  <a:pt x="21464" y="407831"/>
                  <a:pt x="64394" y="334851"/>
                </a:cubicBezTo>
                <a:cubicBezTo>
                  <a:pt x="107324" y="261871"/>
                  <a:pt x="191036" y="188890"/>
                  <a:pt x="257577" y="141668"/>
                </a:cubicBezTo>
                <a:cubicBezTo>
                  <a:pt x="324118" y="94446"/>
                  <a:pt x="407831" y="72981"/>
                  <a:pt x="463639" y="51516"/>
                </a:cubicBezTo>
                <a:cubicBezTo>
                  <a:pt x="519447" y="30051"/>
                  <a:pt x="560231" y="21465"/>
                  <a:pt x="592428" y="12879"/>
                </a:cubicBezTo>
                <a:cubicBezTo>
                  <a:pt x="624625" y="4293"/>
                  <a:pt x="640723" y="2146"/>
                  <a:pt x="656822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олилиния 42"/>
          <p:cNvSpPr/>
          <p:nvPr/>
        </p:nvSpPr>
        <p:spPr>
          <a:xfrm>
            <a:off x="6286512" y="5500702"/>
            <a:ext cx="642942" cy="650988"/>
          </a:xfrm>
          <a:custGeom>
            <a:avLst/>
            <a:gdLst>
              <a:gd name="connsiteX0" fmla="*/ 0 w 656822"/>
              <a:gd name="connsiteY0" fmla="*/ 579550 h 579550"/>
              <a:gd name="connsiteX1" fmla="*/ 64394 w 656822"/>
              <a:gd name="connsiteY1" fmla="*/ 334851 h 579550"/>
              <a:gd name="connsiteX2" fmla="*/ 257577 w 656822"/>
              <a:gd name="connsiteY2" fmla="*/ 141668 h 579550"/>
              <a:gd name="connsiteX3" fmla="*/ 463639 w 656822"/>
              <a:gd name="connsiteY3" fmla="*/ 51516 h 579550"/>
              <a:gd name="connsiteX4" fmla="*/ 592428 w 656822"/>
              <a:gd name="connsiteY4" fmla="*/ 12879 h 579550"/>
              <a:gd name="connsiteX5" fmla="*/ 656822 w 656822"/>
              <a:gd name="connsiteY5" fmla="*/ 0 h 57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6822" h="579550">
                <a:moveTo>
                  <a:pt x="0" y="579550"/>
                </a:moveTo>
                <a:cubicBezTo>
                  <a:pt x="10732" y="493690"/>
                  <a:pt x="21464" y="407831"/>
                  <a:pt x="64394" y="334851"/>
                </a:cubicBezTo>
                <a:cubicBezTo>
                  <a:pt x="107324" y="261871"/>
                  <a:pt x="191036" y="188890"/>
                  <a:pt x="257577" y="141668"/>
                </a:cubicBezTo>
                <a:cubicBezTo>
                  <a:pt x="324118" y="94446"/>
                  <a:pt x="407831" y="72981"/>
                  <a:pt x="463639" y="51516"/>
                </a:cubicBezTo>
                <a:cubicBezTo>
                  <a:pt x="519447" y="30051"/>
                  <a:pt x="560231" y="21465"/>
                  <a:pt x="592428" y="12879"/>
                </a:cubicBezTo>
                <a:cubicBezTo>
                  <a:pt x="624625" y="4293"/>
                  <a:pt x="640723" y="2146"/>
                  <a:pt x="656822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олилиния 43"/>
          <p:cNvSpPr/>
          <p:nvPr/>
        </p:nvSpPr>
        <p:spPr>
          <a:xfrm>
            <a:off x="7358082" y="5500702"/>
            <a:ext cx="642942" cy="650988"/>
          </a:xfrm>
          <a:custGeom>
            <a:avLst/>
            <a:gdLst>
              <a:gd name="connsiteX0" fmla="*/ 0 w 656822"/>
              <a:gd name="connsiteY0" fmla="*/ 579550 h 579550"/>
              <a:gd name="connsiteX1" fmla="*/ 64394 w 656822"/>
              <a:gd name="connsiteY1" fmla="*/ 334851 h 579550"/>
              <a:gd name="connsiteX2" fmla="*/ 257577 w 656822"/>
              <a:gd name="connsiteY2" fmla="*/ 141668 h 579550"/>
              <a:gd name="connsiteX3" fmla="*/ 463639 w 656822"/>
              <a:gd name="connsiteY3" fmla="*/ 51516 h 579550"/>
              <a:gd name="connsiteX4" fmla="*/ 592428 w 656822"/>
              <a:gd name="connsiteY4" fmla="*/ 12879 h 579550"/>
              <a:gd name="connsiteX5" fmla="*/ 656822 w 656822"/>
              <a:gd name="connsiteY5" fmla="*/ 0 h 579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6822" h="579550">
                <a:moveTo>
                  <a:pt x="0" y="579550"/>
                </a:moveTo>
                <a:cubicBezTo>
                  <a:pt x="10732" y="493690"/>
                  <a:pt x="21464" y="407831"/>
                  <a:pt x="64394" y="334851"/>
                </a:cubicBezTo>
                <a:cubicBezTo>
                  <a:pt x="107324" y="261871"/>
                  <a:pt x="191036" y="188890"/>
                  <a:pt x="257577" y="141668"/>
                </a:cubicBezTo>
                <a:cubicBezTo>
                  <a:pt x="324118" y="94446"/>
                  <a:pt x="407831" y="72981"/>
                  <a:pt x="463639" y="51516"/>
                </a:cubicBezTo>
                <a:cubicBezTo>
                  <a:pt x="519447" y="30051"/>
                  <a:pt x="560231" y="21465"/>
                  <a:pt x="592428" y="12879"/>
                </a:cubicBezTo>
                <a:cubicBezTo>
                  <a:pt x="624625" y="4293"/>
                  <a:pt x="640723" y="2146"/>
                  <a:pt x="656822" y="0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олилиния 44"/>
          <p:cNvSpPr/>
          <p:nvPr/>
        </p:nvSpPr>
        <p:spPr>
          <a:xfrm>
            <a:off x="7624564" y="5396248"/>
            <a:ext cx="79419" cy="862884"/>
          </a:xfrm>
          <a:custGeom>
            <a:avLst/>
            <a:gdLst>
              <a:gd name="connsiteX0" fmla="*/ 79419 w 79419"/>
              <a:gd name="connsiteY0" fmla="*/ 0 h 862884"/>
              <a:gd name="connsiteX1" fmla="*/ 27903 w 79419"/>
              <a:gd name="connsiteY1" fmla="*/ 257577 h 862884"/>
              <a:gd name="connsiteX2" fmla="*/ 15025 w 79419"/>
              <a:gd name="connsiteY2" fmla="*/ 450760 h 862884"/>
              <a:gd name="connsiteX3" fmla="*/ 2146 w 79419"/>
              <a:gd name="connsiteY3" fmla="*/ 605307 h 862884"/>
              <a:gd name="connsiteX4" fmla="*/ 2146 w 79419"/>
              <a:gd name="connsiteY4" fmla="*/ 862884 h 8628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419" h="862884">
                <a:moveTo>
                  <a:pt x="79419" y="0"/>
                </a:moveTo>
                <a:cubicBezTo>
                  <a:pt x="59027" y="91225"/>
                  <a:pt x="38635" y="182450"/>
                  <a:pt x="27903" y="257577"/>
                </a:cubicBezTo>
                <a:cubicBezTo>
                  <a:pt x="17171" y="332704"/>
                  <a:pt x="19318" y="392805"/>
                  <a:pt x="15025" y="450760"/>
                </a:cubicBezTo>
                <a:cubicBezTo>
                  <a:pt x="10732" y="508715"/>
                  <a:pt x="4292" y="536620"/>
                  <a:pt x="2146" y="605307"/>
                </a:cubicBezTo>
                <a:cubicBezTo>
                  <a:pt x="0" y="673994"/>
                  <a:pt x="2146" y="862884"/>
                  <a:pt x="2146" y="862884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7227465" y="5619482"/>
            <a:ext cx="927279" cy="270456"/>
          </a:xfrm>
          <a:custGeom>
            <a:avLst/>
            <a:gdLst>
              <a:gd name="connsiteX0" fmla="*/ 0 w 927279"/>
              <a:gd name="connsiteY0" fmla="*/ 201769 h 270456"/>
              <a:gd name="connsiteX1" fmla="*/ 154546 w 927279"/>
              <a:gd name="connsiteY1" fmla="*/ 111617 h 270456"/>
              <a:gd name="connsiteX2" fmla="*/ 257577 w 927279"/>
              <a:gd name="connsiteY2" fmla="*/ 72980 h 270456"/>
              <a:gd name="connsiteX3" fmla="*/ 412124 w 927279"/>
              <a:gd name="connsiteY3" fmla="*/ 8586 h 270456"/>
              <a:gd name="connsiteX4" fmla="*/ 605307 w 927279"/>
              <a:gd name="connsiteY4" fmla="*/ 21464 h 270456"/>
              <a:gd name="connsiteX5" fmla="*/ 734095 w 927279"/>
              <a:gd name="connsiteY5" fmla="*/ 72980 h 270456"/>
              <a:gd name="connsiteX6" fmla="*/ 837126 w 927279"/>
              <a:gd name="connsiteY6" fmla="*/ 163132 h 270456"/>
              <a:gd name="connsiteX7" fmla="*/ 914400 w 927279"/>
              <a:gd name="connsiteY7" fmla="*/ 253284 h 270456"/>
              <a:gd name="connsiteX8" fmla="*/ 914400 w 927279"/>
              <a:gd name="connsiteY8" fmla="*/ 266163 h 270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27279" h="270456">
                <a:moveTo>
                  <a:pt x="0" y="201769"/>
                </a:moveTo>
                <a:cubicBezTo>
                  <a:pt x="55808" y="167425"/>
                  <a:pt x="111617" y="133082"/>
                  <a:pt x="154546" y="111617"/>
                </a:cubicBezTo>
                <a:cubicBezTo>
                  <a:pt x="197476" y="90152"/>
                  <a:pt x="214647" y="90152"/>
                  <a:pt x="257577" y="72980"/>
                </a:cubicBezTo>
                <a:cubicBezTo>
                  <a:pt x="300507" y="55808"/>
                  <a:pt x="354169" y="17172"/>
                  <a:pt x="412124" y="8586"/>
                </a:cubicBezTo>
                <a:cubicBezTo>
                  <a:pt x="470079" y="0"/>
                  <a:pt x="551645" y="10732"/>
                  <a:pt x="605307" y="21464"/>
                </a:cubicBezTo>
                <a:cubicBezTo>
                  <a:pt x="658969" y="32196"/>
                  <a:pt x="695459" y="49369"/>
                  <a:pt x="734095" y="72980"/>
                </a:cubicBezTo>
                <a:cubicBezTo>
                  <a:pt x="772731" y="96591"/>
                  <a:pt x="807075" y="133081"/>
                  <a:pt x="837126" y="163132"/>
                </a:cubicBezTo>
                <a:cubicBezTo>
                  <a:pt x="867177" y="193183"/>
                  <a:pt x="901521" y="236112"/>
                  <a:pt x="914400" y="253284"/>
                </a:cubicBezTo>
                <a:cubicBezTo>
                  <a:pt x="927279" y="270456"/>
                  <a:pt x="920839" y="268309"/>
                  <a:pt x="914400" y="266163"/>
                </a:cubicBez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64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2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00"/>
                            </p:stCondLst>
                            <p:childTnLst>
                              <p:par>
                                <p:cTn id="1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45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500"/>
                            </p:stCondLst>
                            <p:childTnLst>
                              <p:par>
                                <p:cTn id="1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00"/>
                            </p:stCondLst>
                            <p:childTnLst>
                              <p:par>
                                <p:cTn id="1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2500"/>
                            </p:stCondLst>
                            <p:childTnLst>
                              <p:par>
                                <p:cTn id="1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5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10" grpId="0" autoUpdateAnimBg="0"/>
      <p:bldP spid="11" grpId="0" autoUpdateAnimBg="0"/>
      <p:bldP spid="14" grpId="0" animBg="1" autoUpdateAnimBg="0"/>
      <p:bldP spid="15" grpId="0" animBg="1" autoUpdateAnimBg="0"/>
      <p:bldP spid="17" grpId="0" animBg="1" autoUpdateAnimBg="0"/>
      <p:bldP spid="18" grpId="0" animBg="1" autoUpdateAnimBg="0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Arial" pitchFamily="34" charset="0"/>
              </a:rPr>
              <a:t>Складывать такие дроби было неудобно.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1543047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latin typeface="Arial" pitchFamily="34" charset="0"/>
              </a:rPr>
              <a:t> Ведь в оба слагаемых могут входить одинаковые доли, и тогда при сложении появится дробь вида </a:t>
            </a:r>
            <a:r>
              <a:rPr lang="ru-RU" i="1" dirty="0" smtClean="0">
                <a:latin typeface="Arial" pitchFamily="34" charset="0"/>
              </a:rPr>
              <a:t>2/</a:t>
            </a:r>
            <a:r>
              <a:rPr lang="en-US" i="1" dirty="0" smtClean="0">
                <a:latin typeface="Arial" pitchFamily="34" charset="0"/>
              </a:rPr>
              <a:t>n</a:t>
            </a:r>
            <a:r>
              <a:rPr lang="ru-RU" i="1" dirty="0" smtClean="0">
                <a:latin typeface="Arial Unicode MS" pitchFamily="34" charset="-128"/>
              </a:rPr>
              <a:t>.</a:t>
            </a:r>
            <a:r>
              <a:rPr lang="ru-RU" dirty="0" smtClean="0">
                <a:latin typeface="Arial Unicode MS" pitchFamily="34" charset="-128"/>
              </a:rPr>
              <a:t> А таких дробей египтяне не допускали.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34" y="3071810"/>
            <a:ext cx="8215370" cy="307183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Arial" pitchFamily="34" charset="0"/>
              </a:rPr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214686"/>
            <a:ext cx="792961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Arial Unicode MS" pitchFamily="34" charset="-128"/>
              </a:rPr>
              <a:t> </a:t>
            </a:r>
          </a:p>
          <a:p>
            <a:pPr algn="just"/>
            <a:r>
              <a:rPr lang="ru-RU" sz="2800" dirty="0" smtClean="0">
                <a:latin typeface="Arial Unicode MS" pitchFamily="34" charset="-128"/>
              </a:rPr>
              <a:t>Поэтому папирус </a:t>
            </a:r>
            <a:r>
              <a:rPr lang="ru-RU" sz="2800" dirty="0" err="1" smtClean="0">
                <a:latin typeface="Arial Unicode MS" pitchFamily="34" charset="-128"/>
              </a:rPr>
              <a:t>Ахмеса</a:t>
            </a:r>
            <a:r>
              <a:rPr lang="ru-RU" sz="2800" dirty="0" smtClean="0">
                <a:latin typeface="Arial Unicode MS" pitchFamily="34" charset="-128"/>
              </a:rPr>
              <a:t> начинается с таблицы, в которой все дроби такого вида от 2/5 до 2/99 записаны в виде сумм долей (</a:t>
            </a:r>
            <a:r>
              <a:rPr lang="ru-RU" sz="2800" dirty="0" smtClean="0">
                <a:latin typeface="Arial" pitchFamily="34" charset="0"/>
              </a:rPr>
              <a:t>в виде суммы двух, трёх или четырёх  </a:t>
            </a:r>
            <a:r>
              <a:rPr lang="ru-RU" sz="2800" dirty="0" err="1" smtClean="0">
                <a:latin typeface="Arial" pitchFamily="34" charset="0"/>
              </a:rPr>
              <a:t>аликвот</a:t>
            </a:r>
            <a:r>
              <a:rPr lang="ru-RU" sz="2800" dirty="0" smtClean="0">
                <a:latin typeface="Arial" pitchFamily="34" charset="0"/>
              </a:rPr>
              <a:t>).</a:t>
            </a:r>
            <a:endParaRPr lang="ru-RU" sz="2800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238</TotalTime>
  <Words>550</Words>
  <Application>Microsoft Office PowerPoint</Application>
  <PresentationFormat>Экран (4:3)</PresentationFormat>
  <Paragraphs>80</Paragraphs>
  <Slides>13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Бумажная</vt:lpstr>
      <vt:lpstr>Формула</vt:lpstr>
      <vt:lpstr>Муниципальное бюджетное общеобразовательное учреждение средняя общеобразовательная школа №31   </vt:lpstr>
      <vt:lpstr>Определение</vt:lpstr>
      <vt:lpstr>  1/2, 1/3, 1/4  -  первые дроби, с которыми нас знакомит история.   Причиной появления этих дробей являлась необходимость разбить единицу на доли.</vt:lpstr>
      <vt:lpstr>Ещё в древнем Египте у людей возникла потребность записывать дроби как суммы долей.</vt:lpstr>
      <vt:lpstr>Презентация PowerPoint</vt:lpstr>
      <vt:lpstr>Презентация PowerPoint</vt:lpstr>
      <vt:lpstr>Такие дроби имели разные названия , но все вместе назывались аликвотами.</vt:lpstr>
      <vt:lpstr>Презентация PowerPoint</vt:lpstr>
      <vt:lpstr>Складывать такие дроби было неудобно.</vt:lpstr>
      <vt:lpstr>Дроби вида 2/n и 2/(2n + 1) можно записать по формулам:</vt:lpstr>
      <vt:lpstr>Скажем, число 2/43 оказалось более сложно разложить на сумму 4 аликвотных дробей.</vt:lpstr>
      <vt:lpstr>Разложить в виде суммы двух аликвотных дробей можно по формуле:   1/n = 1/(n +1) + 1/n(n + 1)</vt:lpstr>
      <vt:lpstr>Заключение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Российская научно-социальная программа молодежи и школьников          «Шаг в будущее»- Юниор</dc:title>
  <dc:creator>СЕРГЕЙ</dc:creator>
  <cp:lastModifiedBy>user</cp:lastModifiedBy>
  <cp:revision>29</cp:revision>
  <dcterms:created xsi:type="dcterms:W3CDTF">2012-02-23T07:59:28Z</dcterms:created>
  <dcterms:modified xsi:type="dcterms:W3CDTF">2015-04-27T20:36:43Z</dcterms:modified>
</cp:coreProperties>
</file>