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6" r:id="rId1"/>
  </p:sldMasterIdLst>
  <p:notesMasterIdLst>
    <p:notesMasterId r:id="rId34"/>
  </p:notesMasterIdLst>
  <p:sldIdLst>
    <p:sldId id="256" r:id="rId2"/>
    <p:sldId id="270" r:id="rId3"/>
    <p:sldId id="258" r:id="rId4"/>
    <p:sldId id="271" r:id="rId5"/>
    <p:sldId id="272" r:id="rId6"/>
    <p:sldId id="273" r:id="rId7"/>
    <p:sldId id="259" r:id="rId8"/>
    <p:sldId id="260" r:id="rId9"/>
    <p:sldId id="287" r:id="rId10"/>
    <p:sldId id="266" r:id="rId11"/>
    <p:sldId id="261" r:id="rId12"/>
    <p:sldId id="262" r:id="rId13"/>
    <p:sldId id="263" r:id="rId14"/>
    <p:sldId id="264" r:id="rId15"/>
    <p:sldId id="265" r:id="rId16"/>
    <p:sldId id="267" r:id="rId17"/>
    <p:sldId id="268" r:id="rId18"/>
    <p:sldId id="269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4" r:id="rId27"/>
    <p:sldId id="281" r:id="rId28"/>
    <p:sldId id="282" r:id="rId29"/>
    <p:sldId id="285" r:id="rId30"/>
    <p:sldId id="286" r:id="rId31"/>
    <p:sldId id="289" r:id="rId32"/>
    <p:sldId id="283" r:id="rId3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009900"/>
    <a:srgbClr val="66FFFF"/>
    <a:srgbClr val="00FFFF"/>
    <a:srgbClr val="FF0000"/>
    <a:srgbClr val="00CCFF"/>
    <a:srgbClr val="3399FF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614" autoAdjust="0"/>
  </p:normalViewPr>
  <p:slideViewPr>
    <p:cSldViewPr>
      <p:cViewPr varScale="1">
        <p:scale>
          <a:sx n="41" d="100"/>
          <a:sy n="41" d="100"/>
        </p:scale>
        <p:origin x="-1314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1902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endParaRPr lang="ru-RU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endParaRPr lang="ru-RU"/>
          </a:p>
        </p:txBody>
      </p:sp>
      <p:sp>
        <p:nvSpPr>
          <p:cNvPr id="13316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33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endParaRPr lang="ru-RU"/>
          </a:p>
        </p:txBody>
      </p:sp>
      <p:sp>
        <p:nvSpPr>
          <p:cNvPr id="133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fld id="{F2958130-4901-4831-8CED-A957DF9AFD51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436167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36018C-EF9D-4D8D-8986-4701129DB6C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34974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7325E6-95A8-4C3D-9D8B-9B1C5A2C9036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79366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5F3A8D-5F9B-46D6-B285-C0DEDD7D9701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7940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D1A46C-C033-4653-8FC9-D5F9A98E1CDF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83155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4064F8-66BD-44B9-B1FF-2109ECB5BF77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01868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9C8B55-EFFB-4C43-B220-D43A87585ED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46074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B9A418-D85B-492C-8936-9F9760D80546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73240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91FDED-5950-4595-B7F5-8776E8F9C735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43808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BF6FE4-CF54-4B90-983C-2950977AF2BF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08246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681E83-4A3B-494D-9FB4-33402D09B271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95540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88A8E1-F0CC-4919-B970-E971DD089661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2796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758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6758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6759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D7E2E9D3-B240-4ADC-AA9A-9F158C9C24D2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CCFF"/>
            </a:gs>
            <a:gs pos="100000">
              <a:srgbClr val="00CCFF">
                <a:gamma/>
                <a:shade val="46275"/>
                <a:invGamma/>
              </a:srgb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52650"/>
            <a:ext cx="7772400" cy="1331913"/>
          </a:xfrm>
        </p:spPr>
        <p:txBody>
          <a:bodyPr/>
          <a:lstStyle/>
          <a:p>
            <a:r>
              <a:rPr lang="ru-RU" sz="6000"/>
              <a:t>Урок математики в 3 классе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sz="4400" b="1">
                <a:solidFill>
                  <a:schemeClr val="bg1"/>
                </a:solidFill>
              </a:rPr>
              <a:t>Тема: Знакомство с монетами и купюрами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6018C-EF9D-4D8D-8986-4701129DB6C9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1A46C-C033-4653-8FC9-D5F9A98E1CDF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accent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1"/>
              <a:t>1. Это редкие благородные металлы. Их  трудно добывать.</a:t>
            </a:r>
          </a:p>
          <a:p>
            <a:r>
              <a:rPr lang="ru-RU" b="1"/>
              <a:t>2. Их легко хранить и перевозить</a:t>
            </a:r>
          </a:p>
          <a:p>
            <a:r>
              <a:rPr lang="ru-RU" b="1"/>
              <a:t>3. Они хорошо сохраняются (не портятся, не разрушаются)</a:t>
            </a:r>
            <a:r>
              <a:rPr lang="ru-RU"/>
              <a:t> 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1A46C-C033-4653-8FC9-D5F9A98E1CDF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8" name="Picture 4" descr="IMGOOqCU4Zc"/>
          <p:cNvPicPr>
            <a:picLocks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1A46C-C033-4653-8FC9-D5F9A98E1CDF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6" name="Picture 8" descr="IMGOObAeTG9"/>
          <p:cNvPicPr>
            <a:picLocks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1A46C-C033-4653-8FC9-D5F9A98E1CDF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4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9943" name="Picture 7" descr="0b29dce575e5t"/>
          <p:cNvPicPr>
            <a:picLocks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1" b="4230"/>
          <a:stretch>
            <a:fillRect/>
          </a:stretch>
        </p:blipFill>
        <p:spPr>
          <a:xfrm>
            <a:off x="1116013" y="0"/>
            <a:ext cx="6672262" cy="68580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1A46C-C033-4653-8FC9-D5F9A98E1CDF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accent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Старинные названия денег</a:t>
            </a:r>
          </a:p>
        </p:txBody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1 рубль = 100 копеек</a:t>
            </a:r>
          </a:p>
          <a:p>
            <a:r>
              <a:rPr lang="ru-RU"/>
              <a:t>1 полтина = 50 копеек</a:t>
            </a:r>
          </a:p>
          <a:p>
            <a:r>
              <a:rPr lang="ru-RU"/>
              <a:t>1 гривенник = 10 копеек</a:t>
            </a:r>
          </a:p>
          <a:p>
            <a:r>
              <a:rPr lang="ru-RU"/>
              <a:t>1 алтын = 3 копейки</a:t>
            </a:r>
          </a:p>
          <a:p>
            <a:r>
              <a:rPr lang="ru-RU"/>
              <a:t>1 деньга = ½ копейки</a:t>
            </a:r>
          </a:p>
          <a:p>
            <a:r>
              <a:rPr lang="ru-RU"/>
              <a:t>1 полушка = ¼ копейки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1A46C-C033-4653-8FC9-D5F9A98E1CDF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60" name="Picture 4" descr="l_107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875" y="981075"/>
            <a:ext cx="4392613" cy="4968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0661" name="Rectangle 5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06437"/>
          </a:xfrm>
        </p:spPr>
        <p:txBody>
          <a:bodyPr/>
          <a:lstStyle/>
          <a:p>
            <a:r>
              <a:rPr lang="ru-RU" sz="4000"/>
              <a:t>Михаил Васильевич Ломоносов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1FDED-5950-4595-B7F5-8776E8F9C735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accent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4400"/>
              <a:t>1 копейка = 1 грамм</a:t>
            </a:r>
          </a:p>
          <a:p>
            <a:r>
              <a:rPr lang="ru-RU" sz="4400"/>
              <a:t>2 копейки = 2 грамма</a:t>
            </a:r>
          </a:p>
          <a:p>
            <a:r>
              <a:rPr lang="ru-RU" sz="4400"/>
              <a:t>3 копейки = 3 грамма</a:t>
            </a:r>
          </a:p>
          <a:p>
            <a:r>
              <a:rPr lang="ru-RU" sz="4400"/>
              <a:t>5 копеек = 5 грамм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1A46C-C033-4653-8FC9-D5F9A98E1CDF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1A46C-C033-4653-8FC9-D5F9A98E1CDF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88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1A46C-C033-4653-8FC9-D5F9A98E1CDF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/>
              <a:t>Выполните вычисления и расположите числа в порядке возрастания</a:t>
            </a:r>
          </a:p>
        </p:txBody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507413" cy="4525963"/>
          </a:xfrm>
        </p:spPr>
        <p:txBody>
          <a:bodyPr/>
          <a:lstStyle/>
          <a:p>
            <a:pPr marL="609600" indent="-609600">
              <a:lnSpc>
                <a:spcPct val="90000"/>
              </a:lnSpc>
              <a:buFontTx/>
              <a:buNone/>
              <a:tabLst>
                <a:tab pos="2419350" algn="l"/>
                <a:tab pos="4483100" algn="l"/>
                <a:tab pos="6459538" algn="l"/>
              </a:tabLst>
            </a:pPr>
            <a:r>
              <a:rPr lang="ru-RU" b="1"/>
              <a:t>88 : 11</a:t>
            </a:r>
            <a:r>
              <a:rPr lang="ru-RU" b="1">
                <a:solidFill>
                  <a:srgbClr val="FF0000"/>
                </a:solidFill>
              </a:rPr>
              <a:t>л</a:t>
            </a:r>
            <a:r>
              <a:rPr lang="ru-RU" b="1"/>
              <a:t>	42 : 2</a:t>
            </a:r>
            <a:r>
              <a:rPr lang="ru-RU" b="1">
                <a:solidFill>
                  <a:srgbClr val="FF0000"/>
                </a:solidFill>
              </a:rPr>
              <a:t>и</a:t>
            </a:r>
            <a:r>
              <a:rPr lang="ru-RU" b="1"/>
              <a:t>	90 : 15</a:t>
            </a:r>
            <a:r>
              <a:rPr lang="ru-RU" b="1">
                <a:solidFill>
                  <a:srgbClr val="FF0000"/>
                </a:solidFill>
              </a:rPr>
              <a:t>о</a:t>
            </a:r>
            <a:r>
              <a:rPr lang="ru-RU" b="1"/>
              <a:t>	5 * 12</a:t>
            </a:r>
            <a:r>
              <a:rPr lang="ru-RU" b="1">
                <a:solidFill>
                  <a:srgbClr val="FF0000"/>
                </a:solidFill>
              </a:rPr>
              <a:t>т</a:t>
            </a:r>
          </a:p>
          <a:p>
            <a:pPr marL="609600" indent="-609600">
              <a:lnSpc>
                <a:spcPct val="90000"/>
              </a:lnSpc>
              <a:buFontTx/>
              <a:buNone/>
              <a:tabLst>
                <a:tab pos="2419350" algn="l"/>
                <a:tab pos="4483100" algn="l"/>
                <a:tab pos="6459538" algn="l"/>
              </a:tabLst>
            </a:pPr>
            <a:endParaRPr lang="ru-RU" b="1"/>
          </a:p>
          <a:p>
            <a:pPr marL="609600" indent="-609600">
              <a:lnSpc>
                <a:spcPct val="90000"/>
              </a:lnSpc>
              <a:buFontTx/>
              <a:buNone/>
              <a:tabLst>
                <a:tab pos="2419350" algn="l"/>
                <a:tab pos="4483100" algn="l"/>
                <a:tab pos="6459538" algn="l"/>
              </a:tabLst>
            </a:pPr>
            <a:r>
              <a:rPr lang="ru-RU" b="1"/>
              <a:t>72 : 3</a:t>
            </a:r>
            <a:r>
              <a:rPr lang="ru-RU" b="1">
                <a:solidFill>
                  <a:srgbClr val="FF0000"/>
                </a:solidFill>
              </a:rPr>
              <a:t>е</a:t>
            </a:r>
            <a:r>
              <a:rPr lang="ru-RU" b="1"/>
              <a:t>	17 * 4</a:t>
            </a:r>
            <a:r>
              <a:rPr lang="ru-RU" b="1">
                <a:solidFill>
                  <a:srgbClr val="FF0000"/>
                </a:solidFill>
              </a:rPr>
              <a:t>в</a:t>
            </a:r>
            <a:r>
              <a:rPr lang="ru-RU" b="1"/>
              <a:t>	66 : 3</a:t>
            </a:r>
            <a:r>
              <a:rPr lang="ru-RU" b="1">
                <a:solidFill>
                  <a:srgbClr val="FF0000"/>
                </a:solidFill>
              </a:rPr>
              <a:t>ч</a:t>
            </a:r>
            <a:r>
              <a:rPr lang="ru-RU" b="1"/>
              <a:t>	45 : 15</a:t>
            </a:r>
            <a:r>
              <a:rPr lang="ru-RU" b="1">
                <a:solidFill>
                  <a:srgbClr val="FF0000"/>
                </a:solidFill>
              </a:rPr>
              <a:t>к</a:t>
            </a:r>
          </a:p>
          <a:p>
            <a:pPr marL="609600" indent="-609600">
              <a:lnSpc>
                <a:spcPct val="90000"/>
              </a:lnSpc>
              <a:buFontTx/>
              <a:buNone/>
              <a:tabLst>
                <a:tab pos="2419350" algn="l"/>
                <a:tab pos="4483100" algn="l"/>
                <a:tab pos="6459538" algn="l"/>
              </a:tabLst>
            </a:pPr>
            <a:endParaRPr lang="ru-RU" b="1"/>
          </a:p>
          <a:p>
            <a:pPr marL="609600" indent="-609600">
              <a:lnSpc>
                <a:spcPct val="90000"/>
              </a:lnSpc>
              <a:buFontTx/>
              <a:buNone/>
              <a:tabLst>
                <a:tab pos="2419350" algn="l"/>
                <a:tab pos="4483100" algn="l"/>
                <a:tab pos="6459538" algn="l"/>
              </a:tabLst>
            </a:pPr>
            <a:r>
              <a:rPr lang="ru-RU" b="1"/>
              <a:t>15 * 5</a:t>
            </a:r>
            <a:r>
              <a:rPr lang="ru-RU" b="1">
                <a:solidFill>
                  <a:srgbClr val="FF0000"/>
                </a:solidFill>
              </a:rPr>
              <a:t>о</a:t>
            </a:r>
            <a:r>
              <a:rPr lang="ru-RU" b="1"/>
              <a:t>	84 : 2</a:t>
            </a:r>
            <a:r>
              <a:rPr lang="ru-RU" b="1">
                <a:solidFill>
                  <a:srgbClr val="FF0000"/>
                </a:solidFill>
              </a:rPr>
              <a:t>с</a:t>
            </a:r>
          </a:p>
          <a:p>
            <a:pPr marL="609600" indent="-609600">
              <a:lnSpc>
                <a:spcPct val="90000"/>
              </a:lnSpc>
              <a:buFontTx/>
              <a:buNone/>
              <a:tabLst>
                <a:tab pos="2419350" algn="l"/>
                <a:tab pos="4483100" algn="l"/>
                <a:tab pos="6459538" algn="l"/>
              </a:tabLst>
            </a:pPr>
            <a:endParaRPr lang="ru-RU" b="1">
              <a:solidFill>
                <a:srgbClr val="FF0000"/>
              </a:solidFill>
            </a:endParaRPr>
          </a:p>
          <a:p>
            <a:pPr marL="609600" indent="-609600" algn="ctr">
              <a:lnSpc>
                <a:spcPct val="90000"/>
              </a:lnSpc>
              <a:buFontTx/>
              <a:buAutoNum type="arabicPlain" startAt="3"/>
              <a:tabLst>
                <a:tab pos="2419350" algn="l"/>
                <a:tab pos="4483100" algn="l"/>
                <a:tab pos="6459538" algn="l"/>
              </a:tabLst>
            </a:pPr>
            <a:r>
              <a:rPr lang="ru-RU" b="1">
                <a:solidFill>
                  <a:srgbClr val="FF0000"/>
                </a:solidFill>
              </a:rPr>
              <a:t>6   8   21  22  24  42  60  68  75</a:t>
            </a:r>
          </a:p>
          <a:p>
            <a:pPr marL="609600" indent="-609600" algn="ctr">
              <a:lnSpc>
                <a:spcPct val="90000"/>
              </a:lnSpc>
              <a:buFontTx/>
              <a:buNone/>
              <a:tabLst>
                <a:tab pos="2419350" algn="l"/>
                <a:tab pos="4483100" algn="l"/>
                <a:tab pos="6459538" algn="l"/>
              </a:tabLst>
            </a:pPr>
            <a:r>
              <a:rPr lang="ru-RU" b="1">
                <a:solidFill>
                  <a:srgbClr val="FF0000"/>
                </a:solidFill>
              </a:rPr>
              <a:t>к    о  л    и    ч    е    с    т    в    о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1A46C-C033-4653-8FC9-D5F9A98E1CDF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4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47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747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747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747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5" grpId="0" uiExpan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7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9876" name="Picture 4" descr="7f648b81a67dt"/>
          <p:cNvPicPr>
            <a:picLocks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653"/>
          <a:stretch>
            <a:fillRect/>
          </a:stretch>
        </p:blipFill>
        <p:spPr>
          <a:xfrm>
            <a:off x="755650" y="1196975"/>
            <a:ext cx="7921625" cy="462438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1A46C-C033-4653-8FC9-D5F9A98E1CDF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901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0900" name="Picture 4" descr="d6210a2c7b18t"/>
          <p:cNvPicPr>
            <a:picLocks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96"/>
          <a:stretch>
            <a:fillRect/>
          </a:stretch>
        </p:blipFill>
        <p:spPr>
          <a:xfrm>
            <a:off x="1790700" y="692150"/>
            <a:ext cx="5757863" cy="59055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1A46C-C033-4653-8FC9-D5F9A98E1CDF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1A46C-C033-4653-8FC9-D5F9A98E1CDF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9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2948" name="Picture 4" descr="f571fa93dd73t"/>
          <p:cNvPicPr>
            <a:picLocks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019"/>
          <a:stretch>
            <a:fillRect/>
          </a:stretch>
        </p:blipFill>
        <p:spPr>
          <a:xfrm>
            <a:off x="468313" y="692150"/>
            <a:ext cx="8280400" cy="54848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1A46C-C033-4653-8FC9-D5F9A98E1CDF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EBFA"/>
            </a:gs>
            <a:gs pos="30000">
              <a:srgbClr val="C4D6EB"/>
            </a:gs>
            <a:gs pos="60001">
              <a:srgbClr val="85C2FF"/>
            </a:gs>
            <a:gs pos="100000">
              <a:srgbClr val="5E9EFF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Переведите рубли в копейки</a:t>
            </a:r>
          </a:p>
        </p:txBody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ru-RU" sz="3600" b="1"/>
              <a:t>1 р. =        к.             10 р. = </a:t>
            </a:r>
            <a:r>
              <a:rPr lang="ru-RU" sz="3600" b="1">
                <a:solidFill>
                  <a:srgbClr val="009900"/>
                </a:solidFill>
              </a:rPr>
              <a:t>         </a:t>
            </a:r>
            <a:r>
              <a:rPr lang="ru-RU" sz="3600" b="1"/>
              <a:t> к.        </a:t>
            </a:r>
          </a:p>
          <a:p>
            <a:pPr>
              <a:buFontTx/>
              <a:buNone/>
            </a:pPr>
            <a:r>
              <a:rPr lang="ru-RU" sz="3600" b="1"/>
              <a:t>2 р. =        к.              20 р. = </a:t>
            </a:r>
            <a:r>
              <a:rPr lang="ru-RU" sz="3600" b="1">
                <a:solidFill>
                  <a:srgbClr val="009900"/>
                </a:solidFill>
              </a:rPr>
              <a:t>        </a:t>
            </a:r>
            <a:r>
              <a:rPr lang="ru-RU" sz="3600" b="1"/>
              <a:t> к.</a:t>
            </a:r>
          </a:p>
          <a:p>
            <a:pPr>
              <a:buFontTx/>
              <a:buNone/>
            </a:pPr>
            <a:r>
              <a:rPr lang="ru-RU" sz="3600" b="1"/>
              <a:t>5 р. = </a:t>
            </a:r>
            <a:r>
              <a:rPr lang="ru-RU" sz="3600" b="1">
                <a:solidFill>
                  <a:srgbClr val="009900"/>
                </a:solidFill>
              </a:rPr>
              <a:t>       </a:t>
            </a:r>
            <a:r>
              <a:rPr lang="ru-RU" sz="3600" b="1"/>
              <a:t>к.              50 р. = </a:t>
            </a:r>
            <a:r>
              <a:rPr lang="ru-RU" sz="3600" b="1">
                <a:solidFill>
                  <a:srgbClr val="009900"/>
                </a:solidFill>
              </a:rPr>
              <a:t>        </a:t>
            </a:r>
            <a:r>
              <a:rPr lang="ru-RU" sz="3600" b="1"/>
              <a:t> к.</a:t>
            </a:r>
          </a:p>
        </p:txBody>
      </p:sp>
      <p:sp>
        <p:nvSpPr>
          <p:cNvPr id="83972" name="Text Box 4"/>
          <p:cNvSpPr txBox="1">
            <a:spLocks noChangeArrowheads="1"/>
          </p:cNvSpPr>
          <p:nvPr/>
        </p:nvSpPr>
        <p:spPr bwMode="auto">
          <a:xfrm>
            <a:off x="1692275" y="1628775"/>
            <a:ext cx="100806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>
                <a:solidFill>
                  <a:srgbClr val="009900"/>
                </a:solidFill>
              </a:rPr>
              <a:t>100</a:t>
            </a:r>
          </a:p>
        </p:txBody>
      </p:sp>
      <p:sp>
        <p:nvSpPr>
          <p:cNvPr id="83973" name="Text Box 5"/>
          <p:cNvSpPr txBox="1">
            <a:spLocks noChangeArrowheads="1"/>
          </p:cNvSpPr>
          <p:nvPr/>
        </p:nvSpPr>
        <p:spPr bwMode="auto">
          <a:xfrm>
            <a:off x="1692275" y="2276475"/>
            <a:ext cx="100806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>
                <a:solidFill>
                  <a:srgbClr val="009900"/>
                </a:solidFill>
              </a:rPr>
              <a:t>200</a:t>
            </a:r>
          </a:p>
        </p:txBody>
      </p:sp>
      <p:sp>
        <p:nvSpPr>
          <p:cNvPr id="83974" name="Text Box 6"/>
          <p:cNvSpPr txBox="1">
            <a:spLocks noChangeArrowheads="1"/>
          </p:cNvSpPr>
          <p:nvPr/>
        </p:nvSpPr>
        <p:spPr bwMode="auto">
          <a:xfrm>
            <a:off x="1692275" y="2924175"/>
            <a:ext cx="100806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>
                <a:solidFill>
                  <a:srgbClr val="009900"/>
                </a:solidFill>
              </a:rPr>
              <a:t>500</a:t>
            </a:r>
          </a:p>
        </p:txBody>
      </p:sp>
      <p:sp>
        <p:nvSpPr>
          <p:cNvPr id="83975" name="Text Box 7"/>
          <p:cNvSpPr txBox="1">
            <a:spLocks noChangeArrowheads="1"/>
          </p:cNvSpPr>
          <p:nvPr/>
        </p:nvSpPr>
        <p:spPr bwMode="auto">
          <a:xfrm>
            <a:off x="6227763" y="1557338"/>
            <a:ext cx="129698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>
                <a:solidFill>
                  <a:srgbClr val="009900"/>
                </a:solidFill>
              </a:rPr>
              <a:t>1000</a:t>
            </a:r>
          </a:p>
        </p:txBody>
      </p:sp>
      <p:sp>
        <p:nvSpPr>
          <p:cNvPr id="83976" name="Text Box 8"/>
          <p:cNvSpPr txBox="1">
            <a:spLocks noChangeArrowheads="1"/>
          </p:cNvSpPr>
          <p:nvPr/>
        </p:nvSpPr>
        <p:spPr bwMode="auto">
          <a:xfrm>
            <a:off x="6372225" y="2276475"/>
            <a:ext cx="122396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>
                <a:solidFill>
                  <a:srgbClr val="009900"/>
                </a:solidFill>
              </a:rPr>
              <a:t>2000</a:t>
            </a:r>
          </a:p>
        </p:txBody>
      </p:sp>
      <p:sp>
        <p:nvSpPr>
          <p:cNvPr id="83977" name="Text Box 9"/>
          <p:cNvSpPr txBox="1">
            <a:spLocks noChangeArrowheads="1"/>
          </p:cNvSpPr>
          <p:nvPr/>
        </p:nvSpPr>
        <p:spPr bwMode="auto">
          <a:xfrm>
            <a:off x="6372225" y="2997200"/>
            <a:ext cx="122396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>
                <a:solidFill>
                  <a:srgbClr val="009900"/>
                </a:solidFill>
              </a:rPr>
              <a:t>5000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1A46C-C033-4653-8FC9-D5F9A98E1CDF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3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3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83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83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83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839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2" grpId="0"/>
      <p:bldP spid="83973" grpId="0"/>
      <p:bldP spid="83974" grpId="0"/>
      <p:bldP spid="83975" grpId="0"/>
      <p:bldP spid="83976" grpId="0"/>
      <p:bldP spid="8397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EBFA"/>
            </a:gs>
            <a:gs pos="30000">
              <a:srgbClr val="C4D6EB"/>
            </a:gs>
            <a:gs pos="60001">
              <a:srgbClr val="85C2FF"/>
            </a:gs>
            <a:gs pos="100000">
              <a:srgbClr val="5E9EFF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Переведите копейки в рубли</a:t>
            </a:r>
          </a:p>
        </p:txBody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ru-RU" sz="4000" b="1"/>
              <a:t>300 к. =       р.       3000 к. =        р.</a:t>
            </a:r>
          </a:p>
          <a:p>
            <a:pPr>
              <a:buFontTx/>
              <a:buNone/>
            </a:pPr>
            <a:r>
              <a:rPr lang="ru-RU" sz="4000" b="1"/>
              <a:t>400 к. =       р.       4000 к. =        р.</a:t>
            </a:r>
          </a:p>
          <a:p>
            <a:pPr>
              <a:buFontTx/>
              <a:buNone/>
            </a:pPr>
            <a:r>
              <a:rPr lang="ru-RU" sz="4000" b="1"/>
              <a:t>600 к. =       р.       6000 к. =        р</a:t>
            </a:r>
            <a:r>
              <a:rPr lang="ru-RU" sz="4000"/>
              <a:t>.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1A46C-C033-4653-8FC9-D5F9A98E1CDF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2" name="Rectangle 4"/>
          <p:cNvSpPr>
            <a:spLocks noChangeArrowheads="1"/>
          </p:cNvSpPr>
          <p:nvPr/>
        </p:nvSpPr>
        <p:spPr bwMode="auto">
          <a:xfrm>
            <a:off x="673100" y="490538"/>
            <a:ext cx="8229600" cy="922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ru-RU" sz="4400">
                <a:solidFill>
                  <a:schemeClr val="tx2"/>
                </a:solidFill>
              </a:rPr>
              <a:t>Проверка</a:t>
            </a:r>
          </a:p>
        </p:txBody>
      </p:sp>
      <p:sp>
        <p:nvSpPr>
          <p:cNvPr id="94213" name="Rectangle 5"/>
          <p:cNvSpPr>
            <a:spLocks noChangeArrowheads="1"/>
          </p:cNvSpPr>
          <p:nvPr/>
        </p:nvSpPr>
        <p:spPr bwMode="auto">
          <a:xfrm>
            <a:off x="673100" y="1412875"/>
            <a:ext cx="8229600" cy="4929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ru-RU" sz="4000" b="1"/>
              <a:t>300 к. =  3  р.       3000 к. = 30 р.</a:t>
            </a:r>
          </a:p>
          <a:p>
            <a:pPr marL="342900" indent="-342900">
              <a:spcBef>
                <a:spcPct val="20000"/>
              </a:spcBef>
            </a:pPr>
            <a:r>
              <a:rPr lang="ru-RU" sz="4000" b="1"/>
              <a:t>400 к. =  4   р.      4000 к. = 40 р.</a:t>
            </a:r>
          </a:p>
          <a:p>
            <a:pPr marL="342900" indent="-342900">
              <a:spcBef>
                <a:spcPct val="20000"/>
              </a:spcBef>
            </a:pPr>
            <a:r>
              <a:rPr lang="ru-RU" sz="4000" b="1"/>
              <a:t>600 к. =   6  р.      6000 к. = 60 р</a:t>
            </a:r>
            <a:r>
              <a:rPr lang="ru-RU" sz="4000"/>
              <a:t>.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1A46C-C033-4653-8FC9-D5F9A98E1CDF}" type="slidenum">
              <a:rPr lang="ru-RU" smtClean="0"/>
              <a:pPr/>
              <a:t>26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EBFA"/>
            </a:gs>
            <a:gs pos="30000">
              <a:srgbClr val="C4D6EB"/>
            </a:gs>
            <a:gs pos="60001">
              <a:srgbClr val="85C2FF"/>
            </a:gs>
            <a:gs pos="100000">
              <a:srgbClr val="5E9EFF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Переведите </a:t>
            </a:r>
          </a:p>
        </p:txBody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ru-RU" b="1"/>
              <a:t>7 р. 10 к. =           к.     950 к. =       р.      к.</a:t>
            </a:r>
          </a:p>
          <a:p>
            <a:pPr>
              <a:buFontTx/>
              <a:buNone/>
            </a:pPr>
            <a:r>
              <a:rPr lang="ru-RU" b="1"/>
              <a:t>8 р. 65 к. =           к.     760 к. =       р.      к.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1A46C-C033-4653-8FC9-D5F9A98E1CDF}" type="slidenum">
              <a:rPr lang="ru-RU" smtClean="0"/>
              <a:pPr/>
              <a:t>27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8" name="Rectangle 4"/>
          <p:cNvSpPr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ru-RU" sz="4400">
                <a:solidFill>
                  <a:schemeClr val="tx2"/>
                </a:solidFill>
              </a:rPr>
              <a:t>Проверьте </a:t>
            </a:r>
          </a:p>
        </p:txBody>
      </p:sp>
      <p:sp>
        <p:nvSpPr>
          <p:cNvPr id="88069" name="Rectangle 5"/>
          <p:cNvSpPr>
            <a:spLocks noChangeArrowheads="1"/>
          </p:cNvSpPr>
          <p:nvPr/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ru-RU" sz="3200" b="1"/>
              <a:t>7 р. 10 к. = </a:t>
            </a:r>
            <a:r>
              <a:rPr lang="ru-RU" sz="3200" b="1">
                <a:solidFill>
                  <a:srgbClr val="009900"/>
                </a:solidFill>
              </a:rPr>
              <a:t>710</a:t>
            </a:r>
            <a:r>
              <a:rPr lang="ru-RU" sz="3200" b="1"/>
              <a:t> к.     950 к. = </a:t>
            </a:r>
            <a:r>
              <a:rPr lang="ru-RU" sz="3200" b="1">
                <a:solidFill>
                  <a:srgbClr val="009900"/>
                </a:solidFill>
              </a:rPr>
              <a:t>9 </a:t>
            </a:r>
            <a:r>
              <a:rPr lang="ru-RU" sz="3200" b="1"/>
              <a:t> р. </a:t>
            </a:r>
            <a:r>
              <a:rPr lang="ru-RU" sz="3200" b="1">
                <a:solidFill>
                  <a:srgbClr val="009900"/>
                </a:solidFill>
              </a:rPr>
              <a:t>50</a:t>
            </a:r>
            <a:r>
              <a:rPr lang="ru-RU" sz="3200" b="1"/>
              <a:t>  к.</a:t>
            </a:r>
          </a:p>
          <a:p>
            <a:pPr marL="342900" indent="-342900">
              <a:spcBef>
                <a:spcPct val="20000"/>
              </a:spcBef>
            </a:pPr>
            <a:r>
              <a:rPr lang="ru-RU" sz="3200" b="1"/>
              <a:t>8 р. 65 к. = </a:t>
            </a:r>
            <a:r>
              <a:rPr lang="ru-RU" sz="3200" b="1">
                <a:solidFill>
                  <a:srgbClr val="009900"/>
                </a:solidFill>
              </a:rPr>
              <a:t>865 </a:t>
            </a:r>
            <a:r>
              <a:rPr lang="ru-RU" sz="3200" b="1"/>
              <a:t> к.     760 к. = </a:t>
            </a:r>
            <a:r>
              <a:rPr lang="ru-RU" sz="3200" b="1">
                <a:solidFill>
                  <a:srgbClr val="009900"/>
                </a:solidFill>
              </a:rPr>
              <a:t>7 </a:t>
            </a:r>
            <a:r>
              <a:rPr lang="ru-RU" sz="3200" b="1"/>
              <a:t> р.</a:t>
            </a:r>
            <a:r>
              <a:rPr lang="ru-RU" sz="3200" b="1">
                <a:solidFill>
                  <a:srgbClr val="009900"/>
                </a:solidFill>
              </a:rPr>
              <a:t> 60 </a:t>
            </a:r>
            <a:r>
              <a:rPr lang="ru-RU" sz="3200" b="1"/>
              <a:t> к.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F6FE4-CF54-4B90-983C-2950977AF2BF}" type="slidenum">
              <a:rPr lang="ru-RU" smtClean="0"/>
              <a:pPr/>
              <a:t>28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238" name="Group 6"/>
          <p:cNvGrpSpPr>
            <a:grpSpLocks/>
          </p:cNvGrpSpPr>
          <p:nvPr/>
        </p:nvGrpSpPr>
        <p:grpSpPr bwMode="auto">
          <a:xfrm>
            <a:off x="755650" y="908050"/>
            <a:ext cx="1079500" cy="1008063"/>
            <a:chOff x="975" y="1752"/>
            <a:chExt cx="816" cy="816"/>
          </a:xfrm>
        </p:grpSpPr>
        <p:sp>
          <p:nvSpPr>
            <p:cNvPr id="95236" name="Oval 4"/>
            <p:cNvSpPr>
              <a:spLocks noChangeArrowheads="1"/>
            </p:cNvSpPr>
            <p:nvPr/>
          </p:nvSpPr>
          <p:spPr bwMode="auto">
            <a:xfrm>
              <a:off x="975" y="1752"/>
              <a:ext cx="816" cy="816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5237" name="Text Box 5"/>
            <p:cNvSpPr txBox="1">
              <a:spLocks noChangeArrowheads="1"/>
            </p:cNvSpPr>
            <p:nvPr/>
          </p:nvSpPr>
          <p:spPr bwMode="auto">
            <a:xfrm>
              <a:off x="1111" y="2024"/>
              <a:ext cx="499" cy="297"/>
            </a:xfrm>
            <a:prstGeom prst="rect">
              <a:avLst/>
            </a:prstGeom>
            <a:solidFill>
              <a:srgbClr val="C0C0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/>
                <a:t>2 р.</a:t>
              </a:r>
            </a:p>
          </p:txBody>
        </p:sp>
      </p:grpSp>
      <p:pic>
        <p:nvPicPr>
          <p:cNvPr id="95239" name="Picture 7" descr="сканирование0002"/>
          <p:cNvPicPr>
            <a:picLocks noChangeAspect="1" noChangeArrowheads="1"/>
          </p:cNvPicPr>
          <p:nvPr/>
        </p:nvPicPr>
        <p:blipFill>
          <a:blip r:embed="rId2">
            <a:lum bright="-12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500" y="188913"/>
            <a:ext cx="3224213" cy="3192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5240" name="Group 8"/>
          <p:cNvGrpSpPr>
            <a:grpSpLocks/>
          </p:cNvGrpSpPr>
          <p:nvPr/>
        </p:nvGrpSpPr>
        <p:grpSpPr bwMode="auto">
          <a:xfrm>
            <a:off x="1042988" y="4292600"/>
            <a:ext cx="1295400" cy="1295400"/>
            <a:chOff x="975" y="1752"/>
            <a:chExt cx="816" cy="816"/>
          </a:xfrm>
        </p:grpSpPr>
        <p:sp>
          <p:nvSpPr>
            <p:cNvPr id="95241" name="Oval 9"/>
            <p:cNvSpPr>
              <a:spLocks noChangeArrowheads="1"/>
            </p:cNvSpPr>
            <p:nvPr/>
          </p:nvSpPr>
          <p:spPr bwMode="auto">
            <a:xfrm>
              <a:off x="975" y="1752"/>
              <a:ext cx="816" cy="816"/>
            </a:xfrm>
            <a:prstGeom prst="ellipse">
              <a:avLst/>
            </a:prstGeom>
            <a:solidFill>
              <a:srgbClr val="C0C0C0"/>
            </a:solidFill>
            <a:ln w="76200">
              <a:solidFill>
                <a:srgbClr val="FFFF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5242" name="Text Box 10"/>
            <p:cNvSpPr txBox="1">
              <a:spLocks noChangeArrowheads="1"/>
            </p:cNvSpPr>
            <p:nvPr/>
          </p:nvSpPr>
          <p:spPr bwMode="auto">
            <a:xfrm>
              <a:off x="1111" y="2024"/>
              <a:ext cx="499" cy="231"/>
            </a:xfrm>
            <a:prstGeom prst="rect">
              <a:avLst/>
            </a:prstGeom>
            <a:solidFill>
              <a:srgbClr val="C0C0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76200">
                  <a:solidFill>
                    <a:srgbClr val="FFFF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/>
                <a:t>10 р.</a:t>
              </a:r>
            </a:p>
          </p:txBody>
        </p:sp>
      </p:grpSp>
      <p:grpSp>
        <p:nvGrpSpPr>
          <p:cNvPr id="95243" name="Group 11"/>
          <p:cNvGrpSpPr>
            <a:grpSpLocks/>
          </p:cNvGrpSpPr>
          <p:nvPr/>
        </p:nvGrpSpPr>
        <p:grpSpPr bwMode="auto">
          <a:xfrm>
            <a:off x="4716463" y="4365625"/>
            <a:ext cx="1222375" cy="1223963"/>
            <a:chOff x="975" y="1752"/>
            <a:chExt cx="816" cy="816"/>
          </a:xfrm>
        </p:grpSpPr>
        <p:sp>
          <p:nvSpPr>
            <p:cNvPr id="95244" name="Oval 12"/>
            <p:cNvSpPr>
              <a:spLocks noChangeArrowheads="1"/>
            </p:cNvSpPr>
            <p:nvPr/>
          </p:nvSpPr>
          <p:spPr bwMode="auto">
            <a:xfrm>
              <a:off x="975" y="1752"/>
              <a:ext cx="816" cy="816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5245" name="Text Box 13"/>
            <p:cNvSpPr txBox="1">
              <a:spLocks noChangeArrowheads="1"/>
            </p:cNvSpPr>
            <p:nvPr/>
          </p:nvSpPr>
          <p:spPr bwMode="auto">
            <a:xfrm>
              <a:off x="1111" y="2024"/>
              <a:ext cx="499" cy="244"/>
            </a:xfrm>
            <a:prstGeom prst="rect">
              <a:avLst/>
            </a:prstGeom>
            <a:solidFill>
              <a:srgbClr val="C0C0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/>
                <a:t>5 р.</a:t>
              </a:r>
            </a:p>
          </p:txBody>
        </p:sp>
      </p:grpSp>
      <p:grpSp>
        <p:nvGrpSpPr>
          <p:cNvPr id="95250" name="Group 18"/>
          <p:cNvGrpSpPr>
            <a:grpSpLocks/>
          </p:cNvGrpSpPr>
          <p:nvPr/>
        </p:nvGrpSpPr>
        <p:grpSpPr bwMode="auto">
          <a:xfrm>
            <a:off x="2843213" y="2205038"/>
            <a:ext cx="865187" cy="863600"/>
            <a:chOff x="1791" y="1389"/>
            <a:chExt cx="545" cy="544"/>
          </a:xfrm>
        </p:grpSpPr>
        <p:sp>
          <p:nvSpPr>
            <p:cNvPr id="95247" name="Oval 15"/>
            <p:cNvSpPr>
              <a:spLocks noChangeArrowheads="1"/>
            </p:cNvSpPr>
            <p:nvPr/>
          </p:nvSpPr>
          <p:spPr bwMode="auto">
            <a:xfrm>
              <a:off x="1791" y="1389"/>
              <a:ext cx="545" cy="544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5248" name="Text Box 16"/>
            <p:cNvSpPr txBox="1">
              <a:spLocks noChangeArrowheads="1"/>
            </p:cNvSpPr>
            <p:nvPr/>
          </p:nvSpPr>
          <p:spPr bwMode="auto">
            <a:xfrm>
              <a:off x="1882" y="1570"/>
              <a:ext cx="408" cy="231"/>
            </a:xfrm>
            <a:prstGeom prst="rect">
              <a:avLst/>
            </a:prstGeom>
            <a:solidFill>
              <a:srgbClr val="C0C0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/>
                <a:t>1 р.</a:t>
              </a:r>
            </a:p>
          </p:txBody>
        </p:sp>
      </p:grpSp>
      <p:grpSp>
        <p:nvGrpSpPr>
          <p:cNvPr id="95251" name="Group 19"/>
          <p:cNvGrpSpPr>
            <a:grpSpLocks/>
          </p:cNvGrpSpPr>
          <p:nvPr/>
        </p:nvGrpSpPr>
        <p:grpSpPr bwMode="auto">
          <a:xfrm>
            <a:off x="2843213" y="3644900"/>
            <a:ext cx="865187" cy="863600"/>
            <a:chOff x="1791" y="1389"/>
            <a:chExt cx="545" cy="544"/>
          </a:xfrm>
        </p:grpSpPr>
        <p:sp>
          <p:nvSpPr>
            <p:cNvPr id="95252" name="Oval 20"/>
            <p:cNvSpPr>
              <a:spLocks noChangeArrowheads="1"/>
            </p:cNvSpPr>
            <p:nvPr/>
          </p:nvSpPr>
          <p:spPr bwMode="auto">
            <a:xfrm>
              <a:off x="1791" y="1389"/>
              <a:ext cx="545" cy="544"/>
            </a:xfrm>
            <a:prstGeom prst="ellipse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5253" name="Text Box 21"/>
            <p:cNvSpPr txBox="1">
              <a:spLocks noChangeArrowheads="1"/>
            </p:cNvSpPr>
            <p:nvPr/>
          </p:nvSpPr>
          <p:spPr bwMode="auto">
            <a:xfrm>
              <a:off x="1882" y="1570"/>
              <a:ext cx="408" cy="231"/>
            </a:xfrm>
            <a:prstGeom prst="rect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/>
                <a:t>50 к</a:t>
              </a:r>
            </a:p>
          </p:txBody>
        </p:sp>
      </p:grpSp>
      <p:grpSp>
        <p:nvGrpSpPr>
          <p:cNvPr id="95257" name="Group 25"/>
          <p:cNvGrpSpPr>
            <a:grpSpLocks/>
          </p:cNvGrpSpPr>
          <p:nvPr/>
        </p:nvGrpSpPr>
        <p:grpSpPr bwMode="auto">
          <a:xfrm>
            <a:off x="900113" y="2565400"/>
            <a:ext cx="647700" cy="647700"/>
            <a:chOff x="567" y="1616"/>
            <a:chExt cx="545" cy="544"/>
          </a:xfrm>
        </p:grpSpPr>
        <p:sp>
          <p:nvSpPr>
            <p:cNvPr id="95255" name="Oval 23"/>
            <p:cNvSpPr>
              <a:spLocks noChangeArrowheads="1"/>
            </p:cNvSpPr>
            <p:nvPr/>
          </p:nvSpPr>
          <p:spPr bwMode="auto">
            <a:xfrm>
              <a:off x="567" y="1616"/>
              <a:ext cx="545" cy="544"/>
            </a:xfrm>
            <a:prstGeom prst="ellipse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5256" name="Text Box 24"/>
            <p:cNvSpPr txBox="1">
              <a:spLocks noChangeArrowheads="1"/>
            </p:cNvSpPr>
            <p:nvPr/>
          </p:nvSpPr>
          <p:spPr bwMode="auto">
            <a:xfrm>
              <a:off x="612" y="1797"/>
              <a:ext cx="455" cy="231"/>
            </a:xfrm>
            <a:prstGeom prst="rect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200"/>
                <a:t>10 к</a:t>
              </a:r>
            </a:p>
          </p:txBody>
        </p:sp>
      </p:grpSp>
      <p:sp>
        <p:nvSpPr>
          <p:cNvPr id="95258" name="Text Box 26"/>
          <p:cNvSpPr txBox="1">
            <a:spLocks noChangeArrowheads="1"/>
          </p:cNvSpPr>
          <p:nvPr/>
        </p:nvSpPr>
        <p:spPr bwMode="auto">
          <a:xfrm>
            <a:off x="6732588" y="3500438"/>
            <a:ext cx="1944687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effectLst>
                  <a:outerShdw blurRad="38100" dist="38100" dir="2700000" algn="tl">
                    <a:srgbClr val="C0C0C0"/>
                  </a:outerShdw>
                </a:effectLst>
              </a:rPr>
              <a:t>65р. 60 к.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F6FE4-CF54-4B90-983C-2950977AF2BF}" type="slidenum">
              <a:rPr lang="ru-RU" smtClean="0"/>
              <a:pPr/>
              <a:t>29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66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795588"/>
            <a:ext cx="8229600" cy="333057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b="1">
                <a:solidFill>
                  <a:srgbClr val="FF0000"/>
                </a:solidFill>
              </a:rPr>
              <a:t>Количество</a:t>
            </a:r>
            <a:r>
              <a:rPr lang="ru-RU" b="1">
                <a:solidFill>
                  <a:srgbClr val="000099"/>
                </a:solidFill>
              </a:rPr>
              <a:t> </a:t>
            </a:r>
            <a:r>
              <a:rPr lang="ru-RU" b="1"/>
              <a:t>– величина, число. Например: два, пять, десять</a:t>
            </a:r>
          </a:p>
          <a:p>
            <a:pPr>
              <a:lnSpc>
                <a:spcPct val="90000"/>
              </a:lnSpc>
            </a:pPr>
            <a:r>
              <a:rPr lang="ru-RU" b="1">
                <a:solidFill>
                  <a:srgbClr val="FF0000"/>
                </a:solidFill>
              </a:rPr>
              <a:t>Цена </a:t>
            </a:r>
            <a:r>
              <a:rPr lang="ru-RU" b="1"/>
              <a:t>– денежное выражение стоимости товара, услуги.</a:t>
            </a:r>
          </a:p>
        </p:txBody>
      </p:sp>
      <p:pic>
        <p:nvPicPr>
          <p:cNvPr id="7172" name="Picture 4" descr="ОЖЕГОВ"/>
          <p:cNvPicPr>
            <a:picLocks noChangeAspect="1" noChangeArrowheads="1"/>
          </p:cNvPicPr>
          <p:nvPr>
            <p:ph type="title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4213" y="476250"/>
            <a:ext cx="2592387" cy="237648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7173" name="Rectangle 5"/>
          <p:cNvSpPr>
            <a:spLocks noChangeArrowheads="1"/>
          </p:cNvSpPr>
          <p:nvPr/>
        </p:nvSpPr>
        <p:spPr bwMode="auto">
          <a:xfrm>
            <a:off x="3563938" y="1268413"/>
            <a:ext cx="48958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FF0000"/>
                </a:solidFill>
                <a:latin typeface="Times New Roman" pitchFamily="18" charset="0"/>
              </a:rPr>
              <a:t>Сергей Иванович Ожегов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1A46C-C033-4653-8FC9-D5F9A98E1CDF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60" name="Picture 4" descr="сканирование0003"/>
          <p:cNvPicPr>
            <a:picLocks noChangeAspect="1" noChangeArrowheads="1"/>
          </p:cNvPicPr>
          <p:nvPr/>
        </p:nvPicPr>
        <p:blipFill>
          <a:blip r:embed="rId2">
            <a:lum bright="-12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0338" y="1196975"/>
            <a:ext cx="3713162" cy="3594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6261" name="Group 5"/>
          <p:cNvGrpSpPr>
            <a:grpSpLocks/>
          </p:cNvGrpSpPr>
          <p:nvPr/>
        </p:nvGrpSpPr>
        <p:grpSpPr bwMode="auto">
          <a:xfrm>
            <a:off x="755650" y="836613"/>
            <a:ext cx="1079500" cy="1008062"/>
            <a:chOff x="975" y="1752"/>
            <a:chExt cx="816" cy="816"/>
          </a:xfrm>
        </p:grpSpPr>
        <p:sp>
          <p:nvSpPr>
            <p:cNvPr id="96262" name="Oval 6"/>
            <p:cNvSpPr>
              <a:spLocks noChangeArrowheads="1"/>
            </p:cNvSpPr>
            <p:nvPr/>
          </p:nvSpPr>
          <p:spPr bwMode="auto">
            <a:xfrm>
              <a:off x="975" y="1752"/>
              <a:ext cx="816" cy="816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6263" name="Text Box 7"/>
            <p:cNvSpPr txBox="1">
              <a:spLocks noChangeArrowheads="1"/>
            </p:cNvSpPr>
            <p:nvPr/>
          </p:nvSpPr>
          <p:spPr bwMode="auto">
            <a:xfrm>
              <a:off x="1111" y="2024"/>
              <a:ext cx="499" cy="297"/>
            </a:xfrm>
            <a:prstGeom prst="rect">
              <a:avLst/>
            </a:prstGeom>
            <a:solidFill>
              <a:srgbClr val="C0C0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/>
                <a:t>2 р.</a:t>
              </a:r>
            </a:p>
          </p:txBody>
        </p:sp>
      </p:grpSp>
      <p:grpSp>
        <p:nvGrpSpPr>
          <p:cNvPr id="96264" name="Group 8"/>
          <p:cNvGrpSpPr>
            <a:grpSpLocks/>
          </p:cNvGrpSpPr>
          <p:nvPr/>
        </p:nvGrpSpPr>
        <p:grpSpPr bwMode="auto">
          <a:xfrm>
            <a:off x="611188" y="3644900"/>
            <a:ext cx="1295400" cy="1295400"/>
            <a:chOff x="975" y="1752"/>
            <a:chExt cx="816" cy="816"/>
          </a:xfrm>
        </p:grpSpPr>
        <p:sp>
          <p:nvSpPr>
            <p:cNvPr id="96265" name="Oval 9"/>
            <p:cNvSpPr>
              <a:spLocks noChangeArrowheads="1"/>
            </p:cNvSpPr>
            <p:nvPr/>
          </p:nvSpPr>
          <p:spPr bwMode="auto">
            <a:xfrm>
              <a:off x="975" y="1752"/>
              <a:ext cx="816" cy="816"/>
            </a:xfrm>
            <a:prstGeom prst="ellipse">
              <a:avLst/>
            </a:prstGeom>
            <a:solidFill>
              <a:srgbClr val="C0C0C0"/>
            </a:solidFill>
            <a:ln w="76200">
              <a:solidFill>
                <a:srgbClr val="FFFF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6266" name="Text Box 10"/>
            <p:cNvSpPr txBox="1">
              <a:spLocks noChangeArrowheads="1"/>
            </p:cNvSpPr>
            <p:nvPr/>
          </p:nvSpPr>
          <p:spPr bwMode="auto">
            <a:xfrm>
              <a:off x="1111" y="2024"/>
              <a:ext cx="499" cy="231"/>
            </a:xfrm>
            <a:prstGeom prst="rect">
              <a:avLst/>
            </a:prstGeom>
            <a:solidFill>
              <a:srgbClr val="C0C0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76200">
                  <a:solidFill>
                    <a:srgbClr val="FFFF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/>
                <a:t>10 р.</a:t>
              </a:r>
            </a:p>
          </p:txBody>
        </p:sp>
      </p:grpSp>
      <p:grpSp>
        <p:nvGrpSpPr>
          <p:cNvPr id="96267" name="Group 11"/>
          <p:cNvGrpSpPr>
            <a:grpSpLocks/>
          </p:cNvGrpSpPr>
          <p:nvPr/>
        </p:nvGrpSpPr>
        <p:grpSpPr bwMode="auto">
          <a:xfrm>
            <a:off x="7308850" y="3716338"/>
            <a:ext cx="1222375" cy="1223962"/>
            <a:chOff x="975" y="1752"/>
            <a:chExt cx="816" cy="816"/>
          </a:xfrm>
        </p:grpSpPr>
        <p:sp>
          <p:nvSpPr>
            <p:cNvPr id="96268" name="Oval 12"/>
            <p:cNvSpPr>
              <a:spLocks noChangeArrowheads="1"/>
            </p:cNvSpPr>
            <p:nvPr/>
          </p:nvSpPr>
          <p:spPr bwMode="auto">
            <a:xfrm>
              <a:off x="975" y="1752"/>
              <a:ext cx="816" cy="816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6269" name="Text Box 13"/>
            <p:cNvSpPr txBox="1">
              <a:spLocks noChangeArrowheads="1"/>
            </p:cNvSpPr>
            <p:nvPr/>
          </p:nvSpPr>
          <p:spPr bwMode="auto">
            <a:xfrm>
              <a:off x="1111" y="2024"/>
              <a:ext cx="499" cy="244"/>
            </a:xfrm>
            <a:prstGeom prst="rect">
              <a:avLst/>
            </a:prstGeom>
            <a:solidFill>
              <a:srgbClr val="C0C0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/>
                <a:t>5 р.</a:t>
              </a:r>
            </a:p>
          </p:txBody>
        </p:sp>
      </p:grpSp>
      <p:grpSp>
        <p:nvGrpSpPr>
          <p:cNvPr id="96270" name="Group 14"/>
          <p:cNvGrpSpPr>
            <a:grpSpLocks/>
          </p:cNvGrpSpPr>
          <p:nvPr/>
        </p:nvGrpSpPr>
        <p:grpSpPr bwMode="auto">
          <a:xfrm>
            <a:off x="7451725" y="2276475"/>
            <a:ext cx="865188" cy="863600"/>
            <a:chOff x="1791" y="1389"/>
            <a:chExt cx="545" cy="544"/>
          </a:xfrm>
        </p:grpSpPr>
        <p:sp>
          <p:nvSpPr>
            <p:cNvPr id="96271" name="Oval 15"/>
            <p:cNvSpPr>
              <a:spLocks noChangeArrowheads="1"/>
            </p:cNvSpPr>
            <p:nvPr/>
          </p:nvSpPr>
          <p:spPr bwMode="auto">
            <a:xfrm>
              <a:off x="1791" y="1389"/>
              <a:ext cx="545" cy="544"/>
            </a:xfrm>
            <a:prstGeom prst="ellipse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6272" name="Text Box 16"/>
            <p:cNvSpPr txBox="1">
              <a:spLocks noChangeArrowheads="1"/>
            </p:cNvSpPr>
            <p:nvPr/>
          </p:nvSpPr>
          <p:spPr bwMode="auto">
            <a:xfrm>
              <a:off x="1882" y="1570"/>
              <a:ext cx="408" cy="231"/>
            </a:xfrm>
            <a:prstGeom prst="rect">
              <a:avLst/>
            </a:prstGeom>
            <a:solidFill>
              <a:srgbClr val="C0C0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/>
                <a:t>1 р.</a:t>
              </a:r>
            </a:p>
          </p:txBody>
        </p:sp>
      </p:grpSp>
      <p:grpSp>
        <p:nvGrpSpPr>
          <p:cNvPr id="96273" name="Group 17"/>
          <p:cNvGrpSpPr>
            <a:grpSpLocks/>
          </p:cNvGrpSpPr>
          <p:nvPr/>
        </p:nvGrpSpPr>
        <p:grpSpPr bwMode="auto">
          <a:xfrm>
            <a:off x="7380288" y="765175"/>
            <a:ext cx="865187" cy="863600"/>
            <a:chOff x="1791" y="1389"/>
            <a:chExt cx="545" cy="544"/>
          </a:xfrm>
        </p:grpSpPr>
        <p:sp>
          <p:nvSpPr>
            <p:cNvPr id="96274" name="Oval 18"/>
            <p:cNvSpPr>
              <a:spLocks noChangeArrowheads="1"/>
            </p:cNvSpPr>
            <p:nvPr/>
          </p:nvSpPr>
          <p:spPr bwMode="auto">
            <a:xfrm>
              <a:off x="1791" y="1389"/>
              <a:ext cx="545" cy="544"/>
            </a:xfrm>
            <a:prstGeom prst="ellipse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6275" name="Text Box 19"/>
            <p:cNvSpPr txBox="1">
              <a:spLocks noChangeArrowheads="1"/>
            </p:cNvSpPr>
            <p:nvPr/>
          </p:nvSpPr>
          <p:spPr bwMode="auto">
            <a:xfrm>
              <a:off x="1882" y="1570"/>
              <a:ext cx="408" cy="231"/>
            </a:xfrm>
            <a:prstGeom prst="rect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/>
                <a:t>50 к</a:t>
              </a:r>
            </a:p>
          </p:txBody>
        </p:sp>
      </p:grpSp>
      <p:grpSp>
        <p:nvGrpSpPr>
          <p:cNvPr id="96276" name="Group 20"/>
          <p:cNvGrpSpPr>
            <a:grpSpLocks/>
          </p:cNvGrpSpPr>
          <p:nvPr/>
        </p:nvGrpSpPr>
        <p:grpSpPr bwMode="auto">
          <a:xfrm>
            <a:off x="900113" y="2420938"/>
            <a:ext cx="647700" cy="647700"/>
            <a:chOff x="567" y="1616"/>
            <a:chExt cx="545" cy="544"/>
          </a:xfrm>
        </p:grpSpPr>
        <p:sp>
          <p:nvSpPr>
            <p:cNvPr id="96277" name="Oval 21"/>
            <p:cNvSpPr>
              <a:spLocks noChangeArrowheads="1"/>
            </p:cNvSpPr>
            <p:nvPr/>
          </p:nvSpPr>
          <p:spPr bwMode="auto">
            <a:xfrm>
              <a:off x="567" y="1616"/>
              <a:ext cx="545" cy="544"/>
            </a:xfrm>
            <a:prstGeom prst="ellipse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6278" name="Text Box 22"/>
            <p:cNvSpPr txBox="1">
              <a:spLocks noChangeArrowheads="1"/>
            </p:cNvSpPr>
            <p:nvPr/>
          </p:nvSpPr>
          <p:spPr bwMode="auto">
            <a:xfrm>
              <a:off x="612" y="1797"/>
              <a:ext cx="455" cy="231"/>
            </a:xfrm>
            <a:prstGeom prst="rect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200"/>
                <a:t>10 к</a:t>
              </a:r>
            </a:p>
          </p:txBody>
        </p:sp>
      </p:grpSp>
      <p:sp>
        <p:nvSpPr>
          <p:cNvPr id="96284" name="Text Box 28" descr="kopeika4"/>
          <p:cNvSpPr txBox="1">
            <a:spLocks noChangeArrowheads="1"/>
          </p:cNvSpPr>
          <p:nvPr/>
        </p:nvSpPr>
        <p:spPr bwMode="auto">
          <a:xfrm>
            <a:off x="971550" y="5589588"/>
            <a:ext cx="1871663" cy="649287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lnSpc>
                <a:spcPct val="150000"/>
              </a:lnSpc>
              <a:spcBef>
                <a:spcPct val="250000"/>
              </a:spcBef>
              <a:spcAft>
                <a:spcPct val="250000"/>
              </a:spcAft>
            </a:pPr>
            <a:r>
              <a:rPr lang="ru-RU" sz="2400" b="1"/>
              <a:t>50 р.</a:t>
            </a:r>
          </a:p>
        </p:txBody>
      </p:sp>
      <p:sp>
        <p:nvSpPr>
          <p:cNvPr id="96285" name="Text Box 29" descr="kopeika4"/>
          <p:cNvSpPr txBox="1">
            <a:spLocks noChangeArrowheads="1"/>
          </p:cNvSpPr>
          <p:nvPr/>
        </p:nvSpPr>
        <p:spPr bwMode="auto">
          <a:xfrm>
            <a:off x="6659563" y="5589588"/>
            <a:ext cx="1871662" cy="649287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lnSpc>
                <a:spcPct val="150000"/>
              </a:lnSpc>
              <a:spcBef>
                <a:spcPct val="250000"/>
              </a:spcBef>
              <a:spcAft>
                <a:spcPct val="250000"/>
              </a:spcAft>
            </a:pPr>
            <a:r>
              <a:rPr lang="ru-RU" sz="2400" b="1"/>
              <a:t>100 р.</a:t>
            </a:r>
          </a:p>
        </p:txBody>
      </p:sp>
      <p:sp>
        <p:nvSpPr>
          <p:cNvPr id="96286" name="Text Box 30"/>
          <p:cNvSpPr txBox="1">
            <a:spLocks noChangeArrowheads="1"/>
          </p:cNvSpPr>
          <p:nvPr/>
        </p:nvSpPr>
        <p:spPr bwMode="auto">
          <a:xfrm>
            <a:off x="3687763" y="4522788"/>
            <a:ext cx="25971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3600" b="1"/>
              <a:t>157 р. 80 к.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F6FE4-CF54-4B90-983C-2950977AF2BF}" type="slidenum">
              <a:rPr lang="ru-RU" smtClean="0"/>
              <a:pPr/>
              <a:t>30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EBFA"/>
            </a:gs>
            <a:gs pos="30000">
              <a:srgbClr val="C4D6EB"/>
            </a:gs>
            <a:gs pos="60001">
              <a:srgbClr val="85C2FF"/>
            </a:gs>
            <a:gs pos="100000">
              <a:srgbClr val="5E9EFF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9330" name="Group 2"/>
          <p:cNvGrpSpPr>
            <a:grpSpLocks/>
          </p:cNvGrpSpPr>
          <p:nvPr/>
        </p:nvGrpSpPr>
        <p:grpSpPr bwMode="auto">
          <a:xfrm>
            <a:off x="684213" y="2349500"/>
            <a:ext cx="1944687" cy="1871663"/>
            <a:chOff x="385" y="2387"/>
            <a:chExt cx="1225" cy="1179"/>
          </a:xfrm>
        </p:grpSpPr>
        <p:sp>
          <p:nvSpPr>
            <p:cNvPr id="99331" name="Oval 3"/>
            <p:cNvSpPr>
              <a:spLocks noChangeArrowheads="1"/>
            </p:cNvSpPr>
            <p:nvPr/>
          </p:nvSpPr>
          <p:spPr bwMode="auto">
            <a:xfrm>
              <a:off x="385" y="2387"/>
              <a:ext cx="1225" cy="1179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9332" name="Oval 4"/>
            <p:cNvSpPr>
              <a:spLocks noChangeArrowheads="1"/>
            </p:cNvSpPr>
            <p:nvPr/>
          </p:nvSpPr>
          <p:spPr bwMode="auto">
            <a:xfrm>
              <a:off x="657" y="2704"/>
              <a:ext cx="136" cy="182"/>
            </a:xfrm>
            <a:prstGeom prst="ellipse">
              <a:avLst/>
            </a:prstGeom>
            <a:solidFill>
              <a:srgbClr val="CCFF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9333" name="Oval 5"/>
            <p:cNvSpPr>
              <a:spLocks noChangeArrowheads="1"/>
            </p:cNvSpPr>
            <p:nvPr/>
          </p:nvSpPr>
          <p:spPr bwMode="auto">
            <a:xfrm>
              <a:off x="1156" y="2704"/>
              <a:ext cx="136" cy="182"/>
            </a:xfrm>
            <a:prstGeom prst="ellipse">
              <a:avLst/>
            </a:prstGeom>
            <a:solidFill>
              <a:srgbClr val="CCFF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9334" name="Oval 6"/>
            <p:cNvSpPr>
              <a:spLocks noChangeArrowheads="1"/>
            </p:cNvSpPr>
            <p:nvPr/>
          </p:nvSpPr>
          <p:spPr bwMode="auto">
            <a:xfrm>
              <a:off x="930" y="2795"/>
              <a:ext cx="91" cy="272"/>
            </a:xfrm>
            <a:prstGeom prst="ellipse">
              <a:avLst/>
            </a:prstGeom>
            <a:solidFill>
              <a:srgbClr val="FF99CC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9335" name="Freeform 7"/>
            <p:cNvSpPr>
              <a:spLocks/>
            </p:cNvSpPr>
            <p:nvPr/>
          </p:nvSpPr>
          <p:spPr bwMode="auto">
            <a:xfrm>
              <a:off x="793" y="3158"/>
              <a:ext cx="363" cy="136"/>
            </a:xfrm>
            <a:custGeom>
              <a:avLst/>
              <a:gdLst>
                <a:gd name="T0" fmla="*/ 0 w 363"/>
                <a:gd name="T1" fmla="*/ 0 h 106"/>
                <a:gd name="T2" fmla="*/ 91 w 363"/>
                <a:gd name="T3" fmla="*/ 91 h 106"/>
                <a:gd name="T4" fmla="*/ 227 w 363"/>
                <a:gd name="T5" fmla="*/ 91 h 106"/>
                <a:gd name="T6" fmla="*/ 363 w 363"/>
                <a:gd name="T7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3" h="106">
                  <a:moveTo>
                    <a:pt x="0" y="0"/>
                  </a:moveTo>
                  <a:cubicBezTo>
                    <a:pt x="26" y="38"/>
                    <a:pt x="53" y="76"/>
                    <a:pt x="91" y="91"/>
                  </a:cubicBezTo>
                  <a:cubicBezTo>
                    <a:pt x="129" y="106"/>
                    <a:pt x="182" y="106"/>
                    <a:pt x="227" y="91"/>
                  </a:cubicBezTo>
                  <a:cubicBezTo>
                    <a:pt x="272" y="76"/>
                    <a:pt x="340" y="15"/>
                    <a:pt x="363" y="0"/>
                  </a:cubicBezTo>
                </a:path>
              </a:pathLst>
            </a:cu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336" name="Freeform 8"/>
            <p:cNvSpPr>
              <a:spLocks/>
            </p:cNvSpPr>
            <p:nvPr/>
          </p:nvSpPr>
          <p:spPr bwMode="auto">
            <a:xfrm>
              <a:off x="612" y="2568"/>
              <a:ext cx="227" cy="91"/>
            </a:xfrm>
            <a:custGeom>
              <a:avLst/>
              <a:gdLst>
                <a:gd name="T0" fmla="*/ 0 w 227"/>
                <a:gd name="T1" fmla="*/ 91 h 91"/>
                <a:gd name="T2" fmla="*/ 91 w 227"/>
                <a:gd name="T3" fmla="*/ 0 h 91"/>
                <a:gd name="T4" fmla="*/ 227 w 227"/>
                <a:gd name="T5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7" h="91">
                  <a:moveTo>
                    <a:pt x="0" y="91"/>
                  </a:moveTo>
                  <a:cubicBezTo>
                    <a:pt x="26" y="45"/>
                    <a:pt x="53" y="0"/>
                    <a:pt x="91" y="0"/>
                  </a:cubicBezTo>
                  <a:cubicBezTo>
                    <a:pt x="129" y="0"/>
                    <a:pt x="204" y="76"/>
                    <a:pt x="227" y="91"/>
                  </a:cubicBezTo>
                </a:path>
              </a:pathLst>
            </a:cu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337" name="Freeform 9"/>
            <p:cNvSpPr>
              <a:spLocks/>
            </p:cNvSpPr>
            <p:nvPr/>
          </p:nvSpPr>
          <p:spPr bwMode="auto">
            <a:xfrm flipH="1">
              <a:off x="1066" y="2568"/>
              <a:ext cx="271" cy="91"/>
            </a:xfrm>
            <a:custGeom>
              <a:avLst/>
              <a:gdLst>
                <a:gd name="T0" fmla="*/ 0 w 227"/>
                <a:gd name="T1" fmla="*/ 91 h 91"/>
                <a:gd name="T2" fmla="*/ 91 w 227"/>
                <a:gd name="T3" fmla="*/ 0 h 91"/>
                <a:gd name="T4" fmla="*/ 227 w 227"/>
                <a:gd name="T5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7" h="91">
                  <a:moveTo>
                    <a:pt x="0" y="91"/>
                  </a:moveTo>
                  <a:cubicBezTo>
                    <a:pt x="26" y="45"/>
                    <a:pt x="53" y="0"/>
                    <a:pt x="91" y="0"/>
                  </a:cubicBezTo>
                  <a:cubicBezTo>
                    <a:pt x="129" y="0"/>
                    <a:pt x="204" y="76"/>
                    <a:pt x="227" y="91"/>
                  </a:cubicBezTo>
                </a:path>
              </a:pathLst>
            </a:cu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338" name="Oval 10"/>
            <p:cNvSpPr>
              <a:spLocks noChangeArrowheads="1"/>
            </p:cNvSpPr>
            <p:nvPr/>
          </p:nvSpPr>
          <p:spPr bwMode="auto">
            <a:xfrm>
              <a:off x="703" y="2795"/>
              <a:ext cx="46" cy="4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9339" name="Oval 11"/>
            <p:cNvSpPr>
              <a:spLocks noChangeArrowheads="1"/>
            </p:cNvSpPr>
            <p:nvPr/>
          </p:nvSpPr>
          <p:spPr bwMode="auto">
            <a:xfrm>
              <a:off x="1202" y="2795"/>
              <a:ext cx="46" cy="4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9340" name="Oval 12"/>
            <p:cNvSpPr>
              <a:spLocks noChangeArrowheads="1"/>
            </p:cNvSpPr>
            <p:nvPr/>
          </p:nvSpPr>
          <p:spPr bwMode="auto">
            <a:xfrm>
              <a:off x="521" y="2931"/>
              <a:ext cx="227" cy="318"/>
            </a:xfrm>
            <a:prstGeom prst="ellipse">
              <a:avLst/>
            </a:prstGeom>
            <a:solidFill>
              <a:srgbClr val="FF99CC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9341" name="Oval 13"/>
            <p:cNvSpPr>
              <a:spLocks noChangeArrowheads="1"/>
            </p:cNvSpPr>
            <p:nvPr/>
          </p:nvSpPr>
          <p:spPr bwMode="auto">
            <a:xfrm>
              <a:off x="1202" y="2931"/>
              <a:ext cx="227" cy="318"/>
            </a:xfrm>
            <a:prstGeom prst="ellipse">
              <a:avLst/>
            </a:prstGeom>
            <a:solidFill>
              <a:srgbClr val="FF99CC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99342" name="Group 14"/>
          <p:cNvGrpSpPr>
            <a:grpSpLocks/>
          </p:cNvGrpSpPr>
          <p:nvPr/>
        </p:nvGrpSpPr>
        <p:grpSpPr bwMode="auto">
          <a:xfrm>
            <a:off x="3492500" y="2492375"/>
            <a:ext cx="1944688" cy="1871663"/>
            <a:chOff x="2154" y="2523"/>
            <a:chExt cx="1225" cy="1179"/>
          </a:xfrm>
        </p:grpSpPr>
        <p:sp>
          <p:nvSpPr>
            <p:cNvPr id="99343" name="Oval 15"/>
            <p:cNvSpPr>
              <a:spLocks noChangeArrowheads="1"/>
            </p:cNvSpPr>
            <p:nvPr/>
          </p:nvSpPr>
          <p:spPr bwMode="auto">
            <a:xfrm>
              <a:off x="2154" y="2523"/>
              <a:ext cx="1225" cy="1179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9344" name="Oval 16"/>
            <p:cNvSpPr>
              <a:spLocks noChangeArrowheads="1"/>
            </p:cNvSpPr>
            <p:nvPr/>
          </p:nvSpPr>
          <p:spPr bwMode="auto">
            <a:xfrm>
              <a:off x="2472" y="2886"/>
              <a:ext cx="136" cy="182"/>
            </a:xfrm>
            <a:prstGeom prst="ellipse">
              <a:avLst/>
            </a:prstGeom>
            <a:solidFill>
              <a:srgbClr val="CCFF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9345" name="Oval 17"/>
            <p:cNvSpPr>
              <a:spLocks noChangeArrowheads="1"/>
            </p:cNvSpPr>
            <p:nvPr/>
          </p:nvSpPr>
          <p:spPr bwMode="auto">
            <a:xfrm>
              <a:off x="2925" y="2840"/>
              <a:ext cx="136" cy="182"/>
            </a:xfrm>
            <a:prstGeom prst="ellipse">
              <a:avLst/>
            </a:prstGeom>
            <a:solidFill>
              <a:srgbClr val="CCFF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9346" name="Oval 18"/>
            <p:cNvSpPr>
              <a:spLocks noChangeArrowheads="1"/>
            </p:cNvSpPr>
            <p:nvPr/>
          </p:nvSpPr>
          <p:spPr bwMode="auto">
            <a:xfrm>
              <a:off x="2744" y="2840"/>
              <a:ext cx="91" cy="272"/>
            </a:xfrm>
            <a:prstGeom prst="ellipse">
              <a:avLst/>
            </a:prstGeom>
            <a:solidFill>
              <a:srgbClr val="FF99CC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9347" name="Freeform 19"/>
            <p:cNvSpPr>
              <a:spLocks/>
            </p:cNvSpPr>
            <p:nvPr/>
          </p:nvSpPr>
          <p:spPr bwMode="auto">
            <a:xfrm>
              <a:off x="2653" y="3385"/>
              <a:ext cx="273" cy="91"/>
            </a:xfrm>
            <a:custGeom>
              <a:avLst/>
              <a:gdLst>
                <a:gd name="T0" fmla="*/ 0 w 363"/>
                <a:gd name="T1" fmla="*/ 0 h 1"/>
                <a:gd name="T2" fmla="*/ 363 w 363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63" h="1">
                  <a:moveTo>
                    <a:pt x="0" y="0"/>
                  </a:moveTo>
                  <a:cubicBezTo>
                    <a:pt x="151" y="0"/>
                    <a:pt x="303" y="0"/>
                    <a:pt x="363" y="0"/>
                  </a:cubicBezTo>
                </a:path>
              </a:pathLst>
            </a:cu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348" name="Oval 20"/>
            <p:cNvSpPr>
              <a:spLocks noChangeArrowheads="1"/>
            </p:cNvSpPr>
            <p:nvPr/>
          </p:nvSpPr>
          <p:spPr bwMode="auto">
            <a:xfrm>
              <a:off x="2517" y="2976"/>
              <a:ext cx="46" cy="4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9349" name="Oval 21"/>
            <p:cNvSpPr>
              <a:spLocks noChangeArrowheads="1"/>
            </p:cNvSpPr>
            <p:nvPr/>
          </p:nvSpPr>
          <p:spPr bwMode="auto">
            <a:xfrm>
              <a:off x="2971" y="2931"/>
              <a:ext cx="46" cy="4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9350" name="Oval 22"/>
            <p:cNvSpPr>
              <a:spLocks noChangeArrowheads="1"/>
            </p:cNvSpPr>
            <p:nvPr/>
          </p:nvSpPr>
          <p:spPr bwMode="auto">
            <a:xfrm>
              <a:off x="2336" y="3158"/>
              <a:ext cx="227" cy="318"/>
            </a:xfrm>
            <a:prstGeom prst="ellipse">
              <a:avLst/>
            </a:prstGeom>
            <a:solidFill>
              <a:srgbClr val="FF99CC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9351" name="Oval 23"/>
            <p:cNvSpPr>
              <a:spLocks noChangeArrowheads="1"/>
            </p:cNvSpPr>
            <p:nvPr/>
          </p:nvSpPr>
          <p:spPr bwMode="auto">
            <a:xfrm>
              <a:off x="2971" y="3158"/>
              <a:ext cx="227" cy="318"/>
            </a:xfrm>
            <a:prstGeom prst="ellipse">
              <a:avLst/>
            </a:prstGeom>
            <a:solidFill>
              <a:srgbClr val="FF99CC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9352" name="Freeform 24"/>
            <p:cNvSpPr>
              <a:spLocks/>
            </p:cNvSpPr>
            <p:nvPr/>
          </p:nvSpPr>
          <p:spPr bwMode="auto">
            <a:xfrm>
              <a:off x="2426" y="2750"/>
              <a:ext cx="272" cy="46"/>
            </a:xfrm>
            <a:custGeom>
              <a:avLst/>
              <a:gdLst>
                <a:gd name="T0" fmla="*/ 0 w 272"/>
                <a:gd name="T1" fmla="*/ 46 h 46"/>
                <a:gd name="T2" fmla="*/ 181 w 272"/>
                <a:gd name="T3" fmla="*/ 0 h 46"/>
                <a:gd name="T4" fmla="*/ 272 w 272"/>
                <a:gd name="T5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2" h="46">
                  <a:moveTo>
                    <a:pt x="0" y="46"/>
                  </a:moveTo>
                  <a:cubicBezTo>
                    <a:pt x="68" y="23"/>
                    <a:pt x="136" y="0"/>
                    <a:pt x="181" y="0"/>
                  </a:cubicBezTo>
                  <a:cubicBezTo>
                    <a:pt x="226" y="0"/>
                    <a:pt x="249" y="23"/>
                    <a:pt x="272" y="46"/>
                  </a:cubicBezTo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353" name="Freeform 25"/>
            <p:cNvSpPr>
              <a:spLocks/>
            </p:cNvSpPr>
            <p:nvPr/>
          </p:nvSpPr>
          <p:spPr bwMode="auto">
            <a:xfrm flipH="1">
              <a:off x="2835" y="2750"/>
              <a:ext cx="272" cy="46"/>
            </a:xfrm>
            <a:custGeom>
              <a:avLst/>
              <a:gdLst>
                <a:gd name="T0" fmla="*/ 0 w 272"/>
                <a:gd name="T1" fmla="*/ 46 h 46"/>
                <a:gd name="T2" fmla="*/ 181 w 272"/>
                <a:gd name="T3" fmla="*/ 0 h 46"/>
                <a:gd name="T4" fmla="*/ 272 w 272"/>
                <a:gd name="T5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2" h="46">
                  <a:moveTo>
                    <a:pt x="0" y="46"/>
                  </a:moveTo>
                  <a:cubicBezTo>
                    <a:pt x="68" y="23"/>
                    <a:pt x="136" y="0"/>
                    <a:pt x="181" y="0"/>
                  </a:cubicBezTo>
                  <a:cubicBezTo>
                    <a:pt x="226" y="0"/>
                    <a:pt x="249" y="23"/>
                    <a:pt x="272" y="46"/>
                  </a:cubicBezTo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99354" name="Group 26"/>
          <p:cNvGrpSpPr>
            <a:grpSpLocks/>
          </p:cNvGrpSpPr>
          <p:nvPr/>
        </p:nvGrpSpPr>
        <p:grpSpPr bwMode="auto">
          <a:xfrm>
            <a:off x="6516688" y="2420938"/>
            <a:ext cx="1944687" cy="1871662"/>
            <a:chOff x="4150" y="2387"/>
            <a:chExt cx="1225" cy="1179"/>
          </a:xfrm>
        </p:grpSpPr>
        <p:sp>
          <p:nvSpPr>
            <p:cNvPr id="99355" name="Oval 27"/>
            <p:cNvSpPr>
              <a:spLocks noChangeArrowheads="1"/>
            </p:cNvSpPr>
            <p:nvPr/>
          </p:nvSpPr>
          <p:spPr bwMode="auto">
            <a:xfrm>
              <a:off x="4150" y="2387"/>
              <a:ext cx="1225" cy="1179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9356" name="Oval 28"/>
            <p:cNvSpPr>
              <a:spLocks noChangeArrowheads="1"/>
            </p:cNvSpPr>
            <p:nvPr/>
          </p:nvSpPr>
          <p:spPr bwMode="auto">
            <a:xfrm>
              <a:off x="4377" y="2750"/>
              <a:ext cx="136" cy="182"/>
            </a:xfrm>
            <a:prstGeom prst="ellipse">
              <a:avLst/>
            </a:prstGeom>
            <a:solidFill>
              <a:srgbClr val="CCFF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9357" name="Oval 29"/>
            <p:cNvSpPr>
              <a:spLocks noChangeArrowheads="1"/>
            </p:cNvSpPr>
            <p:nvPr/>
          </p:nvSpPr>
          <p:spPr bwMode="auto">
            <a:xfrm>
              <a:off x="4921" y="2704"/>
              <a:ext cx="136" cy="182"/>
            </a:xfrm>
            <a:prstGeom prst="ellipse">
              <a:avLst/>
            </a:prstGeom>
            <a:solidFill>
              <a:srgbClr val="CCFF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9358" name="Oval 30"/>
            <p:cNvSpPr>
              <a:spLocks noChangeArrowheads="1"/>
            </p:cNvSpPr>
            <p:nvPr/>
          </p:nvSpPr>
          <p:spPr bwMode="auto">
            <a:xfrm>
              <a:off x="4694" y="2750"/>
              <a:ext cx="91" cy="272"/>
            </a:xfrm>
            <a:prstGeom prst="ellipse">
              <a:avLst/>
            </a:prstGeom>
            <a:solidFill>
              <a:srgbClr val="FF99CC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9359" name="Freeform 31"/>
            <p:cNvSpPr>
              <a:spLocks/>
            </p:cNvSpPr>
            <p:nvPr/>
          </p:nvSpPr>
          <p:spPr bwMode="auto">
            <a:xfrm>
              <a:off x="4558" y="3158"/>
              <a:ext cx="363" cy="99"/>
            </a:xfrm>
            <a:custGeom>
              <a:avLst/>
              <a:gdLst>
                <a:gd name="T0" fmla="*/ 0 w 363"/>
                <a:gd name="T1" fmla="*/ 99 h 99"/>
                <a:gd name="T2" fmla="*/ 182 w 363"/>
                <a:gd name="T3" fmla="*/ 8 h 99"/>
                <a:gd name="T4" fmla="*/ 363 w 363"/>
                <a:gd name="T5" fmla="*/ 53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3" h="99">
                  <a:moveTo>
                    <a:pt x="0" y="99"/>
                  </a:moveTo>
                  <a:cubicBezTo>
                    <a:pt x="61" y="57"/>
                    <a:pt x="122" y="16"/>
                    <a:pt x="182" y="8"/>
                  </a:cubicBezTo>
                  <a:cubicBezTo>
                    <a:pt x="242" y="0"/>
                    <a:pt x="333" y="46"/>
                    <a:pt x="363" y="53"/>
                  </a:cubicBezTo>
                </a:path>
              </a:pathLst>
            </a:cu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360" name="Oval 32"/>
            <p:cNvSpPr>
              <a:spLocks noChangeArrowheads="1"/>
            </p:cNvSpPr>
            <p:nvPr/>
          </p:nvSpPr>
          <p:spPr bwMode="auto">
            <a:xfrm>
              <a:off x="4422" y="2795"/>
              <a:ext cx="46" cy="4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9361" name="Oval 33"/>
            <p:cNvSpPr>
              <a:spLocks noChangeArrowheads="1"/>
            </p:cNvSpPr>
            <p:nvPr/>
          </p:nvSpPr>
          <p:spPr bwMode="auto">
            <a:xfrm>
              <a:off x="4967" y="2750"/>
              <a:ext cx="46" cy="45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9362" name="Oval 34"/>
            <p:cNvSpPr>
              <a:spLocks noChangeArrowheads="1"/>
            </p:cNvSpPr>
            <p:nvPr/>
          </p:nvSpPr>
          <p:spPr bwMode="auto">
            <a:xfrm>
              <a:off x="4286" y="3067"/>
              <a:ext cx="227" cy="318"/>
            </a:xfrm>
            <a:prstGeom prst="ellipse">
              <a:avLst/>
            </a:prstGeom>
            <a:solidFill>
              <a:srgbClr val="FF99CC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9363" name="Oval 35"/>
            <p:cNvSpPr>
              <a:spLocks noChangeArrowheads="1"/>
            </p:cNvSpPr>
            <p:nvPr/>
          </p:nvSpPr>
          <p:spPr bwMode="auto">
            <a:xfrm>
              <a:off x="4967" y="3022"/>
              <a:ext cx="227" cy="318"/>
            </a:xfrm>
            <a:prstGeom prst="ellipse">
              <a:avLst/>
            </a:prstGeom>
            <a:solidFill>
              <a:srgbClr val="FF99CC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9364" name="Freeform 36"/>
            <p:cNvSpPr>
              <a:spLocks/>
            </p:cNvSpPr>
            <p:nvPr/>
          </p:nvSpPr>
          <p:spPr bwMode="auto">
            <a:xfrm>
              <a:off x="4332" y="2614"/>
              <a:ext cx="182" cy="46"/>
            </a:xfrm>
            <a:custGeom>
              <a:avLst/>
              <a:gdLst>
                <a:gd name="T0" fmla="*/ 0 w 182"/>
                <a:gd name="T1" fmla="*/ 46 h 46"/>
                <a:gd name="T2" fmla="*/ 182 w 182"/>
                <a:gd name="T3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82" h="46">
                  <a:moveTo>
                    <a:pt x="0" y="46"/>
                  </a:moveTo>
                  <a:cubicBezTo>
                    <a:pt x="76" y="27"/>
                    <a:pt x="152" y="8"/>
                    <a:pt x="182" y="0"/>
                  </a:cubicBezTo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365" name="Freeform 37"/>
            <p:cNvSpPr>
              <a:spLocks/>
            </p:cNvSpPr>
            <p:nvPr/>
          </p:nvSpPr>
          <p:spPr bwMode="auto">
            <a:xfrm flipH="1">
              <a:off x="4830" y="2568"/>
              <a:ext cx="227" cy="46"/>
            </a:xfrm>
            <a:custGeom>
              <a:avLst/>
              <a:gdLst>
                <a:gd name="T0" fmla="*/ 0 w 182"/>
                <a:gd name="T1" fmla="*/ 46 h 46"/>
                <a:gd name="T2" fmla="*/ 182 w 182"/>
                <a:gd name="T3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82" h="46">
                  <a:moveTo>
                    <a:pt x="0" y="46"/>
                  </a:moveTo>
                  <a:cubicBezTo>
                    <a:pt x="76" y="27"/>
                    <a:pt x="152" y="8"/>
                    <a:pt x="182" y="0"/>
                  </a:cubicBezTo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99366" name="Text Box 38"/>
          <p:cNvSpPr txBox="1">
            <a:spLocks noChangeArrowheads="1"/>
          </p:cNvSpPr>
          <p:nvPr/>
        </p:nvSpPr>
        <p:spPr bwMode="auto">
          <a:xfrm>
            <a:off x="1403350" y="4508500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99367" name="Text Box 39"/>
          <p:cNvSpPr txBox="1">
            <a:spLocks noChangeArrowheads="1"/>
          </p:cNvSpPr>
          <p:nvPr/>
        </p:nvSpPr>
        <p:spPr bwMode="auto">
          <a:xfrm>
            <a:off x="4284663" y="4508500"/>
            <a:ext cx="3540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99368" name="Text Box 40"/>
          <p:cNvSpPr txBox="1">
            <a:spLocks noChangeArrowheads="1"/>
          </p:cNvSpPr>
          <p:nvPr/>
        </p:nvSpPr>
        <p:spPr bwMode="auto">
          <a:xfrm>
            <a:off x="7308850" y="4581525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1A46C-C033-4653-8FC9-D5F9A98E1CDF}" type="slidenum">
              <a:rPr lang="ru-RU" smtClean="0"/>
              <a:pPr/>
              <a:t>31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9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9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99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9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9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500"/>
                                        <p:tgtEl>
                                          <p:spTgt spid="99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9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9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9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9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500"/>
                                        <p:tgtEl>
                                          <p:spTgt spid="99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93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9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2" dur="500"/>
                                        <p:tgtEl>
                                          <p:spTgt spid="99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9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9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500"/>
                                        <p:tgtEl>
                                          <p:spTgt spid="99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66" grpId="0"/>
      <p:bldP spid="99367" grpId="0"/>
      <p:bldP spid="9936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2" name="WordArt 4"/>
          <p:cNvSpPr>
            <a:spLocks noChangeArrowheads="1" noChangeShapeType="1" noTextEdit="1"/>
          </p:cNvSpPr>
          <p:nvPr/>
        </p:nvSpPr>
        <p:spPr bwMode="auto">
          <a:xfrm>
            <a:off x="755650" y="1700213"/>
            <a:ext cx="7704138" cy="316865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Impact"/>
              </a:rPr>
              <a:t>Спасибо за внимание!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F6FE4-CF54-4B90-983C-2950977AF2BF}" type="slidenum">
              <a:rPr lang="ru-RU" smtClean="0"/>
              <a:pPr/>
              <a:t>32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Ребус</a:t>
            </a:r>
          </a:p>
        </p:txBody>
      </p:sp>
      <p:pic>
        <p:nvPicPr>
          <p:cNvPr id="75779" name="Picture 3"/>
          <p:cNvPicPr>
            <a:picLocks noChangeAspect="1" noChangeArrowheads="1"/>
          </p:cNvPicPr>
          <p:nvPr>
            <p:ph type="body" idx="1"/>
          </p:nvPr>
        </p:nvPicPr>
        <p:blipFill>
          <a:blip r:embed="rId2" cstate="print">
            <a:lum bright="-6000"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72" b="2315"/>
          <a:stretch>
            <a:fillRect/>
          </a:stretch>
        </p:blipFill>
        <p:spPr>
          <a:xfrm>
            <a:off x="457200" y="2060575"/>
            <a:ext cx="8229600" cy="3960813"/>
          </a:xfrm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1A46C-C033-4653-8FC9-D5F9A98E1CDF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66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>
              <a:buFontTx/>
              <a:buNone/>
            </a:pPr>
            <a:r>
              <a:rPr lang="ru-RU" sz="8800">
                <a:solidFill>
                  <a:srgbClr val="FF0000"/>
                </a:solidFill>
              </a:rPr>
              <a:t>Стоимость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1A46C-C033-4653-8FC9-D5F9A98E1CDF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6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6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6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66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2795588"/>
            <a:ext cx="8229600" cy="333057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b="1">
                <a:solidFill>
                  <a:srgbClr val="000099"/>
                </a:solidFill>
              </a:rPr>
              <a:t>Количество </a:t>
            </a:r>
            <a:r>
              <a:rPr lang="ru-RU" b="1"/>
              <a:t>– величина, число. Например, два, пять, десять</a:t>
            </a:r>
          </a:p>
          <a:p>
            <a:pPr>
              <a:lnSpc>
                <a:spcPct val="90000"/>
              </a:lnSpc>
            </a:pPr>
            <a:r>
              <a:rPr lang="ru-RU" b="1">
                <a:solidFill>
                  <a:srgbClr val="000099"/>
                </a:solidFill>
              </a:rPr>
              <a:t>Цена </a:t>
            </a:r>
            <a:r>
              <a:rPr lang="ru-RU" b="1"/>
              <a:t>– денежное выражение стоимости товара, услуги.</a:t>
            </a:r>
          </a:p>
          <a:p>
            <a:pPr>
              <a:lnSpc>
                <a:spcPct val="90000"/>
              </a:lnSpc>
            </a:pPr>
            <a:r>
              <a:rPr lang="ru-RU" b="1">
                <a:solidFill>
                  <a:srgbClr val="000099"/>
                </a:solidFill>
              </a:rPr>
              <a:t>Стоимость</a:t>
            </a:r>
            <a:r>
              <a:rPr lang="ru-RU" b="1"/>
              <a:t> – денежное выражение ценности вещи</a:t>
            </a:r>
            <a:r>
              <a:rPr lang="ru-RU"/>
              <a:t> </a:t>
            </a:r>
          </a:p>
        </p:txBody>
      </p:sp>
      <p:pic>
        <p:nvPicPr>
          <p:cNvPr id="77827" name="Picture 3" descr="ОЖЕГОВ"/>
          <p:cNvPicPr>
            <a:picLocks noChangeAspect="1" noChangeArrowheads="1"/>
          </p:cNvPicPr>
          <p:nvPr>
            <p:ph type="title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4213" y="476250"/>
            <a:ext cx="2592387" cy="237648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77828" name="Rectangle 4"/>
          <p:cNvSpPr>
            <a:spLocks noChangeArrowheads="1"/>
          </p:cNvSpPr>
          <p:nvPr/>
        </p:nvSpPr>
        <p:spPr bwMode="auto">
          <a:xfrm>
            <a:off x="3563938" y="1268413"/>
            <a:ext cx="48958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FF0000"/>
                </a:solidFill>
                <a:latin typeface="Times New Roman" pitchFamily="18" charset="0"/>
              </a:rPr>
              <a:t>Сергей Иванович Ожегов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1A46C-C033-4653-8FC9-D5F9A98E1CDF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78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78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78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6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accent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557338"/>
            <a:ext cx="7772400" cy="4538662"/>
          </a:xfrm>
        </p:spPr>
        <p:txBody>
          <a:bodyPr/>
          <a:lstStyle/>
          <a:p>
            <a:r>
              <a:rPr lang="ru-RU" sz="3600" b="1"/>
              <a:t>Деньги – это средство, с помощью которого можно оплатить покупку, измерить ценность чего – либо и даже сколотить состояние.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1A46C-C033-4653-8FC9-D5F9A98E1CDF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accent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Зачем нужны деньги?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ru-RU" sz="3600"/>
              <a:t>1. Деньги мы получаем за свой труд</a:t>
            </a:r>
          </a:p>
          <a:p>
            <a:pPr>
              <a:buFontTx/>
              <a:buNone/>
            </a:pPr>
            <a:r>
              <a:rPr lang="ru-RU" sz="3600"/>
              <a:t>2. Деньги мы тратим на покупку нужных нам товаров,  услуг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1A46C-C033-4653-8FC9-D5F9A98E1CDF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4076700"/>
            <a:ext cx="8229600" cy="2049463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z="8000">
                <a:solidFill>
                  <a:schemeClr val="bg1"/>
                </a:solidFill>
              </a:rPr>
              <a:t>физминутка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1A46C-C033-4653-8FC9-D5F9A98E1CDF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Знакомство с монетами и купрюрами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Знакомство с монетами и купрюрами</Template>
  <TotalTime>0</TotalTime>
  <Words>507</Words>
  <Application>Microsoft Office PowerPoint</Application>
  <PresentationFormat>Экран (4:3)</PresentationFormat>
  <Paragraphs>116</Paragraphs>
  <Slides>32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5" baseType="lpstr">
      <vt:lpstr>Times New Roman</vt:lpstr>
      <vt:lpstr>Arial</vt:lpstr>
      <vt:lpstr>Знакомство с монетами и купрюрами</vt:lpstr>
      <vt:lpstr>Урок математики в 3 классе</vt:lpstr>
      <vt:lpstr>Выполните вычисления и расположите числа в порядке возрастания</vt:lpstr>
      <vt:lpstr>Презентация PowerPoint</vt:lpstr>
      <vt:lpstr>Ребус</vt:lpstr>
      <vt:lpstr>Презентация PowerPoint</vt:lpstr>
      <vt:lpstr>Презентация PowerPoint</vt:lpstr>
      <vt:lpstr>Презентация PowerPoint</vt:lpstr>
      <vt:lpstr>Зачем нужны деньги?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Старинные названия денег</vt:lpstr>
      <vt:lpstr>Михаил Васильевич Ломоносов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Переведите рубли в копейки</vt:lpstr>
      <vt:lpstr>Переведите копейки в рубли</vt:lpstr>
      <vt:lpstr>Презентация PowerPoint</vt:lpstr>
      <vt:lpstr>Переведите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математики в 3 классе</dc:title>
  <dc:creator>user</dc:creator>
  <cp:lastModifiedBy>user</cp:lastModifiedBy>
  <cp:revision>1</cp:revision>
  <dcterms:created xsi:type="dcterms:W3CDTF">2014-11-23T18:36:29Z</dcterms:created>
  <dcterms:modified xsi:type="dcterms:W3CDTF">2014-11-23T18:37:11Z</dcterms:modified>
</cp:coreProperties>
</file>