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7" r:id="rId2"/>
    <p:sldId id="311" r:id="rId3"/>
    <p:sldId id="288" r:id="rId4"/>
    <p:sldId id="326" r:id="rId5"/>
    <p:sldId id="298" r:id="rId6"/>
    <p:sldId id="299" r:id="rId7"/>
    <p:sldId id="300" r:id="rId8"/>
    <p:sldId id="286" r:id="rId9"/>
    <p:sldId id="301" r:id="rId10"/>
    <p:sldId id="302" r:id="rId11"/>
    <p:sldId id="306" r:id="rId12"/>
    <p:sldId id="305" r:id="rId13"/>
    <p:sldId id="314" r:id="rId14"/>
    <p:sldId id="273" r:id="rId15"/>
    <p:sldId id="329" r:id="rId16"/>
    <p:sldId id="294" r:id="rId17"/>
    <p:sldId id="328" r:id="rId18"/>
    <p:sldId id="315" r:id="rId19"/>
    <p:sldId id="313" r:id="rId20"/>
    <p:sldId id="327" r:id="rId21"/>
    <p:sldId id="276" r:id="rId22"/>
    <p:sldId id="291" r:id="rId23"/>
    <p:sldId id="312" r:id="rId24"/>
    <p:sldId id="285" r:id="rId25"/>
    <p:sldId id="293" r:id="rId26"/>
    <p:sldId id="310" r:id="rId27"/>
    <p:sldId id="316" r:id="rId28"/>
    <p:sldId id="321" r:id="rId29"/>
    <p:sldId id="322" r:id="rId30"/>
    <p:sldId id="324" r:id="rId31"/>
    <p:sldId id="323" r:id="rId32"/>
    <p:sldId id="317" r:id="rId33"/>
    <p:sldId id="318" r:id="rId34"/>
    <p:sldId id="319" r:id="rId35"/>
    <p:sldId id="320" r:id="rId36"/>
    <p:sldId id="325" r:id="rId37"/>
    <p:sldId id="267" r:id="rId38"/>
    <p:sldId id="290" r:id="rId39"/>
    <p:sldId id="274" r:id="rId40"/>
  </p:sldIdLst>
  <p:sldSz cx="9144000" cy="6858000" type="screen4x3"/>
  <p:notesSz cx="6858000" cy="9144000"/>
  <p:custShowLst>
    <p:custShow name="Произвольный показ 1" id="0">
      <p:sldLst>
        <p:sld r:id="rId33"/>
        <p:sld r:id="rId30"/>
      </p:sldLst>
    </p:custShow>
    <p:custShow name="Произвольный показ 2" id="1">
      <p:sldLst>
        <p:sld r:id="rId34"/>
        <p:sld r:id="rId31"/>
      </p:sldLst>
    </p:custShow>
    <p:custShow name="Произвольный показ 3" id="2">
      <p:sldLst>
        <p:sld r:id="rId35"/>
        <p:sld r:id="rId32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B00000"/>
    <a:srgbClr val="FFCCCC"/>
    <a:srgbClr val="FFCCFF"/>
    <a:srgbClr val="99CC00"/>
    <a:srgbClr val="996633"/>
    <a:srgbClr val="6633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32" autoAdjust="0"/>
    <p:restoredTop sz="84946" autoAdjust="0"/>
  </p:normalViewPr>
  <p:slideViewPr>
    <p:cSldViewPr>
      <p:cViewPr varScale="1">
        <p:scale>
          <a:sx n="60" d="100"/>
          <a:sy n="60" d="100"/>
        </p:scale>
        <p:origin x="-9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191.png"/><Relationship Id="rId1" Type="http://schemas.openxmlformats.org/officeDocument/2006/relationships/image" Target="../media/image1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C3F14-BE6A-4C4C-A96B-A39837C97170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8D0C9A-C46D-410F-BF0A-F8DD531767EB}">
      <dgm:prSet phldrT="[Текст]"/>
      <dgm:spPr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На 3</a:t>
          </a:r>
          <a:endParaRPr lang="ru-RU" b="1" dirty="0">
            <a:solidFill>
              <a:srgbClr val="C00000"/>
            </a:solidFill>
          </a:endParaRPr>
        </a:p>
      </dgm:t>
    </dgm:pt>
    <dgm:pt modelId="{AAAF8E95-72BD-4868-9355-25657DCB5404}" type="parTrans" cxnId="{CD7D43B6-FFA2-4D5F-AD98-635725DC5C16}">
      <dgm:prSet/>
      <dgm:spPr/>
      <dgm:t>
        <a:bodyPr/>
        <a:lstStyle/>
        <a:p>
          <a:endParaRPr lang="ru-RU"/>
        </a:p>
      </dgm:t>
    </dgm:pt>
    <dgm:pt modelId="{55D80B4A-CB2C-478E-8415-C25D01154D17}" type="sibTrans" cxnId="{CD7D43B6-FFA2-4D5F-AD98-635725DC5C16}">
      <dgm:prSet/>
      <dgm:spPr/>
      <dgm:t>
        <a:bodyPr/>
        <a:lstStyle/>
        <a:p>
          <a:endParaRPr lang="ru-RU"/>
        </a:p>
      </dgm:t>
    </dgm:pt>
    <dgm:pt modelId="{29B2A21F-215E-4E45-AF6F-39381E72B40E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делятся те числа, сумма цифр которых делится на 3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79798D92-ED23-4022-984F-4B1C185BB422}" type="parTrans" cxnId="{8563F310-982A-4BCA-8954-1D033B6B62F6}">
      <dgm:prSet/>
      <dgm:spPr/>
      <dgm:t>
        <a:bodyPr/>
        <a:lstStyle/>
        <a:p>
          <a:endParaRPr lang="ru-RU"/>
        </a:p>
      </dgm:t>
    </dgm:pt>
    <dgm:pt modelId="{A515794B-142F-46D9-A90A-F3A05DDD83FE}" type="sibTrans" cxnId="{8563F310-982A-4BCA-8954-1D033B6B62F6}">
      <dgm:prSet/>
      <dgm:spPr/>
      <dgm:t>
        <a:bodyPr/>
        <a:lstStyle/>
        <a:p>
          <a:endParaRPr lang="ru-RU"/>
        </a:p>
      </dgm:t>
    </dgm:pt>
    <dgm:pt modelId="{08CAA69D-0D39-490D-A6B3-EC2CAA6E0301}">
      <dgm:prSet phldrT="[Текст]"/>
      <dgm:spPr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На 5</a:t>
          </a:r>
          <a:endParaRPr lang="ru-RU" b="1" dirty="0">
            <a:solidFill>
              <a:srgbClr val="C00000"/>
            </a:solidFill>
          </a:endParaRPr>
        </a:p>
      </dgm:t>
    </dgm:pt>
    <dgm:pt modelId="{75038C9D-9B7A-43D4-A4AD-ADA6EEBBD53E}" type="parTrans" cxnId="{8F7F8360-765F-411F-BF97-D9B5BAC4F09E}">
      <dgm:prSet/>
      <dgm:spPr/>
      <dgm:t>
        <a:bodyPr/>
        <a:lstStyle/>
        <a:p>
          <a:endParaRPr lang="ru-RU"/>
        </a:p>
      </dgm:t>
    </dgm:pt>
    <dgm:pt modelId="{0FD261D5-4741-41D5-BE23-281377FABCA9}" type="sibTrans" cxnId="{8F7F8360-765F-411F-BF97-D9B5BAC4F09E}">
      <dgm:prSet/>
      <dgm:spPr/>
      <dgm:t>
        <a:bodyPr/>
        <a:lstStyle/>
        <a:p>
          <a:endParaRPr lang="ru-RU"/>
        </a:p>
      </dgm:t>
    </dgm:pt>
    <dgm:pt modelId="{47FBFA09-94A4-40B1-999B-EDFC3D9A07FB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на 5 и 0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2691C24E-8225-4D81-8D18-0F0AC02898C1}" type="parTrans" cxnId="{48B82AFD-685C-4017-B87E-B38A7DE7729B}">
      <dgm:prSet/>
      <dgm:spPr/>
      <dgm:t>
        <a:bodyPr/>
        <a:lstStyle/>
        <a:p>
          <a:endParaRPr lang="ru-RU"/>
        </a:p>
      </dgm:t>
    </dgm:pt>
    <dgm:pt modelId="{E143437F-283F-4774-B6A2-76444F7E4F39}" type="sibTrans" cxnId="{48B82AFD-685C-4017-B87E-B38A7DE7729B}">
      <dgm:prSet/>
      <dgm:spPr/>
      <dgm:t>
        <a:bodyPr/>
        <a:lstStyle/>
        <a:p>
          <a:endParaRPr lang="ru-RU"/>
        </a:p>
      </dgm:t>
    </dgm:pt>
    <dgm:pt modelId="{9F1883E3-1EE7-4370-85B1-AC6BF6CBF3B6}">
      <dgm:prSet phldrT="[Текст]"/>
      <dgm:spPr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На 2</a:t>
          </a:r>
          <a:endParaRPr lang="ru-RU" b="1" dirty="0">
            <a:solidFill>
              <a:srgbClr val="C00000"/>
            </a:solidFill>
          </a:endParaRPr>
        </a:p>
      </dgm:t>
    </dgm:pt>
    <dgm:pt modelId="{E60C9B49-A8C5-45D7-A16F-AE564B86BFC8}" type="parTrans" cxnId="{DAAB20F3-F4AF-42AE-9DBD-B63FE5011F3D}">
      <dgm:prSet/>
      <dgm:spPr/>
      <dgm:t>
        <a:bodyPr/>
        <a:lstStyle/>
        <a:p>
          <a:endParaRPr lang="ru-RU"/>
        </a:p>
      </dgm:t>
    </dgm:pt>
    <dgm:pt modelId="{E9A415B1-7EA7-4618-8E64-F9EF486DD97D}" type="sibTrans" cxnId="{DAAB20F3-F4AF-42AE-9DBD-B63FE5011F3D}">
      <dgm:prSet/>
      <dgm:spPr/>
      <dgm:t>
        <a:bodyPr/>
        <a:lstStyle/>
        <a:p>
          <a:endParaRPr lang="ru-RU"/>
        </a:p>
      </dgm:t>
    </dgm:pt>
    <dgm:pt modelId="{51246A91-685D-43CE-A199-A6520A88DC3B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четной цифрой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1FAA9638-9C4D-41C8-82CE-755B990CEA79}" type="parTrans" cxnId="{70F9A647-03D2-4635-B33E-508C36A6E5F1}">
      <dgm:prSet/>
      <dgm:spPr/>
      <dgm:t>
        <a:bodyPr/>
        <a:lstStyle/>
        <a:p>
          <a:endParaRPr lang="ru-RU"/>
        </a:p>
      </dgm:t>
    </dgm:pt>
    <dgm:pt modelId="{405D7BD1-5E9A-46E1-9294-F65BE481F4AA}" type="sibTrans" cxnId="{70F9A647-03D2-4635-B33E-508C36A6E5F1}">
      <dgm:prSet/>
      <dgm:spPr/>
      <dgm:t>
        <a:bodyPr/>
        <a:lstStyle/>
        <a:p>
          <a:endParaRPr lang="ru-RU"/>
        </a:p>
      </dgm:t>
    </dgm:pt>
    <dgm:pt modelId="{6BE371BC-78B3-4D41-91F2-A5E520E267C7}">
      <dgm:prSet/>
      <dgm:spPr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На 9</a:t>
          </a:r>
          <a:endParaRPr lang="ru-RU" b="1" dirty="0">
            <a:solidFill>
              <a:srgbClr val="C00000"/>
            </a:solidFill>
          </a:endParaRPr>
        </a:p>
      </dgm:t>
    </dgm:pt>
    <dgm:pt modelId="{A020713D-3DCB-438E-B957-EB832C4CFFC0}" type="parTrans" cxnId="{C8D2B289-EBF9-4AF3-B835-68D99D35B68E}">
      <dgm:prSet/>
      <dgm:spPr/>
      <dgm:t>
        <a:bodyPr/>
        <a:lstStyle/>
        <a:p>
          <a:endParaRPr lang="ru-RU"/>
        </a:p>
      </dgm:t>
    </dgm:pt>
    <dgm:pt modelId="{AEB5EF2A-7D24-4748-BEA3-3925F29C5679}" type="sibTrans" cxnId="{C8D2B289-EBF9-4AF3-B835-68D99D35B68E}">
      <dgm:prSet/>
      <dgm:spPr/>
      <dgm:t>
        <a:bodyPr/>
        <a:lstStyle/>
        <a:p>
          <a:endParaRPr lang="ru-RU"/>
        </a:p>
      </dgm:t>
    </dgm:pt>
    <dgm:pt modelId="{0605646C-CFDE-4DC5-BE6C-AB3822B7EA84}">
      <dgm:prSet/>
      <dgm:spPr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На 10</a:t>
          </a:r>
          <a:endParaRPr lang="ru-RU" b="1" dirty="0">
            <a:solidFill>
              <a:srgbClr val="C00000"/>
            </a:solidFill>
          </a:endParaRPr>
        </a:p>
      </dgm:t>
    </dgm:pt>
    <dgm:pt modelId="{EA5E6038-A503-467E-9ABC-7C5B51D17439}" type="parTrans" cxnId="{898EE8A1-E8F2-4987-B14D-FED3292B4737}">
      <dgm:prSet/>
      <dgm:spPr/>
      <dgm:t>
        <a:bodyPr/>
        <a:lstStyle/>
        <a:p>
          <a:endParaRPr lang="ru-RU"/>
        </a:p>
      </dgm:t>
    </dgm:pt>
    <dgm:pt modelId="{48B33653-BB04-48C3-8C83-6447FD74D697}" type="sibTrans" cxnId="{898EE8A1-E8F2-4987-B14D-FED3292B4737}">
      <dgm:prSet/>
      <dgm:spPr/>
      <dgm:t>
        <a:bodyPr/>
        <a:lstStyle/>
        <a:p>
          <a:endParaRPr lang="ru-RU"/>
        </a:p>
      </dgm:t>
    </dgm:pt>
    <dgm:pt modelId="{3DA8DBFE-B5B1-48A0-9FD6-12BF287EB250}">
      <dgm:prSet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делятся те числа, сумма цифр которых делится на 9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A9F908D6-849E-4328-B00E-E23C128451B5}" type="parTrans" cxnId="{563CDAB0-50D9-4326-9D07-24DD9F02FDFD}">
      <dgm:prSet/>
      <dgm:spPr/>
      <dgm:t>
        <a:bodyPr/>
        <a:lstStyle/>
        <a:p>
          <a:endParaRPr lang="ru-RU"/>
        </a:p>
      </dgm:t>
    </dgm:pt>
    <dgm:pt modelId="{7357C1AA-E39F-4111-A9C1-CEE353785934}" type="sibTrans" cxnId="{563CDAB0-50D9-4326-9D07-24DD9F02FDFD}">
      <dgm:prSet/>
      <dgm:spPr/>
      <dgm:t>
        <a:bodyPr/>
        <a:lstStyle/>
        <a:p>
          <a:endParaRPr lang="ru-RU"/>
        </a:p>
      </dgm:t>
    </dgm:pt>
    <dgm:pt modelId="{C7874978-A845-42A1-BED9-34D068B1530B}">
      <dgm:prSet phldrT="[Текст]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на 0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B8647BF7-5788-4AB4-8000-F6F89BDA7519}" type="parTrans" cxnId="{CF53E3AE-E258-4F48-AB30-612D4C875BA9}">
      <dgm:prSet/>
      <dgm:spPr/>
      <dgm:t>
        <a:bodyPr/>
        <a:lstStyle/>
        <a:p>
          <a:endParaRPr lang="ru-RU"/>
        </a:p>
      </dgm:t>
    </dgm:pt>
    <dgm:pt modelId="{F94F9FFD-290A-42CF-8800-9B73239F160D}" type="sibTrans" cxnId="{CF53E3AE-E258-4F48-AB30-612D4C875BA9}">
      <dgm:prSet/>
      <dgm:spPr/>
      <dgm:t>
        <a:bodyPr/>
        <a:lstStyle/>
        <a:p>
          <a:endParaRPr lang="ru-RU"/>
        </a:p>
      </dgm:t>
    </dgm:pt>
    <dgm:pt modelId="{77CB415B-BBB9-45A8-BF59-97AD5079F0AE}" type="pres">
      <dgm:prSet presAssocID="{568C3F14-BE6A-4C4C-A96B-A39837C9717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EF34B2-4C23-4BDA-B7CC-A50552C80146}" type="pres">
      <dgm:prSet presAssocID="{768D0C9A-C46D-410F-BF0A-F8DD531767EB}" presName="composite" presStyleCnt="0"/>
      <dgm:spPr/>
    </dgm:pt>
    <dgm:pt modelId="{0D50D414-DB6C-483A-B99E-3F74EF9B8925}" type="pres">
      <dgm:prSet presAssocID="{768D0C9A-C46D-410F-BF0A-F8DD531767EB}" presName="parentText" presStyleLbl="alignNode1" presStyleIdx="0" presStyleCnt="5" custLinFactNeighborY="117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A5AB6-A186-4F0A-AECD-E1779B470BDD}" type="pres">
      <dgm:prSet presAssocID="{768D0C9A-C46D-410F-BF0A-F8DD531767EB}" presName="descendantText" presStyleLbl="alignAcc1" presStyleIdx="0" presStyleCnt="5" custLinFactNeighborY="14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090BA-88E5-45A5-9463-424CE50F692B}" type="pres">
      <dgm:prSet presAssocID="{55D80B4A-CB2C-478E-8415-C25D01154D17}" presName="sp" presStyleCnt="0"/>
      <dgm:spPr/>
    </dgm:pt>
    <dgm:pt modelId="{0DCA6A63-BEBA-425A-B5F1-5128B1E9BC1A}" type="pres">
      <dgm:prSet presAssocID="{08CAA69D-0D39-490D-A6B3-EC2CAA6E0301}" presName="composite" presStyleCnt="0"/>
      <dgm:spPr/>
    </dgm:pt>
    <dgm:pt modelId="{13DCB372-9DB9-48B5-B670-6E062B6257CF}" type="pres">
      <dgm:prSet presAssocID="{08CAA69D-0D39-490D-A6B3-EC2CAA6E0301}" presName="parentText" presStyleLbl="alignNode1" presStyleIdx="1" presStyleCnt="5" custLinFactNeighborY="88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6BDAB2-B812-49FF-8485-92E51A406ED3}" type="pres">
      <dgm:prSet presAssocID="{08CAA69D-0D39-490D-A6B3-EC2CAA6E0301}" presName="descendantText" presStyleLbl="alignAcc1" presStyleIdx="1" presStyleCnt="5" custLinFactNeighborX="-246" custLinFactNeighborY="10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3FA4A-B9A4-4850-A9EB-5C1CDC9372E5}" type="pres">
      <dgm:prSet presAssocID="{0FD261D5-4741-41D5-BE23-281377FABCA9}" presName="sp" presStyleCnt="0"/>
      <dgm:spPr/>
    </dgm:pt>
    <dgm:pt modelId="{6AD2A369-87BA-4794-880D-D4C987B217C6}" type="pres">
      <dgm:prSet presAssocID="{9F1883E3-1EE7-4370-85B1-AC6BF6CBF3B6}" presName="composite" presStyleCnt="0"/>
      <dgm:spPr/>
    </dgm:pt>
    <dgm:pt modelId="{1A90E74A-61C1-44E3-8755-61D42E17C9C0}" type="pres">
      <dgm:prSet presAssocID="{9F1883E3-1EE7-4370-85B1-AC6BF6CBF3B6}" presName="parentText" presStyleLbl="alignNode1" presStyleIdx="2" presStyleCnt="5" custLinFactNeighborY="59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1C5F8-60D2-4E3F-9A89-347F64654903}" type="pres">
      <dgm:prSet presAssocID="{9F1883E3-1EE7-4370-85B1-AC6BF6CBF3B6}" presName="descendantText" presStyleLbl="alignAcc1" presStyleIdx="2" presStyleCnt="5" custLinFactNeighborX="-246" custLinFactNeighborY="15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99875-0BC8-408F-AEC9-686C12A205EF}" type="pres">
      <dgm:prSet presAssocID="{E9A415B1-7EA7-4618-8E64-F9EF486DD97D}" presName="sp" presStyleCnt="0"/>
      <dgm:spPr/>
    </dgm:pt>
    <dgm:pt modelId="{671A0EFD-AFFB-4966-B651-7CF79615B518}" type="pres">
      <dgm:prSet presAssocID="{6BE371BC-78B3-4D41-91F2-A5E520E267C7}" presName="composite" presStyleCnt="0"/>
      <dgm:spPr/>
    </dgm:pt>
    <dgm:pt modelId="{103A9DA0-93C1-4EC8-BCD6-6700B5A3E6AB}" type="pres">
      <dgm:prSet presAssocID="{6BE371BC-78B3-4D41-91F2-A5E520E267C7}" presName="parentText" presStyleLbl="alignNode1" presStyleIdx="3" presStyleCnt="5" custLinFactNeighborX="2999" custLinFactNeighborY="30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A0C7E4-0B40-4654-AF81-1AED4156E06E}" type="pres">
      <dgm:prSet presAssocID="{6BE371BC-78B3-4D41-91F2-A5E520E267C7}" presName="descendantText" presStyleLbl="alignAcc1" presStyleIdx="3" presStyleCnt="5" custLinFactNeighborX="-246" custLinFactNeighborY="10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543FC-E9E6-4BCF-8113-FFA9A61CA445}" type="pres">
      <dgm:prSet presAssocID="{AEB5EF2A-7D24-4748-BEA3-3925F29C5679}" presName="sp" presStyleCnt="0"/>
      <dgm:spPr/>
    </dgm:pt>
    <dgm:pt modelId="{ECE8E375-FF35-4C2A-9F57-E0B640F13B1D}" type="pres">
      <dgm:prSet presAssocID="{0605646C-CFDE-4DC5-BE6C-AB3822B7EA84}" presName="composite" presStyleCnt="0"/>
      <dgm:spPr/>
    </dgm:pt>
    <dgm:pt modelId="{589F93FD-6E93-4DC1-9BE7-BFA21363371A}" type="pres">
      <dgm:prSet presAssocID="{0605646C-CFDE-4DC5-BE6C-AB3822B7EA84}" presName="parentText" presStyleLbl="alignNode1" presStyleIdx="4" presStyleCnt="5" custLinFactNeighborY="2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90A6A-88F8-451C-B364-7FB1E0EF059D}" type="pres">
      <dgm:prSet presAssocID="{0605646C-CFDE-4DC5-BE6C-AB3822B7EA84}" presName="descendantText" presStyleLbl="alignAcc1" presStyleIdx="4" presStyleCnt="5" custLinFactNeighborY="6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D2B289-EBF9-4AF3-B835-68D99D35B68E}" srcId="{568C3F14-BE6A-4C4C-A96B-A39837C97170}" destId="{6BE371BC-78B3-4D41-91F2-A5E520E267C7}" srcOrd="3" destOrd="0" parTransId="{A020713D-3DCB-438E-B957-EB832C4CFFC0}" sibTransId="{AEB5EF2A-7D24-4748-BEA3-3925F29C5679}"/>
    <dgm:cxn modelId="{AD7DBC71-A8BE-423F-B519-A2F8355F7D10}" type="presOf" srcId="{08CAA69D-0D39-490D-A6B3-EC2CAA6E0301}" destId="{13DCB372-9DB9-48B5-B670-6E062B6257CF}" srcOrd="0" destOrd="0" presId="urn:microsoft.com/office/officeart/2005/8/layout/chevron2"/>
    <dgm:cxn modelId="{8563F310-982A-4BCA-8954-1D033B6B62F6}" srcId="{768D0C9A-C46D-410F-BF0A-F8DD531767EB}" destId="{29B2A21F-215E-4E45-AF6F-39381E72B40E}" srcOrd="0" destOrd="0" parTransId="{79798D92-ED23-4022-984F-4B1C185BB422}" sibTransId="{A515794B-142F-46D9-A90A-F3A05DDD83FE}"/>
    <dgm:cxn modelId="{E8AB48CB-F5E4-4244-A965-C8F64AB5F617}" type="presOf" srcId="{568C3F14-BE6A-4C4C-A96B-A39837C97170}" destId="{77CB415B-BBB9-45A8-BF59-97AD5079F0AE}" srcOrd="0" destOrd="0" presId="urn:microsoft.com/office/officeart/2005/8/layout/chevron2"/>
    <dgm:cxn modelId="{56B07FB3-6C24-48E5-ABB2-72494338979E}" type="presOf" srcId="{C7874978-A845-42A1-BED9-34D068B1530B}" destId="{8C190A6A-88F8-451C-B364-7FB1E0EF059D}" srcOrd="0" destOrd="0" presId="urn:microsoft.com/office/officeart/2005/8/layout/chevron2"/>
    <dgm:cxn modelId="{70F9A647-03D2-4635-B33E-508C36A6E5F1}" srcId="{9F1883E3-1EE7-4370-85B1-AC6BF6CBF3B6}" destId="{51246A91-685D-43CE-A199-A6520A88DC3B}" srcOrd="0" destOrd="0" parTransId="{1FAA9638-9C4D-41C8-82CE-755B990CEA79}" sibTransId="{405D7BD1-5E9A-46E1-9294-F65BE481F4AA}"/>
    <dgm:cxn modelId="{48B82AFD-685C-4017-B87E-B38A7DE7729B}" srcId="{08CAA69D-0D39-490D-A6B3-EC2CAA6E0301}" destId="{47FBFA09-94A4-40B1-999B-EDFC3D9A07FB}" srcOrd="0" destOrd="0" parTransId="{2691C24E-8225-4D81-8D18-0F0AC02898C1}" sibTransId="{E143437F-283F-4774-B6A2-76444F7E4F39}"/>
    <dgm:cxn modelId="{898EE8A1-E8F2-4987-B14D-FED3292B4737}" srcId="{568C3F14-BE6A-4C4C-A96B-A39837C97170}" destId="{0605646C-CFDE-4DC5-BE6C-AB3822B7EA84}" srcOrd="4" destOrd="0" parTransId="{EA5E6038-A503-467E-9ABC-7C5B51D17439}" sibTransId="{48B33653-BB04-48C3-8C83-6447FD74D697}"/>
    <dgm:cxn modelId="{563CDAB0-50D9-4326-9D07-24DD9F02FDFD}" srcId="{6BE371BC-78B3-4D41-91F2-A5E520E267C7}" destId="{3DA8DBFE-B5B1-48A0-9FD6-12BF287EB250}" srcOrd="0" destOrd="0" parTransId="{A9F908D6-849E-4328-B00E-E23C128451B5}" sibTransId="{7357C1AA-E39F-4111-A9C1-CEE353785934}"/>
    <dgm:cxn modelId="{898B04A2-DD74-49E9-A3E5-3CC133988DBE}" type="presOf" srcId="{51246A91-685D-43CE-A199-A6520A88DC3B}" destId="{5A91C5F8-60D2-4E3F-9A89-347F64654903}" srcOrd="0" destOrd="0" presId="urn:microsoft.com/office/officeart/2005/8/layout/chevron2"/>
    <dgm:cxn modelId="{EF0AC9C6-D7C7-4343-AED1-D700B9622493}" type="presOf" srcId="{3DA8DBFE-B5B1-48A0-9FD6-12BF287EB250}" destId="{58A0C7E4-0B40-4654-AF81-1AED4156E06E}" srcOrd="0" destOrd="0" presId="urn:microsoft.com/office/officeart/2005/8/layout/chevron2"/>
    <dgm:cxn modelId="{5B941E1E-B778-4C79-B9C0-43048A30FEF8}" type="presOf" srcId="{47FBFA09-94A4-40B1-999B-EDFC3D9A07FB}" destId="{A66BDAB2-B812-49FF-8485-92E51A406ED3}" srcOrd="0" destOrd="0" presId="urn:microsoft.com/office/officeart/2005/8/layout/chevron2"/>
    <dgm:cxn modelId="{A3A5B205-0FA4-4497-AA36-74B483B56842}" type="presOf" srcId="{9F1883E3-1EE7-4370-85B1-AC6BF6CBF3B6}" destId="{1A90E74A-61C1-44E3-8755-61D42E17C9C0}" srcOrd="0" destOrd="0" presId="urn:microsoft.com/office/officeart/2005/8/layout/chevron2"/>
    <dgm:cxn modelId="{CD7D43B6-FFA2-4D5F-AD98-635725DC5C16}" srcId="{568C3F14-BE6A-4C4C-A96B-A39837C97170}" destId="{768D0C9A-C46D-410F-BF0A-F8DD531767EB}" srcOrd="0" destOrd="0" parTransId="{AAAF8E95-72BD-4868-9355-25657DCB5404}" sibTransId="{55D80B4A-CB2C-478E-8415-C25D01154D17}"/>
    <dgm:cxn modelId="{0AA08F6C-19FF-4BD8-AED7-59C0537C5196}" type="presOf" srcId="{0605646C-CFDE-4DC5-BE6C-AB3822B7EA84}" destId="{589F93FD-6E93-4DC1-9BE7-BFA21363371A}" srcOrd="0" destOrd="0" presId="urn:microsoft.com/office/officeart/2005/8/layout/chevron2"/>
    <dgm:cxn modelId="{A333089D-170B-4133-8812-6DA3CFE148A7}" type="presOf" srcId="{29B2A21F-215E-4E45-AF6F-39381E72B40E}" destId="{57DA5AB6-A186-4F0A-AECD-E1779B470BDD}" srcOrd="0" destOrd="0" presId="urn:microsoft.com/office/officeart/2005/8/layout/chevron2"/>
    <dgm:cxn modelId="{CF53E3AE-E258-4F48-AB30-612D4C875BA9}" srcId="{0605646C-CFDE-4DC5-BE6C-AB3822B7EA84}" destId="{C7874978-A845-42A1-BED9-34D068B1530B}" srcOrd="0" destOrd="0" parTransId="{B8647BF7-5788-4AB4-8000-F6F89BDA7519}" sibTransId="{F94F9FFD-290A-42CF-8800-9B73239F160D}"/>
    <dgm:cxn modelId="{0BC2EA36-2055-4B79-909E-73EA1CCAB639}" type="presOf" srcId="{6BE371BC-78B3-4D41-91F2-A5E520E267C7}" destId="{103A9DA0-93C1-4EC8-BCD6-6700B5A3E6AB}" srcOrd="0" destOrd="0" presId="urn:microsoft.com/office/officeart/2005/8/layout/chevron2"/>
    <dgm:cxn modelId="{8F7F8360-765F-411F-BF97-D9B5BAC4F09E}" srcId="{568C3F14-BE6A-4C4C-A96B-A39837C97170}" destId="{08CAA69D-0D39-490D-A6B3-EC2CAA6E0301}" srcOrd="1" destOrd="0" parTransId="{75038C9D-9B7A-43D4-A4AD-ADA6EEBBD53E}" sibTransId="{0FD261D5-4741-41D5-BE23-281377FABCA9}"/>
    <dgm:cxn modelId="{DAAB20F3-F4AF-42AE-9DBD-B63FE5011F3D}" srcId="{568C3F14-BE6A-4C4C-A96B-A39837C97170}" destId="{9F1883E3-1EE7-4370-85B1-AC6BF6CBF3B6}" srcOrd="2" destOrd="0" parTransId="{E60C9B49-A8C5-45D7-A16F-AE564B86BFC8}" sibTransId="{E9A415B1-7EA7-4618-8E64-F9EF486DD97D}"/>
    <dgm:cxn modelId="{4E1DB3A8-FF63-41DE-ADC1-1A5C4BE6F7EB}" type="presOf" srcId="{768D0C9A-C46D-410F-BF0A-F8DD531767EB}" destId="{0D50D414-DB6C-483A-B99E-3F74EF9B8925}" srcOrd="0" destOrd="0" presId="urn:microsoft.com/office/officeart/2005/8/layout/chevron2"/>
    <dgm:cxn modelId="{94673F4B-4E69-49B0-BF7F-2CAC2CFBA7E0}" type="presParOf" srcId="{77CB415B-BBB9-45A8-BF59-97AD5079F0AE}" destId="{3CEF34B2-4C23-4BDA-B7CC-A50552C80146}" srcOrd="0" destOrd="0" presId="urn:microsoft.com/office/officeart/2005/8/layout/chevron2"/>
    <dgm:cxn modelId="{8D461B68-D567-4BA9-BA22-F88D136B7E7E}" type="presParOf" srcId="{3CEF34B2-4C23-4BDA-B7CC-A50552C80146}" destId="{0D50D414-DB6C-483A-B99E-3F74EF9B8925}" srcOrd="0" destOrd="0" presId="urn:microsoft.com/office/officeart/2005/8/layout/chevron2"/>
    <dgm:cxn modelId="{096561C1-840B-4054-B0EF-AACD0B07BFDC}" type="presParOf" srcId="{3CEF34B2-4C23-4BDA-B7CC-A50552C80146}" destId="{57DA5AB6-A186-4F0A-AECD-E1779B470BDD}" srcOrd="1" destOrd="0" presId="urn:microsoft.com/office/officeart/2005/8/layout/chevron2"/>
    <dgm:cxn modelId="{9F3E1225-CC25-4B59-882B-A6B5258F708A}" type="presParOf" srcId="{77CB415B-BBB9-45A8-BF59-97AD5079F0AE}" destId="{CA9090BA-88E5-45A5-9463-424CE50F692B}" srcOrd="1" destOrd="0" presId="urn:microsoft.com/office/officeart/2005/8/layout/chevron2"/>
    <dgm:cxn modelId="{7079A65E-F8CF-4B80-BB12-05E914B5B468}" type="presParOf" srcId="{77CB415B-BBB9-45A8-BF59-97AD5079F0AE}" destId="{0DCA6A63-BEBA-425A-B5F1-5128B1E9BC1A}" srcOrd="2" destOrd="0" presId="urn:microsoft.com/office/officeart/2005/8/layout/chevron2"/>
    <dgm:cxn modelId="{35E6B0E5-BCBF-43CC-8D10-88595D8CA115}" type="presParOf" srcId="{0DCA6A63-BEBA-425A-B5F1-5128B1E9BC1A}" destId="{13DCB372-9DB9-48B5-B670-6E062B6257CF}" srcOrd="0" destOrd="0" presId="urn:microsoft.com/office/officeart/2005/8/layout/chevron2"/>
    <dgm:cxn modelId="{080E5B4F-0ED0-432C-B565-53576F73126F}" type="presParOf" srcId="{0DCA6A63-BEBA-425A-B5F1-5128B1E9BC1A}" destId="{A66BDAB2-B812-49FF-8485-92E51A406ED3}" srcOrd="1" destOrd="0" presId="urn:microsoft.com/office/officeart/2005/8/layout/chevron2"/>
    <dgm:cxn modelId="{23CC6739-9DB5-4FA7-AE00-68219AE01EF1}" type="presParOf" srcId="{77CB415B-BBB9-45A8-BF59-97AD5079F0AE}" destId="{4883FA4A-B9A4-4850-A9EB-5C1CDC9372E5}" srcOrd="3" destOrd="0" presId="urn:microsoft.com/office/officeart/2005/8/layout/chevron2"/>
    <dgm:cxn modelId="{00238C00-4696-4854-A42F-8D7DA38D6538}" type="presParOf" srcId="{77CB415B-BBB9-45A8-BF59-97AD5079F0AE}" destId="{6AD2A369-87BA-4794-880D-D4C987B217C6}" srcOrd="4" destOrd="0" presId="urn:microsoft.com/office/officeart/2005/8/layout/chevron2"/>
    <dgm:cxn modelId="{3C179987-91C7-4109-B017-53352AF742E4}" type="presParOf" srcId="{6AD2A369-87BA-4794-880D-D4C987B217C6}" destId="{1A90E74A-61C1-44E3-8755-61D42E17C9C0}" srcOrd="0" destOrd="0" presId="urn:microsoft.com/office/officeart/2005/8/layout/chevron2"/>
    <dgm:cxn modelId="{8CA186A9-FFF8-44B8-BCBD-3CCAA185C9C3}" type="presParOf" srcId="{6AD2A369-87BA-4794-880D-D4C987B217C6}" destId="{5A91C5F8-60D2-4E3F-9A89-347F64654903}" srcOrd="1" destOrd="0" presId="urn:microsoft.com/office/officeart/2005/8/layout/chevron2"/>
    <dgm:cxn modelId="{ABD97BAD-34B5-4220-9100-3C247865645E}" type="presParOf" srcId="{77CB415B-BBB9-45A8-BF59-97AD5079F0AE}" destId="{2C799875-0BC8-408F-AEC9-686C12A205EF}" srcOrd="5" destOrd="0" presId="urn:microsoft.com/office/officeart/2005/8/layout/chevron2"/>
    <dgm:cxn modelId="{562D6776-8941-4423-9269-25E41EB104D6}" type="presParOf" srcId="{77CB415B-BBB9-45A8-BF59-97AD5079F0AE}" destId="{671A0EFD-AFFB-4966-B651-7CF79615B518}" srcOrd="6" destOrd="0" presId="urn:microsoft.com/office/officeart/2005/8/layout/chevron2"/>
    <dgm:cxn modelId="{7D44A5B9-F7A7-4EFF-B919-44E70D365F88}" type="presParOf" srcId="{671A0EFD-AFFB-4966-B651-7CF79615B518}" destId="{103A9DA0-93C1-4EC8-BCD6-6700B5A3E6AB}" srcOrd="0" destOrd="0" presId="urn:microsoft.com/office/officeart/2005/8/layout/chevron2"/>
    <dgm:cxn modelId="{4B4B7CAD-06B5-48A4-9F28-6CA0CD1F2674}" type="presParOf" srcId="{671A0EFD-AFFB-4966-B651-7CF79615B518}" destId="{58A0C7E4-0B40-4654-AF81-1AED4156E06E}" srcOrd="1" destOrd="0" presId="urn:microsoft.com/office/officeart/2005/8/layout/chevron2"/>
    <dgm:cxn modelId="{A7A857A7-8BCB-4DD6-B01B-9F874D81CC8E}" type="presParOf" srcId="{77CB415B-BBB9-45A8-BF59-97AD5079F0AE}" destId="{93C543FC-E9E6-4BCF-8113-FFA9A61CA445}" srcOrd="7" destOrd="0" presId="urn:microsoft.com/office/officeart/2005/8/layout/chevron2"/>
    <dgm:cxn modelId="{BDD23B21-B2E8-4B19-A295-25E6D36CF881}" type="presParOf" srcId="{77CB415B-BBB9-45A8-BF59-97AD5079F0AE}" destId="{ECE8E375-FF35-4C2A-9F57-E0B640F13B1D}" srcOrd="8" destOrd="0" presId="urn:microsoft.com/office/officeart/2005/8/layout/chevron2"/>
    <dgm:cxn modelId="{FFC3FC59-A1B0-4880-9790-4FDB20CC5B6F}" type="presParOf" srcId="{ECE8E375-FF35-4C2A-9F57-E0B640F13B1D}" destId="{589F93FD-6E93-4DC1-9BE7-BFA21363371A}" srcOrd="0" destOrd="0" presId="urn:microsoft.com/office/officeart/2005/8/layout/chevron2"/>
    <dgm:cxn modelId="{01A9695F-0685-47CF-8758-D660D0D8CDF5}" type="presParOf" srcId="{ECE8E375-FF35-4C2A-9F57-E0B640F13B1D}" destId="{8C190A6A-88F8-451C-B364-7FB1E0EF059D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A7FC1C-30AA-4CE6-B6BE-D02EF1F8349A}" type="doc">
      <dgm:prSet loTypeId="urn:microsoft.com/office/officeart/2005/8/layout/vProcess5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5EBC9-64FD-4D1B-91C8-32A65C8053A1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smtClean="0">
              <a:solidFill>
                <a:schemeClr val="accent1">
                  <a:lumMod val="10000"/>
                </a:schemeClr>
              </a:solidFill>
            </a:rPr>
            <a:t>Разложить числа на простые множители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32C327BB-2A57-440F-A757-68D69FA5443D}" type="parTrans" cxnId="{339DD1E1-D868-4CBA-9A1D-7AA5C8681A56}">
      <dgm:prSet/>
      <dgm:spPr/>
      <dgm:t>
        <a:bodyPr/>
        <a:lstStyle/>
        <a:p>
          <a:endParaRPr lang="ru-RU"/>
        </a:p>
      </dgm:t>
    </dgm:pt>
    <dgm:pt modelId="{60D06FBF-70CA-4886-BF04-26A9F89E3035}" type="sibTrans" cxnId="{339DD1E1-D868-4CBA-9A1D-7AA5C8681A56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3F451590-A98C-45A0-838C-563D89F1FE21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accent1">
                  <a:lumMod val="10000"/>
                </a:schemeClr>
              </a:solidFill>
            </a:rPr>
            <a:t>Из множителей, входящих в разложение одного из чисел, вычеркнуть те, которые не входят в разложение других чисел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B7F91F89-936F-4C7D-BB40-E7F6E20AC3BB}" type="parTrans" cxnId="{3D7C77BB-9B77-4905-9484-F43F21744959}">
      <dgm:prSet/>
      <dgm:spPr/>
      <dgm:t>
        <a:bodyPr/>
        <a:lstStyle/>
        <a:p>
          <a:endParaRPr lang="ru-RU"/>
        </a:p>
      </dgm:t>
    </dgm:pt>
    <dgm:pt modelId="{B97CDA9B-8BA8-4086-9146-84B03F48D288}" type="sibTrans" cxnId="{3D7C77BB-9B77-4905-9484-F43F21744959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F1D9B885-B96B-4BF6-A0F6-A599D1C7887C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smtClean="0">
              <a:solidFill>
                <a:schemeClr val="accent1">
                  <a:lumMod val="10000"/>
                </a:schemeClr>
              </a:solidFill>
            </a:rPr>
            <a:t>Найти произведение оставшихся множителей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428E1ABB-4CC4-4214-8B12-3BB7E2459BFD}" type="parTrans" cxnId="{D6809A17-8C76-4204-9F7D-CB280FB51F4A}">
      <dgm:prSet/>
      <dgm:spPr/>
      <dgm:t>
        <a:bodyPr/>
        <a:lstStyle/>
        <a:p>
          <a:endParaRPr lang="ru-RU"/>
        </a:p>
      </dgm:t>
    </dgm:pt>
    <dgm:pt modelId="{A8E7185C-2F73-40E0-A9AE-3A9B146901CE}" type="sibTrans" cxnId="{D6809A17-8C76-4204-9F7D-CB280FB51F4A}">
      <dgm:prSet/>
      <dgm:spPr/>
      <dgm:t>
        <a:bodyPr/>
        <a:lstStyle/>
        <a:p>
          <a:endParaRPr lang="ru-RU"/>
        </a:p>
      </dgm:t>
    </dgm:pt>
    <dgm:pt modelId="{303EC648-C2DA-4AA5-B594-DB77A73F0D0E}" type="pres">
      <dgm:prSet presAssocID="{B5A7FC1C-30AA-4CE6-B6BE-D02EF1F8349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A3FBA-F513-49E5-A7DD-1BD61209B9D0}" type="pres">
      <dgm:prSet presAssocID="{B5A7FC1C-30AA-4CE6-B6BE-D02EF1F8349A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C761B8AC-EB71-4695-8463-3C1CE4841134}" type="pres">
      <dgm:prSet presAssocID="{B5A7FC1C-30AA-4CE6-B6BE-D02EF1F8349A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20D9E-524C-40C7-8216-8866C8B593A1}" type="pres">
      <dgm:prSet presAssocID="{B5A7FC1C-30AA-4CE6-B6BE-D02EF1F8349A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A5D3D-A533-4F9C-986E-ADF11C2A44DE}" type="pres">
      <dgm:prSet presAssocID="{B5A7FC1C-30AA-4CE6-B6BE-D02EF1F8349A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5132A-3038-4F13-9E79-A1D1A1F9DDF3}" type="pres">
      <dgm:prSet presAssocID="{B5A7FC1C-30AA-4CE6-B6BE-D02EF1F8349A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5010F-5A59-4A2C-8A7A-0DAD2A34DADB}" type="pres">
      <dgm:prSet presAssocID="{B5A7FC1C-30AA-4CE6-B6BE-D02EF1F8349A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449E2-BE33-4D0F-972D-F1A78A224014}" type="pres">
      <dgm:prSet presAssocID="{B5A7FC1C-30AA-4CE6-B6BE-D02EF1F8349A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E6725-9568-437D-9D79-1A594F989B5C}" type="pres">
      <dgm:prSet presAssocID="{B5A7FC1C-30AA-4CE6-B6BE-D02EF1F8349A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3C531-03AA-4F5E-A51E-B4F5D3431672}" type="pres">
      <dgm:prSet presAssocID="{B5A7FC1C-30AA-4CE6-B6BE-D02EF1F8349A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723402-D929-41DA-A14C-7AD1B54431BE}" type="presOf" srcId="{B97CDA9B-8BA8-4086-9146-84B03F48D288}" destId="{4C35010F-5A59-4A2C-8A7A-0DAD2A34DADB}" srcOrd="0" destOrd="0" presId="urn:microsoft.com/office/officeart/2005/8/layout/vProcess5"/>
    <dgm:cxn modelId="{FBDB42ED-DBB0-4F88-8F08-EA72CEBF89C5}" type="presOf" srcId="{3F451590-A98C-45A0-838C-563D89F1FE21}" destId="{11220D9E-524C-40C7-8216-8866C8B593A1}" srcOrd="0" destOrd="0" presId="urn:microsoft.com/office/officeart/2005/8/layout/vProcess5"/>
    <dgm:cxn modelId="{21874066-E6EB-4E57-A515-CBC44AF1E334}" type="presOf" srcId="{F1D9B885-B96B-4BF6-A0F6-A599D1C7887C}" destId="{DF5A5D3D-A533-4F9C-986E-ADF11C2A44DE}" srcOrd="0" destOrd="0" presId="urn:microsoft.com/office/officeart/2005/8/layout/vProcess5"/>
    <dgm:cxn modelId="{1CC46C55-BF1A-4951-B463-CE8F78B2C5C6}" type="presOf" srcId="{95D5EBC9-64FD-4D1B-91C8-32A65C8053A1}" destId="{176449E2-BE33-4D0F-972D-F1A78A224014}" srcOrd="1" destOrd="0" presId="urn:microsoft.com/office/officeart/2005/8/layout/vProcess5"/>
    <dgm:cxn modelId="{339DD1E1-D868-4CBA-9A1D-7AA5C8681A56}" srcId="{B5A7FC1C-30AA-4CE6-B6BE-D02EF1F8349A}" destId="{95D5EBC9-64FD-4D1B-91C8-32A65C8053A1}" srcOrd="0" destOrd="0" parTransId="{32C327BB-2A57-440F-A757-68D69FA5443D}" sibTransId="{60D06FBF-70CA-4886-BF04-26A9F89E3035}"/>
    <dgm:cxn modelId="{D6809A17-8C76-4204-9F7D-CB280FB51F4A}" srcId="{B5A7FC1C-30AA-4CE6-B6BE-D02EF1F8349A}" destId="{F1D9B885-B96B-4BF6-A0F6-A599D1C7887C}" srcOrd="2" destOrd="0" parTransId="{428E1ABB-4CC4-4214-8B12-3BB7E2459BFD}" sibTransId="{A8E7185C-2F73-40E0-A9AE-3A9B146901CE}"/>
    <dgm:cxn modelId="{F0E95C7E-C4DE-4842-92A6-712AC0CA8146}" type="presOf" srcId="{B5A7FC1C-30AA-4CE6-B6BE-D02EF1F8349A}" destId="{303EC648-C2DA-4AA5-B594-DB77A73F0D0E}" srcOrd="0" destOrd="0" presId="urn:microsoft.com/office/officeart/2005/8/layout/vProcess5"/>
    <dgm:cxn modelId="{B62FC2C0-F62D-4A5F-BA94-42598C7560BD}" type="presOf" srcId="{60D06FBF-70CA-4886-BF04-26A9F89E3035}" destId="{AA05132A-3038-4F13-9E79-A1D1A1F9DDF3}" srcOrd="0" destOrd="0" presId="urn:microsoft.com/office/officeart/2005/8/layout/vProcess5"/>
    <dgm:cxn modelId="{A2B15772-C824-4B18-88FC-3B6FBCEF11D7}" type="presOf" srcId="{95D5EBC9-64FD-4D1B-91C8-32A65C8053A1}" destId="{C761B8AC-EB71-4695-8463-3C1CE4841134}" srcOrd="0" destOrd="0" presId="urn:microsoft.com/office/officeart/2005/8/layout/vProcess5"/>
    <dgm:cxn modelId="{3D7C77BB-9B77-4905-9484-F43F21744959}" srcId="{B5A7FC1C-30AA-4CE6-B6BE-D02EF1F8349A}" destId="{3F451590-A98C-45A0-838C-563D89F1FE21}" srcOrd="1" destOrd="0" parTransId="{B7F91F89-936F-4C7D-BB40-E7F6E20AC3BB}" sibTransId="{B97CDA9B-8BA8-4086-9146-84B03F48D288}"/>
    <dgm:cxn modelId="{9F57244F-1497-4FB2-B03E-E0CD2E225481}" type="presOf" srcId="{3F451590-A98C-45A0-838C-563D89F1FE21}" destId="{658E6725-9568-437D-9D79-1A594F989B5C}" srcOrd="1" destOrd="0" presId="urn:microsoft.com/office/officeart/2005/8/layout/vProcess5"/>
    <dgm:cxn modelId="{38568DEA-779D-4C67-BB85-6554E5C89617}" type="presOf" srcId="{F1D9B885-B96B-4BF6-A0F6-A599D1C7887C}" destId="{F6B3C531-03AA-4F5E-A51E-B4F5D3431672}" srcOrd="1" destOrd="0" presId="urn:microsoft.com/office/officeart/2005/8/layout/vProcess5"/>
    <dgm:cxn modelId="{6E11CF97-1C58-4003-9C32-6032E3163252}" type="presParOf" srcId="{303EC648-C2DA-4AA5-B594-DB77A73F0D0E}" destId="{C29A3FBA-F513-49E5-A7DD-1BD61209B9D0}" srcOrd="0" destOrd="0" presId="urn:microsoft.com/office/officeart/2005/8/layout/vProcess5"/>
    <dgm:cxn modelId="{3B395361-8D1D-4D30-B590-81A2613C42CF}" type="presParOf" srcId="{303EC648-C2DA-4AA5-B594-DB77A73F0D0E}" destId="{C761B8AC-EB71-4695-8463-3C1CE4841134}" srcOrd="1" destOrd="0" presId="urn:microsoft.com/office/officeart/2005/8/layout/vProcess5"/>
    <dgm:cxn modelId="{7A082ADD-7535-444C-B05C-F9EE2D2DB560}" type="presParOf" srcId="{303EC648-C2DA-4AA5-B594-DB77A73F0D0E}" destId="{11220D9E-524C-40C7-8216-8866C8B593A1}" srcOrd="2" destOrd="0" presId="urn:microsoft.com/office/officeart/2005/8/layout/vProcess5"/>
    <dgm:cxn modelId="{33FC813B-6DC4-4A6C-B054-C098D805163A}" type="presParOf" srcId="{303EC648-C2DA-4AA5-B594-DB77A73F0D0E}" destId="{DF5A5D3D-A533-4F9C-986E-ADF11C2A44DE}" srcOrd="3" destOrd="0" presId="urn:microsoft.com/office/officeart/2005/8/layout/vProcess5"/>
    <dgm:cxn modelId="{13A6A9CF-AF8A-4F79-975E-67890DDFCD2C}" type="presParOf" srcId="{303EC648-C2DA-4AA5-B594-DB77A73F0D0E}" destId="{AA05132A-3038-4F13-9E79-A1D1A1F9DDF3}" srcOrd="4" destOrd="0" presId="urn:microsoft.com/office/officeart/2005/8/layout/vProcess5"/>
    <dgm:cxn modelId="{2194C9AD-05FA-4C99-A2C6-243622DF0EC4}" type="presParOf" srcId="{303EC648-C2DA-4AA5-B594-DB77A73F0D0E}" destId="{4C35010F-5A59-4A2C-8A7A-0DAD2A34DADB}" srcOrd="5" destOrd="0" presId="urn:microsoft.com/office/officeart/2005/8/layout/vProcess5"/>
    <dgm:cxn modelId="{B9E58A62-A75F-4F96-B50A-7E8780845CBB}" type="presParOf" srcId="{303EC648-C2DA-4AA5-B594-DB77A73F0D0E}" destId="{176449E2-BE33-4D0F-972D-F1A78A224014}" srcOrd="6" destOrd="0" presId="urn:microsoft.com/office/officeart/2005/8/layout/vProcess5"/>
    <dgm:cxn modelId="{39DF5070-297A-495A-8E4B-5E2E16B353BF}" type="presParOf" srcId="{303EC648-C2DA-4AA5-B594-DB77A73F0D0E}" destId="{658E6725-9568-437D-9D79-1A594F989B5C}" srcOrd="7" destOrd="0" presId="urn:microsoft.com/office/officeart/2005/8/layout/vProcess5"/>
    <dgm:cxn modelId="{59FD7205-10BB-4763-89B9-D32F49AC4E2A}" type="presParOf" srcId="{303EC648-C2DA-4AA5-B594-DB77A73F0D0E}" destId="{F6B3C531-03AA-4F5E-A51E-B4F5D3431672}" srcOrd="8" destOrd="0" presId="urn:microsoft.com/office/officeart/2005/8/layout/vProcess5"/>
  </dgm:cxnLst>
  <dgm:bg>
    <a:noFill/>
  </dgm:bg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A7FC1C-30AA-4CE6-B6BE-D02EF1F8349A}" type="doc">
      <dgm:prSet loTypeId="urn:microsoft.com/office/officeart/2005/8/layout/vProcess5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5EBC9-64FD-4D1B-91C8-32A65C8053A1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accent1">
                  <a:lumMod val="10000"/>
                </a:schemeClr>
              </a:solidFill>
            </a:rPr>
            <a:t>Разложить числа на простые множители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32C327BB-2A57-440F-A757-68D69FA5443D}" type="parTrans" cxnId="{339DD1E1-D868-4CBA-9A1D-7AA5C8681A56}">
      <dgm:prSet/>
      <dgm:spPr/>
      <dgm:t>
        <a:bodyPr/>
        <a:lstStyle/>
        <a:p>
          <a:endParaRPr lang="ru-RU"/>
        </a:p>
      </dgm:t>
    </dgm:pt>
    <dgm:pt modelId="{60D06FBF-70CA-4886-BF04-26A9F89E3035}" type="sibTrans" cxnId="{339DD1E1-D868-4CBA-9A1D-7AA5C8681A56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3F451590-A98C-45A0-838C-563D89F1FE21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accent1">
                  <a:lumMod val="10000"/>
                </a:schemeClr>
              </a:solidFill>
            </a:rPr>
            <a:t>Выписать множители, входящие в разложение одного из чисел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B7F91F89-936F-4C7D-BB40-E7F6E20AC3BB}" type="parTrans" cxnId="{3D7C77BB-9B77-4905-9484-F43F21744959}">
      <dgm:prSet/>
      <dgm:spPr/>
      <dgm:t>
        <a:bodyPr/>
        <a:lstStyle/>
        <a:p>
          <a:endParaRPr lang="ru-RU"/>
        </a:p>
      </dgm:t>
    </dgm:pt>
    <dgm:pt modelId="{B97CDA9B-8BA8-4086-9146-84B03F48D288}" type="sibTrans" cxnId="{3D7C77BB-9B77-4905-9484-F43F21744959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F1D9B885-B96B-4BF6-A0F6-A599D1C7887C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accent1">
                  <a:lumMod val="10000"/>
                </a:schemeClr>
              </a:solidFill>
            </a:rPr>
            <a:t>Найти произведение получившихся множителей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428E1ABB-4CC4-4214-8B12-3BB7E2459BFD}" type="parTrans" cxnId="{D6809A17-8C76-4204-9F7D-CB280FB51F4A}">
      <dgm:prSet/>
      <dgm:spPr/>
      <dgm:t>
        <a:bodyPr/>
        <a:lstStyle/>
        <a:p>
          <a:endParaRPr lang="ru-RU"/>
        </a:p>
      </dgm:t>
    </dgm:pt>
    <dgm:pt modelId="{A8E7185C-2F73-40E0-A9AE-3A9B146901CE}" type="sibTrans" cxnId="{D6809A17-8C76-4204-9F7D-CB280FB51F4A}">
      <dgm:prSet/>
      <dgm:spPr/>
      <dgm:t>
        <a:bodyPr/>
        <a:lstStyle/>
        <a:p>
          <a:endParaRPr lang="ru-RU"/>
        </a:p>
      </dgm:t>
    </dgm:pt>
    <dgm:pt modelId="{27D2B355-1AA5-4AF0-AF37-F921EBF02C02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chemeClr val="accent1">
                  <a:lumMod val="10000"/>
                </a:schemeClr>
              </a:solidFill>
            </a:rPr>
            <a:t>Добавить к ним недостающие множители из разложений остальных чисел</a:t>
          </a:r>
          <a:endParaRPr lang="ru-RU" sz="2800" dirty="0">
            <a:solidFill>
              <a:schemeClr val="accent1">
                <a:lumMod val="10000"/>
              </a:schemeClr>
            </a:solidFill>
          </a:endParaRPr>
        </a:p>
      </dgm:t>
    </dgm:pt>
    <dgm:pt modelId="{87946ECC-DE47-47A8-A0EA-6FF17D2656DD}" type="parTrans" cxnId="{D93D8F2C-36D9-475A-8686-60E35E5E20FA}">
      <dgm:prSet/>
      <dgm:spPr/>
      <dgm:t>
        <a:bodyPr/>
        <a:lstStyle/>
        <a:p>
          <a:endParaRPr lang="ru-RU"/>
        </a:p>
      </dgm:t>
    </dgm:pt>
    <dgm:pt modelId="{A674E2BD-7FFC-4EEE-A11B-078DB11C037E}" type="sibTrans" cxnId="{D93D8F2C-36D9-475A-8686-60E35E5E20FA}">
      <dgm:prSet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303EC648-C2DA-4AA5-B594-DB77A73F0D0E}" type="pres">
      <dgm:prSet presAssocID="{B5A7FC1C-30AA-4CE6-B6BE-D02EF1F8349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A3FBA-F513-49E5-A7DD-1BD61209B9D0}" type="pres">
      <dgm:prSet presAssocID="{B5A7FC1C-30AA-4CE6-B6BE-D02EF1F8349A}" presName="dummyMaxCanvas" presStyleCnt="0">
        <dgm:presLayoutVars/>
      </dgm:prSet>
      <dgm:spPr/>
    </dgm:pt>
    <dgm:pt modelId="{3AF393FE-23E4-40F3-85D5-C969F9063CC6}" type="pres">
      <dgm:prSet presAssocID="{B5A7FC1C-30AA-4CE6-B6BE-D02EF1F8349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9803C-E2A1-4F16-B609-20E9F5E72635}" type="pres">
      <dgm:prSet presAssocID="{B5A7FC1C-30AA-4CE6-B6BE-D02EF1F8349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671244-E0C9-40F6-BFF4-9399C1860229}" type="pres">
      <dgm:prSet presAssocID="{B5A7FC1C-30AA-4CE6-B6BE-D02EF1F8349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FD449-A2AD-4B7E-9D63-04EC6367B580}" type="pres">
      <dgm:prSet presAssocID="{B5A7FC1C-30AA-4CE6-B6BE-D02EF1F8349A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48C64-E6A9-4110-B2ED-2E8379E36C84}" type="pres">
      <dgm:prSet presAssocID="{B5A7FC1C-30AA-4CE6-B6BE-D02EF1F8349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0BEC1-1936-48E9-888A-F503A3AD61CF}" type="pres">
      <dgm:prSet presAssocID="{B5A7FC1C-30AA-4CE6-B6BE-D02EF1F8349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778A7-A720-4C04-8ADE-782BAA1981ED}" type="pres">
      <dgm:prSet presAssocID="{B5A7FC1C-30AA-4CE6-B6BE-D02EF1F8349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92B7B-8216-431B-8DDC-66EBA940DC2A}" type="pres">
      <dgm:prSet presAssocID="{B5A7FC1C-30AA-4CE6-B6BE-D02EF1F8349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915E0-DE52-4A55-BD67-57F4268A7D0B}" type="pres">
      <dgm:prSet presAssocID="{B5A7FC1C-30AA-4CE6-B6BE-D02EF1F8349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B918C-4F4A-4572-8732-E9F2666D64A4}" type="pres">
      <dgm:prSet presAssocID="{B5A7FC1C-30AA-4CE6-B6BE-D02EF1F8349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0DC0B0-A4A2-46FD-B440-97F5B5261A5A}" type="pres">
      <dgm:prSet presAssocID="{B5A7FC1C-30AA-4CE6-B6BE-D02EF1F8349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406E69-0D82-4271-B695-19CD25D2E3D7}" type="presOf" srcId="{F1D9B885-B96B-4BF6-A0F6-A599D1C7887C}" destId="{D1FFD449-A2AD-4B7E-9D63-04EC6367B580}" srcOrd="0" destOrd="0" presId="urn:microsoft.com/office/officeart/2005/8/layout/vProcess5"/>
    <dgm:cxn modelId="{35C3A082-E96C-48E9-A74E-3BA33C294052}" type="presOf" srcId="{27D2B355-1AA5-4AF0-AF37-F921EBF02C02}" destId="{79DB918C-4F4A-4572-8732-E9F2666D64A4}" srcOrd="1" destOrd="0" presId="urn:microsoft.com/office/officeart/2005/8/layout/vProcess5"/>
    <dgm:cxn modelId="{11E4B72F-B7DA-4065-95CB-26D05D51D7D8}" type="presOf" srcId="{B5A7FC1C-30AA-4CE6-B6BE-D02EF1F8349A}" destId="{303EC648-C2DA-4AA5-B594-DB77A73F0D0E}" srcOrd="0" destOrd="0" presId="urn:microsoft.com/office/officeart/2005/8/layout/vProcess5"/>
    <dgm:cxn modelId="{D93D8F2C-36D9-475A-8686-60E35E5E20FA}" srcId="{B5A7FC1C-30AA-4CE6-B6BE-D02EF1F8349A}" destId="{27D2B355-1AA5-4AF0-AF37-F921EBF02C02}" srcOrd="2" destOrd="0" parTransId="{87946ECC-DE47-47A8-A0EA-6FF17D2656DD}" sibTransId="{A674E2BD-7FFC-4EEE-A11B-078DB11C037E}"/>
    <dgm:cxn modelId="{FC7640E6-D444-41E8-ABDD-9977E670FDA2}" type="presOf" srcId="{27D2B355-1AA5-4AF0-AF37-F921EBF02C02}" destId="{4B671244-E0C9-40F6-BFF4-9399C1860229}" srcOrd="0" destOrd="0" presId="urn:microsoft.com/office/officeart/2005/8/layout/vProcess5"/>
    <dgm:cxn modelId="{339DD1E1-D868-4CBA-9A1D-7AA5C8681A56}" srcId="{B5A7FC1C-30AA-4CE6-B6BE-D02EF1F8349A}" destId="{95D5EBC9-64FD-4D1B-91C8-32A65C8053A1}" srcOrd="0" destOrd="0" parTransId="{32C327BB-2A57-440F-A757-68D69FA5443D}" sibTransId="{60D06FBF-70CA-4886-BF04-26A9F89E3035}"/>
    <dgm:cxn modelId="{D6809A17-8C76-4204-9F7D-CB280FB51F4A}" srcId="{B5A7FC1C-30AA-4CE6-B6BE-D02EF1F8349A}" destId="{F1D9B885-B96B-4BF6-A0F6-A599D1C7887C}" srcOrd="3" destOrd="0" parTransId="{428E1ABB-4CC4-4214-8B12-3BB7E2459BFD}" sibTransId="{A8E7185C-2F73-40E0-A9AE-3A9B146901CE}"/>
    <dgm:cxn modelId="{87470D50-58BB-495E-9FC8-1070F385A582}" type="presOf" srcId="{95D5EBC9-64FD-4D1B-91C8-32A65C8053A1}" destId="{8ED92B7B-8216-431B-8DDC-66EBA940DC2A}" srcOrd="1" destOrd="0" presId="urn:microsoft.com/office/officeart/2005/8/layout/vProcess5"/>
    <dgm:cxn modelId="{8D484CB5-9FAF-4903-AEF3-680B637C1883}" type="presOf" srcId="{3F451590-A98C-45A0-838C-563D89F1FE21}" destId="{E55915E0-DE52-4A55-BD67-57F4268A7D0B}" srcOrd="1" destOrd="0" presId="urn:microsoft.com/office/officeart/2005/8/layout/vProcess5"/>
    <dgm:cxn modelId="{C22299C3-8009-4B5A-B290-4524FD37488E}" type="presOf" srcId="{60D06FBF-70CA-4886-BF04-26A9F89E3035}" destId="{93948C64-E6A9-4110-B2ED-2E8379E36C84}" srcOrd="0" destOrd="0" presId="urn:microsoft.com/office/officeart/2005/8/layout/vProcess5"/>
    <dgm:cxn modelId="{7C1EA28E-40C7-42E3-8441-C7D92819A4E7}" type="presOf" srcId="{3F451590-A98C-45A0-838C-563D89F1FE21}" destId="{6159803C-E2A1-4F16-B609-20E9F5E72635}" srcOrd="0" destOrd="0" presId="urn:microsoft.com/office/officeart/2005/8/layout/vProcess5"/>
    <dgm:cxn modelId="{1F1D4349-314C-4694-AF62-876265E91FE7}" type="presOf" srcId="{B97CDA9B-8BA8-4086-9146-84B03F48D288}" destId="{5E90BEC1-1936-48E9-888A-F503A3AD61CF}" srcOrd="0" destOrd="0" presId="urn:microsoft.com/office/officeart/2005/8/layout/vProcess5"/>
    <dgm:cxn modelId="{D249D35E-18C3-450C-BAFD-A4D349ADF3A9}" type="presOf" srcId="{A674E2BD-7FFC-4EEE-A11B-078DB11C037E}" destId="{3D5778A7-A720-4C04-8ADE-782BAA1981ED}" srcOrd="0" destOrd="0" presId="urn:microsoft.com/office/officeart/2005/8/layout/vProcess5"/>
    <dgm:cxn modelId="{957448FF-CBF9-4691-949B-67DB3A4BFE6C}" type="presOf" srcId="{95D5EBC9-64FD-4D1B-91C8-32A65C8053A1}" destId="{3AF393FE-23E4-40F3-85D5-C969F9063CC6}" srcOrd="0" destOrd="0" presId="urn:microsoft.com/office/officeart/2005/8/layout/vProcess5"/>
    <dgm:cxn modelId="{3D7C77BB-9B77-4905-9484-F43F21744959}" srcId="{B5A7FC1C-30AA-4CE6-B6BE-D02EF1F8349A}" destId="{3F451590-A98C-45A0-838C-563D89F1FE21}" srcOrd="1" destOrd="0" parTransId="{B7F91F89-936F-4C7D-BB40-E7F6E20AC3BB}" sibTransId="{B97CDA9B-8BA8-4086-9146-84B03F48D288}"/>
    <dgm:cxn modelId="{A648C320-6154-4712-9307-3EE933BA0F0D}" type="presOf" srcId="{F1D9B885-B96B-4BF6-A0F6-A599D1C7887C}" destId="{B40DC0B0-A4A2-46FD-B440-97F5B5261A5A}" srcOrd="1" destOrd="0" presId="urn:microsoft.com/office/officeart/2005/8/layout/vProcess5"/>
    <dgm:cxn modelId="{B2911FF1-DB11-48F4-BA7C-2B8B9F3CCF3E}" type="presParOf" srcId="{303EC648-C2DA-4AA5-B594-DB77A73F0D0E}" destId="{C29A3FBA-F513-49E5-A7DD-1BD61209B9D0}" srcOrd="0" destOrd="0" presId="urn:microsoft.com/office/officeart/2005/8/layout/vProcess5"/>
    <dgm:cxn modelId="{9BC6BD00-D20B-4798-ABCE-C5BE3ACFEACA}" type="presParOf" srcId="{303EC648-C2DA-4AA5-B594-DB77A73F0D0E}" destId="{3AF393FE-23E4-40F3-85D5-C969F9063CC6}" srcOrd="1" destOrd="0" presId="urn:microsoft.com/office/officeart/2005/8/layout/vProcess5"/>
    <dgm:cxn modelId="{B56D4D91-C11E-44C7-8B30-79184F612BCC}" type="presParOf" srcId="{303EC648-C2DA-4AA5-B594-DB77A73F0D0E}" destId="{6159803C-E2A1-4F16-B609-20E9F5E72635}" srcOrd="2" destOrd="0" presId="urn:microsoft.com/office/officeart/2005/8/layout/vProcess5"/>
    <dgm:cxn modelId="{6EF68947-5F4D-455D-A0DB-F77729D7E0EB}" type="presParOf" srcId="{303EC648-C2DA-4AA5-B594-DB77A73F0D0E}" destId="{4B671244-E0C9-40F6-BFF4-9399C1860229}" srcOrd="3" destOrd="0" presId="urn:microsoft.com/office/officeart/2005/8/layout/vProcess5"/>
    <dgm:cxn modelId="{C452E962-4008-4880-8516-D9805AC597D1}" type="presParOf" srcId="{303EC648-C2DA-4AA5-B594-DB77A73F0D0E}" destId="{D1FFD449-A2AD-4B7E-9D63-04EC6367B580}" srcOrd="4" destOrd="0" presId="urn:microsoft.com/office/officeart/2005/8/layout/vProcess5"/>
    <dgm:cxn modelId="{BBB73EE4-B59A-4EC4-8862-F24193D48779}" type="presParOf" srcId="{303EC648-C2DA-4AA5-B594-DB77A73F0D0E}" destId="{93948C64-E6A9-4110-B2ED-2E8379E36C84}" srcOrd="5" destOrd="0" presId="urn:microsoft.com/office/officeart/2005/8/layout/vProcess5"/>
    <dgm:cxn modelId="{508A87AA-A72D-4094-91D5-C31B1421335C}" type="presParOf" srcId="{303EC648-C2DA-4AA5-B594-DB77A73F0D0E}" destId="{5E90BEC1-1936-48E9-888A-F503A3AD61CF}" srcOrd="6" destOrd="0" presId="urn:microsoft.com/office/officeart/2005/8/layout/vProcess5"/>
    <dgm:cxn modelId="{79FF2274-6832-48ED-8118-22A21B69C2D0}" type="presParOf" srcId="{303EC648-C2DA-4AA5-B594-DB77A73F0D0E}" destId="{3D5778A7-A720-4C04-8ADE-782BAA1981ED}" srcOrd="7" destOrd="0" presId="urn:microsoft.com/office/officeart/2005/8/layout/vProcess5"/>
    <dgm:cxn modelId="{D559F06C-FC2A-4DE2-9378-5005BF745489}" type="presParOf" srcId="{303EC648-C2DA-4AA5-B594-DB77A73F0D0E}" destId="{8ED92B7B-8216-431B-8DDC-66EBA940DC2A}" srcOrd="8" destOrd="0" presId="urn:microsoft.com/office/officeart/2005/8/layout/vProcess5"/>
    <dgm:cxn modelId="{4B6A9C0A-061D-49E2-AD92-A01D355F4830}" type="presParOf" srcId="{303EC648-C2DA-4AA5-B594-DB77A73F0D0E}" destId="{E55915E0-DE52-4A55-BD67-57F4268A7D0B}" srcOrd="9" destOrd="0" presId="urn:microsoft.com/office/officeart/2005/8/layout/vProcess5"/>
    <dgm:cxn modelId="{D58A031C-4DBE-41EE-BDBC-D013DB635BA0}" type="presParOf" srcId="{303EC648-C2DA-4AA5-B594-DB77A73F0D0E}" destId="{79DB918C-4F4A-4572-8732-E9F2666D64A4}" srcOrd="10" destOrd="0" presId="urn:microsoft.com/office/officeart/2005/8/layout/vProcess5"/>
    <dgm:cxn modelId="{D0C6C356-D7EF-47D8-83EE-9802DCE939BF}" type="presParOf" srcId="{303EC648-C2DA-4AA5-B594-DB77A73F0D0E}" destId="{B40DC0B0-A4A2-46FD-B440-97F5B5261A5A}" srcOrd="11" destOrd="0" presId="urn:microsoft.com/office/officeart/2005/8/layout/vProcess5"/>
  </dgm:cxnLst>
  <dgm:bg>
    <a:noFill/>
  </dgm:bg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171977-EA8E-4430-9DC9-783E1980AEC9}" type="doc">
      <dgm:prSet loTypeId="urn:microsoft.com/office/officeart/2005/8/layout/vList3" loCatId="list" qsTypeId="urn:microsoft.com/office/officeart/2005/8/quickstyle/simple5" qsCatId="simple" csTypeId="urn:microsoft.com/office/officeart/2005/8/colors/accent1_2" csCatId="accent1" phldr="1"/>
      <dgm:spPr/>
    </dgm:pt>
    <dgm:pt modelId="{7DABD5C3-947A-4777-8CCC-A7DACAF9E7BD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3200" dirty="0" smtClean="0">
              <a:solidFill>
                <a:schemeClr val="accent1">
                  <a:lumMod val="10000"/>
                </a:schemeClr>
              </a:solidFill>
            </a:rPr>
            <a:t>Витя, найди НОК чисел 6 и 8</a:t>
          </a:r>
          <a:endParaRPr lang="ru-RU" sz="3200" dirty="0">
            <a:solidFill>
              <a:schemeClr val="accent1">
                <a:lumMod val="10000"/>
              </a:schemeClr>
            </a:solidFill>
          </a:endParaRPr>
        </a:p>
      </dgm:t>
    </dgm:pt>
    <dgm:pt modelId="{5987EB2C-F882-45EA-A2C9-9C4F3814A27C}" type="parTrans" cxnId="{D7EC38AA-C53A-44EC-A5AC-4C6330406985}">
      <dgm:prSet/>
      <dgm:spPr/>
      <dgm:t>
        <a:bodyPr/>
        <a:lstStyle/>
        <a:p>
          <a:endParaRPr lang="ru-RU"/>
        </a:p>
      </dgm:t>
    </dgm:pt>
    <dgm:pt modelId="{DD9971E5-0545-4C6A-82DB-15D856CBBE3A}" type="sibTrans" cxnId="{D7EC38AA-C53A-44EC-A5AC-4C6330406985}">
      <dgm:prSet/>
      <dgm:spPr/>
      <dgm:t>
        <a:bodyPr/>
        <a:lstStyle/>
        <a:p>
          <a:endParaRPr lang="ru-RU"/>
        </a:p>
      </dgm:t>
    </dgm:pt>
    <dgm:pt modelId="{99A2FFE4-533A-4222-A857-DC07423ED1BC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3200" dirty="0" smtClean="0">
              <a:solidFill>
                <a:schemeClr val="accent1">
                  <a:lumMod val="10000"/>
                </a:schemeClr>
              </a:solidFill>
            </a:rPr>
            <a:t>Так,</a:t>
          </a:r>
          <a:r>
            <a:rPr lang="ru-RU" sz="3200" baseline="0" dirty="0" smtClean="0">
              <a:solidFill>
                <a:schemeClr val="accent1">
                  <a:lumMod val="10000"/>
                </a:schemeClr>
              </a:solidFill>
            </a:rPr>
            <a:t> 6 умножить на 8. Это 48. 48 делится на 6 и на 8</a:t>
          </a:r>
          <a:endParaRPr lang="ru-RU" sz="3200" dirty="0">
            <a:solidFill>
              <a:schemeClr val="accent1">
                <a:lumMod val="10000"/>
              </a:schemeClr>
            </a:solidFill>
          </a:endParaRPr>
        </a:p>
      </dgm:t>
    </dgm:pt>
    <dgm:pt modelId="{BCDB7F62-052D-4047-8093-77BAC1308BDE}" type="parTrans" cxnId="{5FBC2AFC-2BB6-49C4-847C-E13D66522633}">
      <dgm:prSet/>
      <dgm:spPr/>
      <dgm:t>
        <a:bodyPr/>
        <a:lstStyle/>
        <a:p>
          <a:endParaRPr lang="ru-RU"/>
        </a:p>
      </dgm:t>
    </dgm:pt>
    <dgm:pt modelId="{EBFB7279-854E-4DEA-BD91-414FA81C8BC1}" type="sibTrans" cxnId="{5FBC2AFC-2BB6-49C4-847C-E13D66522633}">
      <dgm:prSet/>
      <dgm:spPr/>
      <dgm:t>
        <a:bodyPr/>
        <a:lstStyle/>
        <a:p>
          <a:endParaRPr lang="ru-RU"/>
        </a:p>
      </dgm:t>
    </dgm:pt>
    <dgm:pt modelId="{FED13CC8-36D7-4CCF-B8AE-26738A027F21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3200" dirty="0" smtClean="0">
              <a:solidFill>
                <a:schemeClr val="accent1">
                  <a:lumMod val="10000"/>
                </a:schemeClr>
              </a:solidFill>
            </a:rPr>
            <a:t>А вы, ребята, согласны с Витей?</a:t>
          </a:r>
          <a:endParaRPr lang="ru-RU" sz="3200" dirty="0">
            <a:solidFill>
              <a:schemeClr val="accent1">
                <a:lumMod val="10000"/>
              </a:schemeClr>
            </a:solidFill>
          </a:endParaRPr>
        </a:p>
      </dgm:t>
    </dgm:pt>
    <dgm:pt modelId="{8992E49F-31F2-48FE-8861-CEB412294A46}" type="parTrans" cxnId="{5C3EA1E3-F54D-46D2-9C3C-1ECF17D545DA}">
      <dgm:prSet/>
      <dgm:spPr/>
      <dgm:t>
        <a:bodyPr/>
        <a:lstStyle/>
        <a:p>
          <a:endParaRPr lang="ru-RU"/>
        </a:p>
      </dgm:t>
    </dgm:pt>
    <dgm:pt modelId="{7104D9F8-AB9A-470F-B1E4-1C159B0AEBC6}" type="sibTrans" cxnId="{5C3EA1E3-F54D-46D2-9C3C-1ECF17D545DA}">
      <dgm:prSet/>
      <dgm:spPr/>
      <dgm:t>
        <a:bodyPr/>
        <a:lstStyle/>
        <a:p>
          <a:endParaRPr lang="ru-RU"/>
        </a:p>
      </dgm:t>
    </dgm:pt>
    <dgm:pt modelId="{CABF2ED3-370C-41A4-886D-7084FC97F7C9}" type="pres">
      <dgm:prSet presAssocID="{1F171977-EA8E-4430-9DC9-783E1980AEC9}" presName="linearFlow" presStyleCnt="0">
        <dgm:presLayoutVars>
          <dgm:dir/>
          <dgm:resizeHandles val="exact"/>
        </dgm:presLayoutVars>
      </dgm:prSet>
      <dgm:spPr/>
    </dgm:pt>
    <dgm:pt modelId="{7569A002-6EB9-44EB-95BB-474909694D85}" type="pres">
      <dgm:prSet presAssocID="{7DABD5C3-947A-4777-8CCC-A7DACAF9E7BD}" presName="composite" presStyleCnt="0"/>
      <dgm:spPr/>
    </dgm:pt>
    <dgm:pt modelId="{A49BC68F-BC57-434B-8FFC-547547B2DC55}" type="pres">
      <dgm:prSet presAssocID="{7DABD5C3-947A-4777-8CCC-A7DACAF9E7BD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1C741B6-2442-4CA2-A901-487A9640E63F}" type="pres">
      <dgm:prSet presAssocID="{7DABD5C3-947A-4777-8CCC-A7DACAF9E7BD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F663F-DA27-46F9-8B73-FA80B0952AEA}" type="pres">
      <dgm:prSet presAssocID="{DD9971E5-0545-4C6A-82DB-15D856CBBE3A}" presName="spacing" presStyleCnt="0"/>
      <dgm:spPr/>
    </dgm:pt>
    <dgm:pt modelId="{46647979-0CDF-4AC1-AA0C-5CBECCB36840}" type="pres">
      <dgm:prSet presAssocID="{99A2FFE4-533A-4222-A857-DC07423ED1BC}" presName="composite" presStyleCnt="0"/>
      <dgm:spPr/>
    </dgm:pt>
    <dgm:pt modelId="{5513D71F-4BE5-4F71-A68E-9B5580528FF2}" type="pres">
      <dgm:prSet presAssocID="{99A2FFE4-533A-4222-A857-DC07423ED1BC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5151386-1E22-4889-A473-51EAA195CF73}" type="pres">
      <dgm:prSet presAssocID="{99A2FFE4-533A-4222-A857-DC07423ED1B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DA3E10-F445-4CF8-9878-5339EC047EB0}" type="pres">
      <dgm:prSet presAssocID="{EBFB7279-854E-4DEA-BD91-414FA81C8BC1}" presName="spacing" presStyleCnt="0"/>
      <dgm:spPr/>
    </dgm:pt>
    <dgm:pt modelId="{D4FB1256-CB59-49AF-8A82-68D4252BD789}" type="pres">
      <dgm:prSet presAssocID="{FED13CC8-36D7-4CCF-B8AE-26738A027F21}" presName="composite" presStyleCnt="0"/>
      <dgm:spPr/>
    </dgm:pt>
    <dgm:pt modelId="{26BDBBB6-5A39-48C5-970D-0C66A58C4089}" type="pres">
      <dgm:prSet presAssocID="{FED13CC8-36D7-4CCF-B8AE-26738A027F21}" presName="imgShp" presStyleLbl="fgImgPlace1" presStyleIdx="2" presStyleCnt="3" custLinFactNeighborX="-336" custLinFactNeighborY="-71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6E269E4-8CB2-4208-861D-197EE4BCDCCE}" type="pres">
      <dgm:prSet presAssocID="{FED13CC8-36D7-4CCF-B8AE-26738A027F21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6E6CFA-61BB-4DA5-B61A-472DB2E9B0A6}" type="presOf" srcId="{7DABD5C3-947A-4777-8CCC-A7DACAF9E7BD}" destId="{91C741B6-2442-4CA2-A901-487A9640E63F}" srcOrd="0" destOrd="0" presId="urn:microsoft.com/office/officeart/2005/8/layout/vList3"/>
    <dgm:cxn modelId="{5C3EA1E3-F54D-46D2-9C3C-1ECF17D545DA}" srcId="{1F171977-EA8E-4430-9DC9-783E1980AEC9}" destId="{FED13CC8-36D7-4CCF-B8AE-26738A027F21}" srcOrd="2" destOrd="0" parTransId="{8992E49F-31F2-48FE-8861-CEB412294A46}" sibTransId="{7104D9F8-AB9A-470F-B1E4-1C159B0AEBC6}"/>
    <dgm:cxn modelId="{0B2F2A0C-23DC-449A-8815-F52EE6A6B5F1}" type="presOf" srcId="{FED13CC8-36D7-4CCF-B8AE-26738A027F21}" destId="{E6E269E4-8CB2-4208-861D-197EE4BCDCCE}" srcOrd="0" destOrd="0" presId="urn:microsoft.com/office/officeart/2005/8/layout/vList3"/>
    <dgm:cxn modelId="{D7EC38AA-C53A-44EC-A5AC-4C6330406985}" srcId="{1F171977-EA8E-4430-9DC9-783E1980AEC9}" destId="{7DABD5C3-947A-4777-8CCC-A7DACAF9E7BD}" srcOrd="0" destOrd="0" parTransId="{5987EB2C-F882-45EA-A2C9-9C4F3814A27C}" sibTransId="{DD9971E5-0545-4C6A-82DB-15D856CBBE3A}"/>
    <dgm:cxn modelId="{7ACEC2A9-F69E-4B00-AE9D-22158D37415D}" type="presOf" srcId="{1F171977-EA8E-4430-9DC9-783E1980AEC9}" destId="{CABF2ED3-370C-41A4-886D-7084FC97F7C9}" srcOrd="0" destOrd="0" presId="urn:microsoft.com/office/officeart/2005/8/layout/vList3"/>
    <dgm:cxn modelId="{5FBC2AFC-2BB6-49C4-847C-E13D66522633}" srcId="{1F171977-EA8E-4430-9DC9-783E1980AEC9}" destId="{99A2FFE4-533A-4222-A857-DC07423ED1BC}" srcOrd="1" destOrd="0" parTransId="{BCDB7F62-052D-4047-8093-77BAC1308BDE}" sibTransId="{EBFB7279-854E-4DEA-BD91-414FA81C8BC1}"/>
    <dgm:cxn modelId="{A14FDDD3-D6AC-4BCC-B533-64C5A9579B5C}" type="presOf" srcId="{99A2FFE4-533A-4222-A857-DC07423ED1BC}" destId="{85151386-1E22-4889-A473-51EAA195CF73}" srcOrd="0" destOrd="0" presId="urn:microsoft.com/office/officeart/2005/8/layout/vList3"/>
    <dgm:cxn modelId="{03A00424-D71E-4DE8-9BFD-D23569C6B10C}" type="presParOf" srcId="{CABF2ED3-370C-41A4-886D-7084FC97F7C9}" destId="{7569A002-6EB9-44EB-95BB-474909694D85}" srcOrd="0" destOrd="0" presId="urn:microsoft.com/office/officeart/2005/8/layout/vList3"/>
    <dgm:cxn modelId="{A440297C-54AE-4DF8-839E-F7934F3DC917}" type="presParOf" srcId="{7569A002-6EB9-44EB-95BB-474909694D85}" destId="{A49BC68F-BC57-434B-8FFC-547547B2DC55}" srcOrd="0" destOrd="0" presId="urn:microsoft.com/office/officeart/2005/8/layout/vList3"/>
    <dgm:cxn modelId="{4344633C-75CF-4140-B607-F63DACC597E8}" type="presParOf" srcId="{7569A002-6EB9-44EB-95BB-474909694D85}" destId="{91C741B6-2442-4CA2-A901-487A9640E63F}" srcOrd="1" destOrd="0" presId="urn:microsoft.com/office/officeart/2005/8/layout/vList3"/>
    <dgm:cxn modelId="{52DBBC31-E6B5-46E6-8347-14DD27C18A37}" type="presParOf" srcId="{CABF2ED3-370C-41A4-886D-7084FC97F7C9}" destId="{711F663F-DA27-46F9-8B73-FA80B0952AEA}" srcOrd="1" destOrd="0" presId="urn:microsoft.com/office/officeart/2005/8/layout/vList3"/>
    <dgm:cxn modelId="{05A1561C-3AD3-4355-B099-80DD9165DCE4}" type="presParOf" srcId="{CABF2ED3-370C-41A4-886D-7084FC97F7C9}" destId="{46647979-0CDF-4AC1-AA0C-5CBECCB36840}" srcOrd="2" destOrd="0" presId="urn:microsoft.com/office/officeart/2005/8/layout/vList3"/>
    <dgm:cxn modelId="{2514673C-882E-4FA2-9199-81BFD938F271}" type="presParOf" srcId="{46647979-0CDF-4AC1-AA0C-5CBECCB36840}" destId="{5513D71F-4BE5-4F71-A68E-9B5580528FF2}" srcOrd="0" destOrd="0" presId="urn:microsoft.com/office/officeart/2005/8/layout/vList3"/>
    <dgm:cxn modelId="{B54F4022-984F-4DDB-B07F-8A75745FE058}" type="presParOf" srcId="{46647979-0CDF-4AC1-AA0C-5CBECCB36840}" destId="{85151386-1E22-4889-A473-51EAA195CF73}" srcOrd="1" destOrd="0" presId="urn:microsoft.com/office/officeart/2005/8/layout/vList3"/>
    <dgm:cxn modelId="{01D5230D-01C7-4949-9020-B334F62ABA90}" type="presParOf" srcId="{CABF2ED3-370C-41A4-886D-7084FC97F7C9}" destId="{55DA3E10-F445-4CF8-9878-5339EC047EB0}" srcOrd="3" destOrd="0" presId="urn:microsoft.com/office/officeart/2005/8/layout/vList3"/>
    <dgm:cxn modelId="{D467E51D-7CBA-414A-ACB2-526B67CD1C59}" type="presParOf" srcId="{CABF2ED3-370C-41A4-886D-7084FC97F7C9}" destId="{D4FB1256-CB59-49AF-8A82-68D4252BD789}" srcOrd="4" destOrd="0" presId="urn:microsoft.com/office/officeart/2005/8/layout/vList3"/>
    <dgm:cxn modelId="{1A7F8D7D-537A-48FC-9807-1363548C8320}" type="presParOf" srcId="{D4FB1256-CB59-49AF-8A82-68D4252BD789}" destId="{26BDBBB6-5A39-48C5-970D-0C66A58C4089}" srcOrd="0" destOrd="0" presId="urn:microsoft.com/office/officeart/2005/8/layout/vList3"/>
    <dgm:cxn modelId="{137419D1-E772-44F3-A1B5-7FD8E29293D2}" type="presParOf" srcId="{D4FB1256-CB59-49AF-8A82-68D4252BD789}" destId="{E6E269E4-8CB2-4208-861D-197EE4BCDCCE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50D414-DB6C-483A-B99E-3F74EF9B8925}">
      <dsp:nvSpPr>
        <dsp:cNvPr id="0" name=""/>
        <dsp:cNvSpPr/>
      </dsp:nvSpPr>
      <dsp:spPr>
        <a:xfrm rot="5400000">
          <a:off x="-173673" y="311989"/>
          <a:ext cx="1157823" cy="810476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На 3</a:t>
          </a:r>
          <a:endParaRPr lang="ru-RU" sz="2400" b="1" kern="1200" dirty="0">
            <a:solidFill>
              <a:srgbClr val="C00000"/>
            </a:solidFill>
          </a:endParaRPr>
        </a:p>
      </dsp:txBody>
      <dsp:txXfrm rot="5400000">
        <a:off x="-173673" y="311989"/>
        <a:ext cx="1157823" cy="810476"/>
      </dsp:txXfrm>
    </dsp:sp>
    <dsp:sp modelId="{57DA5AB6-A186-4F0A-AECD-E1779B470BDD}">
      <dsp:nvSpPr>
        <dsp:cNvPr id="0" name=""/>
        <dsp:cNvSpPr/>
      </dsp:nvSpPr>
      <dsp:spPr>
        <a:xfrm rot="5400000">
          <a:off x="4169405" y="-3247420"/>
          <a:ext cx="752585" cy="747044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делятся те числа, сумма цифр которых делится на 3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69405" y="-3247420"/>
        <a:ext cx="752585" cy="7470443"/>
      </dsp:txXfrm>
    </dsp:sp>
    <dsp:sp modelId="{13DCB372-9DB9-48B5-B670-6E062B6257CF}">
      <dsp:nvSpPr>
        <dsp:cNvPr id="0" name=""/>
        <dsp:cNvSpPr/>
      </dsp:nvSpPr>
      <dsp:spPr>
        <a:xfrm rot="5400000">
          <a:off x="-173673" y="1320107"/>
          <a:ext cx="1157823" cy="810476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На 5</a:t>
          </a:r>
          <a:endParaRPr lang="ru-RU" sz="2400" b="1" kern="1200" dirty="0">
            <a:solidFill>
              <a:srgbClr val="C00000"/>
            </a:solidFill>
          </a:endParaRPr>
        </a:p>
      </dsp:txBody>
      <dsp:txXfrm rot="5400000">
        <a:off x="-173673" y="1320107"/>
        <a:ext cx="1157823" cy="810476"/>
      </dsp:txXfrm>
    </dsp:sp>
    <dsp:sp modelId="{A66BDAB2-B812-49FF-8485-92E51A406ED3}">
      <dsp:nvSpPr>
        <dsp:cNvPr id="0" name=""/>
        <dsp:cNvSpPr/>
      </dsp:nvSpPr>
      <dsp:spPr>
        <a:xfrm rot="5400000">
          <a:off x="4151028" y="-2239308"/>
          <a:ext cx="752585" cy="747044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на 5 и 0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51028" y="-2239308"/>
        <a:ext cx="752585" cy="7470443"/>
      </dsp:txXfrm>
    </dsp:sp>
    <dsp:sp modelId="{1A90E74A-61C1-44E3-8755-61D42E17C9C0}">
      <dsp:nvSpPr>
        <dsp:cNvPr id="0" name=""/>
        <dsp:cNvSpPr/>
      </dsp:nvSpPr>
      <dsp:spPr>
        <a:xfrm rot="5400000">
          <a:off x="-173673" y="2328214"/>
          <a:ext cx="1157823" cy="810476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На 2</a:t>
          </a:r>
          <a:endParaRPr lang="ru-RU" sz="2400" b="1" kern="1200" dirty="0">
            <a:solidFill>
              <a:srgbClr val="C00000"/>
            </a:solidFill>
          </a:endParaRPr>
        </a:p>
      </dsp:txBody>
      <dsp:txXfrm rot="5400000">
        <a:off x="-173673" y="2328214"/>
        <a:ext cx="1157823" cy="810476"/>
      </dsp:txXfrm>
    </dsp:sp>
    <dsp:sp modelId="{5A91C5F8-60D2-4E3F-9A89-347F64654903}">
      <dsp:nvSpPr>
        <dsp:cNvPr id="0" name=""/>
        <dsp:cNvSpPr/>
      </dsp:nvSpPr>
      <dsp:spPr>
        <a:xfrm rot="5400000">
          <a:off x="4151028" y="-1159189"/>
          <a:ext cx="752585" cy="747044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четной цифрой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51028" y="-1159189"/>
        <a:ext cx="752585" cy="7470443"/>
      </dsp:txXfrm>
    </dsp:sp>
    <dsp:sp modelId="{103A9DA0-93C1-4EC8-BCD6-6700B5A3E6AB}">
      <dsp:nvSpPr>
        <dsp:cNvPr id="0" name=""/>
        <dsp:cNvSpPr/>
      </dsp:nvSpPr>
      <dsp:spPr>
        <a:xfrm rot="5400000">
          <a:off x="-149367" y="3336332"/>
          <a:ext cx="1157823" cy="810476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На 9</a:t>
          </a:r>
          <a:endParaRPr lang="ru-RU" sz="2400" b="1" kern="1200" dirty="0">
            <a:solidFill>
              <a:srgbClr val="C00000"/>
            </a:solidFill>
          </a:endParaRPr>
        </a:p>
      </dsp:txBody>
      <dsp:txXfrm rot="5400000">
        <a:off x="-149367" y="3336332"/>
        <a:ext cx="1157823" cy="810476"/>
      </dsp:txXfrm>
    </dsp:sp>
    <dsp:sp modelId="{58A0C7E4-0B40-4654-AF81-1AED4156E06E}">
      <dsp:nvSpPr>
        <dsp:cNvPr id="0" name=""/>
        <dsp:cNvSpPr/>
      </dsp:nvSpPr>
      <dsp:spPr>
        <a:xfrm rot="5400000">
          <a:off x="4151028" y="-151077"/>
          <a:ext cx="752585" cy="747044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делятся те числа, сумма цифр которых делится на 9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51028" y="-151077"/>
        <a:ext cx="752585" cy="7470443"/>
      </dsp:txXfrm>
    </dsp:sp>
    <dsp:sp modelId="{589F93FD-6E93-4DC1-9BE7-BFA21363371A}">
      <dsp:nvSpPr>
        <dsp:cNvPr id="0" name=""/>
        <dsp:cNvSpPr/>
      </dsp:nvSpPr>
      <dsp:spPr>
        <a:xfrm rot="5400000">
          <a:off x="-173673" y="4344438"/>
          <a:ext cx="1157823" cy="810476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>
          <a:solidFill>
            <a:srgbClr val="CCCCFF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C00000"/>
              </a:solidFill>
            </a:rPr>
            <a:t>На 10</a:t>
          </a:r>
          <a:endParaRPr lang="ru-RU" sz="2400" b="1" kern="1200" dirty="0">
            <a:solidFill>
              <a:srgbClr val="C00000"/>
            </a:solidFill>
          </a:endParaRPr>
        </a:p>
      </dsp:txBody>
      <dsp:txXfrm rot="5400000">
        <a:off x="-173673" y="4344438"/>
        <a:ext cx="1157823" cy="810476"/>
      </dsp:txXfrm>
    </dsp:sp>
    <dsp:sp modelId="{8C190A6A-88F8-451C-B364-7FB1E0EF059D}">
      <dsp:nvSpPr>
        <dsp:cNvPr id="0" name=""/>
        <dsp:cNvSpPr/>
      </dsp:nvSpPr>
      <dsp:spPr>
        <a:xfrm rot="5400000">
          <a:off x="4169405" y="857033"/>
          <a:ext cx="752585" cy="747044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делятся те числа, которые оканчиваются на 0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 rot="5400000">
        <a:off x="4169405" y="857033"/>
        <a:ext cx="752585" cy="747044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61B8AC-EB71-4695-8463-3C1CE4841134}">
      <dsp:nvSpPr>
        <dsp:cNvPr id="0" name=""/>
        <dsp:cNvSpPr/>
      </dsp:nvSpPr>
      <dsp:spPr>
        <a:xfrm>
          <a:off x="0" y="0"/>
          <a:ext cx="7222402" cy="159857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>
              <a:solidFill>
                <a:schemeClr val="accent1">
                  <a:lumMod val="10000"/>
                </a:schemeClr>
              </a:solidFill>
            </a:rPr>
            <a:t>Разложить числа на простые множители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0" y="0"/>
        <a:ext cx="5591053" cy="1598577"/>
      </dsp:txXfrm>
    </dsp:sp>
    <dsp:sp modelId="{11220D9E-524C-40C7-8216-8866C8B593A1}">
      <dsp:nvSpPr>
        <dsp:cNvPr id="0" name=""/>
        <dsp:cNvSpPr/>
      </dsp:nvSpPr>
      <dsp:spPr>
        <a:xfrm>
          <a:off x="637270" y="1865007"/>
          <a:ext cx="7222402" cy="159857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1">
                  <a:lumMod val="10000"/>
                </a:schemeClr>
              </a:solidFill>
            </a:rPr>
            <a:t>Из множителей, входящих в разложение одного из чисел, вычеркнуть те, которые не входят в разложение других чисел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637270" y="1865007"/>
        <a:ext cx="5546056" cy="1598577"/>
      </dsp:txXfrm>
    </dsp:sp>
    <dsp:sp modelId="{DF5A5D3D-A533-4F9C-986E-ADF11C2A44DE}">
      <dsp:nvSpPr>
        <dsp:cNvPr id="0" name=""/>
        <dsp:cNvSpPr/>
      </dsp:nvSpPr>
      <dsp:spPr>
        <a:xfrm>
          <a:off x="1274541" y="3730014"/>
          <a:ext cx="7222402" cy="1598577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>
              <a:solidFill>
                <a:schemeClr val="accent1">
                  <a:lumMod val="10000"/>
                </a:schemeClr>
              </a:solidFill>
            </a:rPr>
            <a:t>Найти произведение оставшихся множителей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1274541" y="3730014"/>
        <a:ext cx="5546056" cy="1598577"/>
      </dsp:txXfrm>
    </dsp:sp>
    <dsp:sp modelId="{AA05132A-3038-4F13-9E79-A1D1A1F9DDF3}">
      <dsp:nvSpPr>
        <dsp:cNvPr id="0" name=""/>
        <dsp:cNvSpPr/>
      </dsp:nvSpPr>
      <dsp:spPr>
        <a:xfrm>
          <a:off x="6183326" y="121225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183326" y="1212254"/>
        <a:ext cx="1039075" cy="1039075"/>
      </dsp:txXfrm>
    </dsp:sp>
    <dsp:sp modelId="{4C35010F-5A59-4A2C-8A7A-0DAD2A34DADB}">
      <dsp:nvSpPr>
        <dsp:cNvPr id="0" name=""/>
        <dsp:cNvSpPr/>
      </dsp:nvSpPr>
      <dsp:spPr>
        <a:xfrm>
          <a:off x="6820597" y="306660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820597" y="3066604"/>
        <a:ext cx="1039075" cy="10390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F393FE-23E4-40F3-85D5-C969F9063CC6}">
      <dsp:nvSpPr>
        <dsp:cNvPr id="0" name=""/>
        <dsp:cNvSpPr/>
      </dsp:nvSpPr>
      <dsp:spPr>
        <a:xfrm>
          <a:off x="0" y="0"/>
          <a:ext cx="6797555" cy="117229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1">
                  <a:lumMod val="10000"/>
                </a:schemeClr>
              </a:solidFill>
            </a:rPr>
            <a:t>Разложить числа на простые множители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0" y="0"/>
        <a:ext cx="5502174" cy="1172290"/>
      </dsp:txXfrm>
    </dsp:sp>
    <dsp:sp modelId="{6159803C-E2A1-4F16-B609-20E9F5E72635}">
      <dsp:nvSpPr>
        <dsp:cNvPr id="0" name=""/>
        <dsp:cNvSpPr/>
      </dsp:nvSpPr>
      <dsp:spPr>
        <a:xfrm>
          <a:off x="569295" y="1385433"/>
          <a:ext cx="6797555" cy="117229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1">
                  <a:lumMod val="10000"/>
                </a:schemeClr>
              </a:solidFill>
            </a:rPr>
            <a:t>Выписать множители, входящие в разложение одного из чисел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569295" y="1385433"/>
        <a:ext cx="5466271" cy="1172290"/>
      </dsp:txXfrm>
    </dsp:sp>
    <dsp:sp modelId="{4B671244-E0C9-40F6-BFF4-9399C1860229}">
      <dsp:nvSpPr>
        <dsp:cNvPr id="0" name=""/>
        <dsp:cNvSpPr/>
      </dsp:nvSpPr>
      <dsp:spPr>
        <a:xfrm>
          <a:off x="1130093" y="2770867"/>
          <a:ext cx="6797555" cy="117229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1">
                  <a:lumMod val="10000"/>
                </a:schemeClr>
              </a:solidFill>
            </a:rPr>
            <a:t>Добавить к ним недостающие множители из разложений остальных чисел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1130093" y="2770867"/>
        <a:ext cx="5474768" cy="1172290"/>
      </dsp:txXfrm>
    </dsp:sp>
    <dsp:sp modelId="{D1FFD449-A2AD-4B7E-9D63-04EC6367B580}">
      <dsp:nvSpPr>
        <dsp:cNvPr id="0" name=""/>
        <dsp:cNvSpPr/>
      </dsp:nvSpPr>
      <dsp:spPr>
        <a:xfrm>
          <a:off x="1699388" y="4156301"/>
          <a:ext cx="6797555" cy="1172290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1">
                  <a:lumMod val="10000"/>
                </a:schemeClr>
              </a:solidFill>
            </a:rPr>
            <a:t>Найти произведение получившихся множителей</a:t>
          </a:r>
          <a:endParaRPr lang="ru-RU" sz="2800" kern="1200" dirty="0">
            <a:solidFill>
              <a:schemeClr val="accent1">
                <a:lumMod val="10000"/>
              </a:schemeClr>
            </a:solidFill>
          </a:endParaRPr>
        </a:p>
      </dsp:txBody>
      <dsp:txXfrm>
        <a:off x="1699388" y="4156301"/>
        <a:ext cx="5466271" cy="1172290"/>
      </dsp:txXfrm>
    </dsp:sp>
    <dsp:sp modelId="{93948C64-E6A9-4110-B2ED-2E8379E36C84}">
      <dsp:nvSpPr>
        <dsp:cNvPr id="0" name=""/>
        <dsp:cNvSpPr/>
      </dsp:nvSpPr>
      <dsp:spPr>
        <a:xfrm>
          <a:off x="6035566" y="897867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35566" y="897867"/>
        <a:ext cx="761988" cy="761988"/>
      </dsp:txXfrm>
    </dsp:sp>
    <dsp:sp modelId="{5E90BEC1-1936-48E9-888A-F503A3AD61CF}">
      <dsp:nvSpPr>
        <dsp:cNvPr id="0" name=""/>
        <dsp:cNvSpPr/>
      </dsp:nvSpPr>
      <dsp:spPr>
        <a:xfrm>
          <a:off x="6604861" y="2283301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604861" y="2283301"/>
        <a:ext cx="761988" cy="761988"/>
      </dsp:txXfrm>
    </dsp:sp>
    <dsp:sp modelId="{3D5778A7-A720-4C04-8ADE-782BAA1981ED}">
      <dsp:nvSpPr>
        <dsp:cNvPr id="0" name=""/>
        <dsp:cNvSpPr/>
      </dsp:nvSpPr>
      <dsp:spPr>
        <a:xfrm>
          <a:off x="7165660" y="3668735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65660" y="3668735"/>
        <a:ext cx="761988" cy="76198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C741B6-2442-4CA2-A901-487A9640E63F}">
      <dsp:nvSpPr>
        <dsp:cNvPr id="0" name=""/>
        <dsp:cNvSpPr/>
      </dsp:nvSpPr>
      <dsp:spPr>
        <a:xfrm rot="10800000">
          <a:off x="2051861" y="124"/>
          <a:ext cx="6656059" cy="1501342"/>
        </a:xfrm>
        <a:prstGeom prst="homePlate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205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10000"/>
                </a:schemeClr>
              </a:solidFill>
            </a:rPr>
            <a:t>Витя, найди НОК чисел 6 и 8</a:t>
          </a:r>
          <a:endParaRPr lang="ru-RU" sz="3200" kern="1200" dirty="0">
            <a:solidFill>
              <a:schemeClr val="accent1">
                <a:lumMod val="10000"/>
              </a:schemeClr>
            </a:solidFill>
          </a:endParaRPr>
        </a:p>
      </dsp:txBody>
      <dsp:txXfrm rot="10800000">
        <a:off x="2051861" y="124"/>
        <a:ext cx="6656059" cy="1501342"/>
      </dsp:txXfrm>
    </dsp:sp>
    <dsp:sp modelId="{A49BC68F-BC57-434B-8FFC-547547B2DC55}">
      <dsp:nvSpPr>
        <dsp:cNvPr id="0" name=""/>
        <dsp:cNvSpPr/>
      </dsp:nvSpPr>
      <dsp:spPr>
        <a:xfrm>
          <a:off x="1301190" y="124"/>
          <a:ext cx="1501342" cy="150134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5151386-1E22-4889-A473-51EAA195CF73}">
      <dsp:nvSpPr>
        <dsp:cNvPr id="0" name=""/>
        <dsp:cNvSpPr/>
      </dsp:nvSpPr>
      <dsp:spPr>
        <a:xfrm rot="10800000">
          <a:off x="2051861" y="1949628"/>
          <a:ext cx="6656059" cy="1501342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205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10000"/>
                </a:schemeClr>
              </a:solidFill>
            </a:rPr>
            <a:t>Так,</a:t>
          </a:r>
          <a:r>
            <a:rPr lang="ru-RU" sz="3200" kern="1200" baseline="0" dirty="0" smtClean="0">
              <a:solidFill>
                <a:schemeClr val="accent1">
                  <a:lumMod val="10000"/>
                </a:schemeClr>
              </a:solidFill>
            </a:rPr>
            <a:t> 6 умножить на 8. Это 48. 48 делится на 6 и на 8</a:t>
          </a:r>
          <a:endParaRPr lang="ru-RU" sz="3200" kern="1200" dirty="0">
            <a:solidFill>
              <a:schemeClr val="accent1">
                <a:lumMod val="10000"/>
              </a:schemeClr>
            </a:solidFill>
          </a:endParaRPr>
        </a:p>
      </dsp:txBody>
      <dsp:txXfrm rot="10800000">
        <a:off x="2051861" y="1949628"/>
        <a:ext cx="6656059" cy="1501342"/>
      </dsp:txXfrm>
    </dsp:sp>
    <dsp:sp modelId="{5513D71F-4BE5-4F71-A68E-9B5580528FF2}">
      <dsp:nvSpPr>
        <dsp:cNvPr id="0" name=""/>
        <dsp:cNvSpPr/>
      </dsp:nvSpPr>
      <dsp:spPr>
        <a:xfrm>
          <a:off x="1301190" y="1949628"/>
          <a:ext cx="1501342" cy="150134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6E269E4-8CB2-4208-861D-197EE4BCDCCE}">
      <dsp:nvSpPr>
        <dsp:cNvPr id="0" name=""/>
        <dsp:cNvSpPr/>
      </dsp:nvSpPr>
      <dsp:spPr>
        <a:xfrm rot="10800000">
          <a:off x="2051861" y="3899133"/>
          <a:ext cx="6656059" cy="1501342"/>
        </a:xfrm>
        <a:prstGeom prst="homePlat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205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accent1">
                  <a:lumMod val="10000"/>
                </a:schemeClr>
              </a:solidFill>
            </a:rPr>
            <a:t>А вы, ребята, согласны с Витей?</a:t>
          </a:r>
          <a:endParaRPr lang="ru-RU" sz="3200" kern="1200" dirty="0">
            <a:solidFill>
              <a:schemeClr val="accent1">
                <a:lumMod val="10000"/>
              </a:schemeClr>
            </a:solidFill>
          </a:endParaRPr>
        </a:p>
      </dsp:txBody>
      <dsp:txXfrm rot="10800000">
        <a:off x="2051861" y="3899133"/>
        <a:ext cx="6656059" cy="1501342"/>
      </dsp:txXfrm>
    </dsp:sp>
    <dsp:sp modelId="{26BDBBB6-5A39-48C5-970D-0C66A58C4089}">
      <dsp:nvSpPr>
        <dsp:cNvPr id="0" name=""/>
        <dsp:cNvSpPr/>
      </dsp:nvSpPr>
      <dsp:spPr>
        <a:xfrm>
          <a:off x="1296146" y="3888428"/>
          <a:ext cx="1501342" cy="150134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5E47270-33AD-41DC-B9D2-E5081E2BF201}" type="datetimeFigureOut">
              <a:rPr lang="ru-RU"/>
              <a:pPr>
                <a:defRPr/>
              </a:pPr>
              <a:t>06.05.2015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261815-CAC4-4A71-AB1E-914C6DC15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7BCB3B-B3AB-4114-96A1-1E25038033C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Щелчки ЛКМ на кота</a:t>
            </a:r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98E4ED-63BD-43B8-9647-4A97E117FB8E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Нажать ЛКМ на изображение</a:t>
            </a: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AF0D20-73A7-4BA8-A8AD-8019FF4F0FF1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При щелчке ЛКМ по номеру появляется текст задания. При щелчке по первой клетке появляется ответ</a:t>
            </a:r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F57260-8086-433B-A1BC-AB197DA249A9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При щелчке на выделенное красным цветом слово, оно занимает правильную позицию</a:t>
            </a:r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A20427-4234-4422-A894-5D6AA31C3AC7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79E500-1AAF-4594-99C5-341E829E762F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Нажать ЛКМ на изображение землекопов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0FEB6F-531D-4CAF-8848-F38E84385935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стрелку 5 см</a:t>
            </a:r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C2351F-5612-4601-8BEE-ECEBCFF3CFBA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При Нажатии ЛКМ</a:t>
            </a:r>
            <a:r>
              <a:rPr lang="en-US" smtClean="0"/>
              <a:t> </a:t>
            </a:r>
            <a:r>
              <a:rPr lang="ru-RU" smtClean="0"/>
              <a:t> на названия формул они бесконечно вращаются и можно увидеть сами формулы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E44A1-3468-43DA-B972-09B4392A0DAF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Нажать ЛКМ на кнопку «Подсказка», затем на появившиеся формулы, пока скругленный прямоугольник не исчезнет (это сорбонка)</a:t>
            </a:r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AF1B67-0774-40F8-9D32-B48B06948C89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Щелчок ЛКМ на экран телевизора начинает демонстрацию.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7EECF6-AE33-41C5-9604-3C3644189842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обложку, а потом на каждую правую страницу, новая книга служит ссылкой для перехода на следующий слайд</a:t>
            </a: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90AD79-DE3C-4882-A6D0-5AB647E98886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8F6FCF-47D0-4FEB-84C1-5FF59D39010D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Нажать ЛКМ на кнопки</a:t>
            </a: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78DA3C-55DC-4105-80AB-656B1D35C329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9FC9B1-F91D-4473-B292-28E4E4B54A43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Нажать ЛКМ на точку</a:t>
            </a: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995D96-79CF-4D6A-B8F7-E721AC676E65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щелчку ЛКМ на задание увеличивается его изображение.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При щелчке ЛКМ на стрелку проявляется ответ</a:t>
            </a:r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453D51-4DAD-451F-8D90-CFB95E822808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первую ступеньку- переход к заданиям</a:t>
            </a:r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E9F567-7AD5-40FD-B57F-2F74E3C08B4B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следующую ступеньку- переход к заданиям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AC4E5A-2DB3-4A56-893B-E78F0C4030A8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следующую ступеньку- переход к заданиям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DA6E84-F53C-4550-A8D9-00A421BCA494}" type="slidenum">
              <a:rPr lang="ru-RU" smtClean="0"/>
              <a:pPr/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Щелчок ЛКМ на следующую ступеньку- переход к заданиям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9037B-237D-40EE-B92F-8D5EF5BCFC96}" type="slidenum">
              <a:rPr lang="ru-RU" smtClean="0"/>
              <a:pPr/>
              <a:t>31</a:t>
            </a:fld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4FAF51-E5F4-4D2B-ABC3-2D380E8961A0}" type="slidenum">
              <a:rPr lang="ru-RU" smtClean="0"/>
              <a:pPr/>
              <a:t>32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Нажимать на изображение батонов для перехода к темам</a:t>
            </a: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C531E9-B1C2-4FBA-8AF3-7061F1664A6F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72F4D82-1151-4E92-AA16-13EA48480142}" type="slidenum">
              <a:rPr lang="ru-RU" smtClean="0"/>
              <a:pPr/>
              <a:t>34</a:t>
            </a:fld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F3FC0F-0792-4F9A-BF28-BE7BA468C5E5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5272AE-E6AF-4945-B3B0-2EFB7DD19452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89396D-7B76-42CB-AEBF-41821A4D0785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21B228-F1BC-43D4-9D4A-DBC192D0E719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Нажимать ЛКМ на кнопки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На всех слайдах мяч, который остановился на слайде является гиперссылкой</a:t>
            </a:r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9301ED-713F-4810-BEF8-656ACC28136A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75A378-FFB6-4769-A69F-6BC4C58374F9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6BA60D-EBE7-4F83-8090-F48C70602754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E502F-8391-4034-9342-1607FDC1F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7435B-9A6E-4874-854B-1C5FF04A3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1AADB-9AD9-4D0C-B1B9-7121241E0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84BD2-6CE0-4383-9484-A5A016FDF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EEA2E-F69E-4A5C-8700-A449D599E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25C68-171A-4CFC-B1F2-2447DFB89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EC9B3-44AD-4E3F-93D9-049243A30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B3BE-430F-4BBF-8107-C9046533A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F56AE-31BA-4693-852E-AF0E76DFA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B6A2B-58A8-4944-9788-A1E85A653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58C2B-8EB2-4F8C-9C2C-449CF04B7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DB76786-C33D-48E9-8F63-D04794B42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microsoft.com/office/2007/relationships/diagramDrawing" Target="../diagrams/drawing3.xml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audio" Target="../media/audio2.wav"/><Relationship Id="rId7" Type="http://schemas.openxmlformats.org/officeDocument/2006/relationships/diagramLayout" Target="../diagrams/layout4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11" Type="http://schemas.openxmlformats.org/officeDocument/2006/relationships/image" Target="../media/image9.png"/><Relationship Id="rId5" Type="http://schemas.openxmlformats.org/officeDocument/2006/relationships/image" Target="../media/image14.png"/><Relationship Id="rId10" Type="http://schemas.openxmlformats.org/officeDocument/2006/relationships/image" Target="../media/image21.png"/><Relationship Id="rId4" Type="http://schemas.openxmlformats.org/officeDocument/2006/relationships/image" Target="../media/image1.jpeg"/><Relationship Id="rId9" Type="http://schemas.openxmlformats.org/officeDocument/2006/relationships/diagramColors" Target="../diagrams/colors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poisk\Desktop\&#9829;&#9829;&#9829;\&#1072;&#1083;&#1075;&#1077;&#1073;&#1088;&#1072;\Bogdanovskaya_V_strane_neviyshenix_yrokov_matematiki\&#1079;&#1077;&#1084;&#1083;&#1077;&#1082;&#1086;&#1087;&#1099;.mp4" TargetMode="Externa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3.wav"/><Relationship Id="rId7" Type="http://schemas.openxmlformats.org/officeDocument/2006/relationships/image" Target="../media/image26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14.png"/><Relationship Id="rId10" Type="http://schemas.openxmlformats.org/officeDocument/2006/relationships/image" Target="../media/image29.png"/><Relationship Id="rId4" Type="http://schemas.openxmlformats.org/officeDocument/2006/relationships/image" Target="../media/image1.jpe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1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9.xml"/><Relationship Id="rId7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poisk\Desktop\&#9829;&#9829;&#9829;\&#1072;&#1083;&#1075;&#1077;&#1073;&#1088;&#1072;\Bogdanovskaya_V_strane_neviyshenix_yrokov_matematiki\&#1087;&#1080;.mp4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4.wav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jpeg"/><Relationship Id="rId7" Type="http://schemas.openxmlformats.org/officeDocument/2006/relationships/image" Target="../media/image4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9.png"/><Relationship Id="rId4" Type="http://schemas.openxmlformats.org/officeDocument/2006/relationships/image" Target="../media/image38.jpeg"/><Relationship Id="rId9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6.jpe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slide" Target="slide2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4" Type="http://schemas.openxmlformats.org/officeDocument/2006/relationships/image" Target="../media/image14.png"/><Relationship Id="rId9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6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jpeg"/><Relationship Id="rId10" Type="http://schemas.openxmlformats.org/officeDocument/2006/relationships/image" Target="../media/image50.png"/><Relationship Id="rId4" Type="http://schemas.openxmlformats.org/officeDocument/2006/relationships/image" Target="../media/image44.jpe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oisk\Desktop\&#9829;&#9829;&#9829;\&#1072;&#1083;&#1075;&#1077;&#1073;&#1088;&#1072;\Bogdanovskaya_V_strane_neviyshenix_yrokov_matematiki\1.mp3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1.jpe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5.wav"/><Relationship Id="rId7" Type="http://schemas.openxmlformats.org/officeDocument/2006/relationships/slide" Target="slide2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1.jpeg"/><Relationship Id="rId4" Type="http://schemas.openxmlformats.org/officeDocument/2006/relationships/audio" Target="../media/audio6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63.png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7.wav"/><Relationship Id="rId7" Type="http://schemas.openxmlformats.org/officeDocument/2006/relationships/slide" Target="slide3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1.jpeg"/><Relationship Id="rId4" Type="http://schemas.openxmlformats.org/officeDocument/2006/relationships/audio" Target="../media/audio8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36.xml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poisk\Desktop\&#9829;&#9829;&#9829;\&#1072;&#1083;&#1075;&#1077;&#1073;&#1088;&#1072;\Bogdanovskaya_V_strane_neviyshenix_yrokov_matematiki\2.mp3" TargetMode="External"/><Relationship Id="rId6" Type="http://schemas.openxmlformats.org/officeDocument/2006/relationships/image" Target="../media/image65.jpeg"/><Relationship Id="rId5" Type="http://schemas.openxmlformats.org/officeDocument/2006/relationships/image" Target="../media/image58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hyperlink" Target="http://hromka11.ucoz.ru/" TargetMode="External"/><Relationship Id="rId7" Type="http://schemas.openxmlformats.org/officeDocument/2006/relationships/slide" Target="slid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hyperlink" Target="mailto:hromka1@yandex.ru" TargetMode="External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3d-pack.com/complete/19aab33431d049e55e2e69f4bac2483c.jpg" TargetMode="External"/><Relationship Id="rId13" Type="http://schemas.openxmlformats.org/officeDocument/2006/relationships/hyperlink" Target="http://sluhi.com.ua/images/news/58-12022225594794.jpg" TargetMode="External"/><Relationship Id="rId18" Type="http://schemas.openxmlformats.org/officeDocument/2006/relationships/hyperlink" Target="http://inmonte.me/images/cms/content/2012/10/v_strane_nevyuchennyh_urokov14.jpg" TargetMode="External"/><Relationship Id="rId26" Type="http://schemas.openxmlformats.org/officeDocument/2006/relationships/hyperlink" Target="http://www.it-n.ru/communities.aspx?cat_no=236875&amp;d_no=347204&amp;ext=Attachment.aspx?Id=174792" TargetMode="External"/><Relationship Id="rId3" Type="http://schemas.openxmlformats.org/officeDocument/2006/relationships/hyperlink" Target="http://pedsovet.su/_ld/296/66579560.jpg" TargetMode="External"/><Relationship Id="rId21" Type="http://schemas.openxmlformats.org/officeDocument/2006/relationships/hyperlink" Target="http://artgraphic.tor.su/artistic/rama/magazin-ram/rama-kartiny.png" TargetMode="External"/><Relationship Id="rId7" Type="http://schemas.openxmlformats.org/officeDocument/2006/relationships/hyperlink" Target="http://www.internationaltoys.com/pictures/17072_1.jpg" TargetMode="External"/><Relationship Id="rId12" Type="http://schemas.openxmlformats.org/officeDocument/2006/relationships/hyperlink" Target="http://www.stihi.ru/pics/2011/12/02/1989.jpg" TargetMode="External"/><Relationship Id="rId17" Type="http://schemas.openxmlformats.org/officeDocument/2006/relationships/hyperlink" Target="http://s7.postimg.org/9p764ah2z/image.jpg" TargetMode="External"/><Relationship Id="rId25" Type="http://schemas.openxmlformats.org/officeDocument/2006/relationships/hyperlink" Target="http://static.megashara.com/screenshots/922104__00_15_37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i42.fastpic.ru/big/2012/0909/41/28e1da2eaf3f381a39a4a999a0baa741.png" TargetMode="External"/><Relationship Id="rId20" Type="http://schemas.openxmlformats.org/officeDocument/2006/relationships/hyperlink" Target="http://www.firstgid.com/uploads/posts/2011-06/1308390835_uroki4.jpg" TargetMode="External"/><Relationship Id="rId29" Type="http://schemas.openxmlformats.org/officeDocument/2006/relationships/hyperlink" Target="http://chatium.com/data/pr_image/s623309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.ashkimsin.ru/forums/monthly_04_2009/user525/post17607_img1.jpg" TargetMode="External"/><Relationship Id="rId11" Type="http://schemas.openxmlformats.org/officeDocument/2006/relationships/hyperlink" Target="http://cs412328.vk.me/v412328473/2eef/6Hz7y8X1YGU.jpg" TargetMode="External"/><Relationship Id="rId24" Type="http://schemas.openxmlformats.org/officeDocument/2006/relationships/hyperlink" Target="https://www.youtube.com/watch?v=7QfoM8Y256w" TargetMode="External"/><Relationship Id="rId5" Type="http://schemas.openxmlformats.org/officeDocument/2006/relationships/hyperlink" Target="http://maslova-nv.ucoz.ru/itn.jpg" TargetMode="External"/><Relationship Id="rId15" Type="http://schemas.openxmlformats.org/officeDocument/2006/relationships/hyperlink" Target="http://cs6080.vk.me/u6960278/video/l_da55b179.jpg" TargetMode="External"/><Relationship Id="rId23" Type="http://schemas.openxmlformats.org/officeDocument/2006/relationships/hyperlink" Target="http://kak.ru/vimg/article/1997c824a74b55fd9b9aa6019d5c7062.gif" TargetMode="External"/><Relationship Id="rId28" Type="http://schemas.openxmlformats.org/officeDocument/2006/relationships/hyperlink" Target="http://img.qwled.com/i/bf775d7f6a9d39c9d7bd557bc02bacf3.png" TargetMode="External"/><Relationship Id="rId10" Type="http://schemas.openxmlformats.org/officeDocument/2006/relationships/hyperlink" Target="http://metrobloggen.se/metrobloggen/media/49244/user.png" TargetMode="External"/><Relationship Id="rId19" Type="http://schemas.openxmlformats.org/officeDocument/2006/relationships/hyperlink" Target="https://www.youtube.com/watch?v=r8_U68YXuqc" TargetMode="External"/><Relationship Id="rId4" Type="http://schemas.openxmlformats.org/officeDocument/2006/relationships/hyperlink" Target="http://pedsovet.su/" TargetMode="External"/><Relationship Id="rId9" Type="http://schemas.openxmlformats.org/officeDocument/2006/relationships/hyperlink" Target="http://100-bal.ru/pars_docs/refs/38/37705/37705_html_15ab2c1e.jpg" TargetMode="External"/><Relationship Id="rId14" Type="http://schemas.openxmlformats.org/officeDocument/2006/relationships/hyperlink" Target="http://free-filmy.ru/uploads/posts/2010-11/1289578594_v.strane.nevyuchennyh.urokov.1969.dvdrip-tfile.ru.avi_000665600.jpg" TargetMode="External"/><Relationship Id="rId22" Type="http://schemas.openxmlformats.org/officeDocument/2006/relationships/hyperlink" Target="http://www.molomo.ru/img/gam5.jpg" TargetMode="External"/><Relationship Id="rId27" Type="http://schemas.openxmlformats.org/officeDocument/2006/relationships/hyperlink" Target="http://detsad-kitty.ru/uploads/posts/2011-01/1293989458_aad518d77719.jpg" TargetMode="External"/><Relationship Id="rId30" Type="http://schemas.openxmlformats.org/officeDocument/2006/relationships/hyperlink" Target="http://data.iplayer.fm/file/d4kawfc/163665110/149879091/Mychanie_korovy_-_Bez_nazvaniya_(iPlayer.fm).mp3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-n.ru/communities.aspx?cat_no=236875&amp;d_no=372999&amp;ext=Attachment.aspx?Id=190746" TargetMode="External"/><Relationship Id="rId13" Type="http://schemas.openxmlformats.org/officeDocument/2006/relationships/hyperlink" Target="http://www.it-n.ru/attachment.aspx?id=193764" TargetMode="External"/><Relationship Id="rId18" Type="http://schemas.openxmlformats.org/officeDocument/2006/relationships/hyperlink" Target="http://sluhi.com.ua/images/news/58-12022225594794.jpg" TargetMode="External"/><Relationship Id="rId3" Type="http://schemas.openxmlformats.org/officeDocument/2006/relationships/hyperlink" Target="http://lib.ru/TALES/geraskina.txt" TargetMode="External"/><Relationship Id="rId7" Type="http://schemas.openxmlformats.org/officeDocument/2006/relationships/hyperlink" Target="http://www.it-n.ru/communities.aspx?cat_no=236875&amp;d_no=373020&amp;ext=Attachment.aspx?Id=190753" TargetMode="External"/><Relationship Id="rId12" Type="http://schemas.openxmlformats.org/officeDocument/2006/relationships/hyperlink" Target="http://www.it-n.ru/communities.aspx?cat_no=236875&amp;d_no=377888&amp;ext=Attachment.aspx?Id=193669" TargetMode="External"/><Relationship Id="rId17" Type="http://schemas.openxmlformats.org/officeDocument/2006/relationships/hyperlink" Target="http://www.it-n.ru/attachment.aspx?id=194329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it-n.ru/communities.aspx?cat_no=236875&amp;tmpl=mes&amp;mes_no=37861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-n.ru/communities.aspx?cat_no=236875&amp;d_no=357448&amp;ext=Attachment.aspx?Id=181360" TargetMode="External"/><Relationship Id="rId11" Type="http://schemas.openxmlformats.org/officeDocument/2006/relationships/hyperlink" Target="http://www.it-n.ru/communities.aspx?cat_no=236875&amp;d_no=372682&amp;ext=Attachment.aspx?Id=190510" TargetMode="External"/><Relationship Id="rId5" Type="http://schemas.openxmlformats.org/officeDocument/2006/relationships/hyperlink" Target="http://www.it-n.ru/communities.aspx?cat_no=236875&amp;d_no=377082&amp;ext=Attachment.aspx?Id=193099" TargetMode="External"/><Relationship Id="rId15" Type="http://schemas.openxmlformats.org/officeDocument/2006/relationships/hyperlink" Target="http://www.it-n.ru/communities.aspx?cat_no=236875&amp;d_no=378326&amp;ext=Attachment.aspx?Id=193983" TargetMode="External"/><Relationship Id="rId10" Type="http://schemas.openxmlformats.org/officeDocument/2006/relationships/hyperlink" Target="http://www.it-n.ru/communities.aspx?cat_no=236875&amp;d_no=377716&amp;ext=Attachment.aspx?Id=193516" TargetMode="External"/><Relationship Id="rId19" Type="http://schemas.openxmlformats.org/officeDocument/2006/relationships/slide" Target="slide4.xml"/><Relationship Id="rId4" Type="http://schemas.openxmlformats.org/officeDocument/2006/relationships/hyperlink" Target="http://www.it-n.ru/communities.aspx?cat_no=236875&amp;d_no=376817&amp;ext=Attachment.aspx?Id=192955" TargetMode="External"/><Relationship Id="rId9" Type="http://schemas.openxmlformats.org/officeDocument/2006/relationships/hyperlink" Target="http://www.it-n.ru/communities.aspx?cat_no=236875&amp;d_no=377561&amp;ext=Attachment.aspx?Id=193398" TargetMode="External"/><Relationship Id="rId14" Type="http://schemas.openxmlformats.org/officeDocument/2006/relationships/hyperlink" Target="http://www.it-n.ru/attachment.aspx?id=19393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38.xml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14.xml"/><Relationship Id="rId5" Type="http://schemas.openxmlformats.org/officeDocument/2006/relationships/image" Target="../media/image9.png"/><Relationship Id="rId10" Type="http://schemas.openxmlformats.org/officeDocument/2006/relationships/image" Target="../media/image12.jpeg"/><Relationship Id="rId4" Type="http://schemas.openxmlformats.org/officeDocument/2006/relationships/image" Target="../media/image8.png"/><Relationship Id="rId9" Type="http://schemas.openxmlformats.org/officeDocument/2006/relationships/slide" Target="slide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microsoft.com/office/2007/relationships/diagramDrawing" Target="../diagrams/drawing1.xml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microsoft.com/office/2007/relationships/diagramDrawing" Target="../diagrams/drawing2.xml"/><Relationship Id="rId4" Type="http://schemas.openxmlformats.org/officeDocument/2006/relationships/image" Target="../media/image1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r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353425" cy="42481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2052" name="Рисунок 6" descr="Безымянный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514475" y="476672"/>
            <a:ext cx="6115050" cy="46196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913274" y="5373216"/>
            <a:ext cx="18473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1268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196752"/>
          <a:ext cx="84969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2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Алгоритм нахождения НОК</a:t>
            </a:r>
          </a:p>
        </p:txBody>
      </p:sp>
      <p:pic>
        <p:nvPicPr>
          <p:cNvPr id="7" name="Picture 6" descr="Новости клуба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04025" y="6858000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0231E-6 L -0.29931 -1.11816 " pathEditMode="relative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AF393FE-23E4-40F3-85D5-C969F9063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>
                                            <p:graphicEl>
                                              <a:dgm id="{3AF393FE-23E4-40F3-85D5-C969F9063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3AF393FE-23E4-40F3-85D5-C969F9063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948C64-E6A9-4110-B2ED-2E8379E36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93948C64-E6A9-4110-B2ED-2E8379E36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93948C64-E6A9-4110-B2ED-2E8379E36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59803C-E2A1-4F16-B609-20E9F5E72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6159803C-E2A1-4F16-B609-20E9F5E72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6159803C-E2A1-4F16-B609-20E9F5E726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90BEC1-1936-48E9-888A-F503A3AD6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5E90BEC1-1936-48E9-888A-F503A3AD6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5E90BEC1-1936-48E9-888A-F503A3AD6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B671244-E0C9-40F6-BFF4-9399C1860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4B671244-E0C9-40F6-BFF4-9399C1860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4B671244-E0C9-40F6-BFF4-9399C1860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5778A7-A720-4C04-8ADE-782BAA198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3D5778A7-A720-4C04-8ADE-782BAA198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3D5778A7-A720-4C04-8ADE-782BAA1981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1FFD449-A2AD-4B7E-9D63-04EC6367B5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D1FFD449-A2AD-4B7E-9D63-04EC6367B5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D1FFD449-A2AD-4B7E-9D63-04EC6367B5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2292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2" name="Схема 21"/>
          <p:cNvGraphicFramePr/>
          <p:nvPr/>
        </p:nvGraphicFramePr>
        <p:xfrm>
          <a:off x="-432556" y="476672"/>
          <a:ext cx="1000911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Овал 6"/>
          <p:cNvSpPr/>
          <p:nvPr/>
        </p:nvSpPr>
        <p:spPr>
          <a:xfrm>
            <a:off x="900113" y="4365625"/>
            <a:ext cx="1511300" cy="15113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99592" y="476672"/>
            <a:ext cx="1501342" cy="1501342"/>
          </a:xfrm>
          <a:prstGeom prst="ellipse">
            <a:avLst/>
          </a:prstGeom>
          <a:blipFill rotWithShape="0">
            <a:blip r:embed="rId10" cstate="email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431800" y="-458788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91C741B6-2442-4CA2-A901-487A9640E6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>
                                            <p:graphicEl>
                                              <a:dgm id="{91C741B6-2442-4CA2-A901-487A9640E6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5513D71F-4BE5-4F71-A68E-9B5580528F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>
                                            <p:graphicEl>
                                              <a:dgm id="{5513D71F-4BE5-4F71-A68E-9B5580528F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85151386-1E22-4889-A473-51EAA195CF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">
                                            <p:graphicEl>
                                              <a:dgm id="{85151386-1E22-4889-A473-51EAA195CF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26BDBBB6-5A39-48C5-970D-0C66A58C40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">
                                            <p:graphicEl>
                                              <a:dgm id="{26BDBBB6-5A39-48C5-970D-0C66A58C40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E6E269E4-8CB2-4208-861D-197EE4BCDC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">
                                            <p:graphicEl>
                                              <a:dgm id="{E6E269E4-8CB2-4208-861D-197EE4BCDC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56069E-6 L 0.98038 0.9754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" y="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Graphic spid="22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3316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По алгоритму вот так:</a:t>
            </a:r>
          </a:p>
        </p:txBody>
      </p:sp>
      <p:pic>
        <p:nvPicPr>
          <p:cNvPr id="12" name="Picture 6" descr="Новости клуба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1638" y="-458788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84325" y="4868863"/>
            <a:ext cx="5975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</a:rPr>
              <a:t>Наименьшее общее кратное равно </a:t>
            </a:r>
            <a:r>
              <a:rPr lang="ru-RU" sz="3600" b="1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63938" y="1341438"/>
            <a:ext cx="5903912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6 = </a:t>
            </a:r>
          </a:p>
          <a:p>
            <a:pPr>
              <a:defRPr/>
            </a:pPr>
            <a:endParaRPr lang="ru-RU" sz="3200" b="1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defRPr/>
            </a:pP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8 = </a:t>
            </a:r>
          </a:p>
          <a:p>
            <a:pPr>
              <a:defRPr/>
            </a:pPr>
            <a:endParaRPr lang="ru-RU" sz="3200" b="1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defRPr/>
            </a:pP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НОК (6;8) =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67175" y="1341438"/>
            <a:ext cx="11890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2•3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67175" y="227647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 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84663" y="2276475"/>
            <a:ext cx="118745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1">
                    <a:lumMod val="10000"/>
                  </a:schemeClr>
                </a:solidFill>
              </a:rPr>
              <a:t> •2•2</a:t>
            </a:r>
          </a:p>
        </p:txBody>
      </p:sp>
      <p:sp>
        <p:nvSpPr>
          <p:cNvPr id="23" name="Овал 22"/>
          <p:cNvSpPr/>
          <p:nvPr/>
        </p:nvSpPr>
        <p:spPr>
          <a:xfrm>
            <a:off x="539552" y="1052736"/>
            <a:ext cx="2736304" cy="2725478"/>
          </a:xfrm>
          <a:prstGeom prst="ellipse">
            <a:avLst/>
          </a:prstGeom>
          <a:blipFill rotWithShape="0">
            <a:blip r:embed="rId7" cstate="email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9.24855E-7 L 0.17934 0.2825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893 0.05179 L 0.22639 0.146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69942E-6 L 0.44097 0.923 " pathEditMode="relative" ptsTypes="AA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0" grpId="1"/>
      <p:bldP spid="21" grpId="0"/>
      <p:bldP spid="22" grpId="0"/>
      <p:bldP spid="2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Управляющая кнопка: настраиваемая 107">
            <a:hlinkClick r:id="" action="ppaction://hlinkshowjump?jump=endshow" highlightClick="1"/>
          </p:cNvPr>
          <p:cNvSpPr/>
          <p:nvPr/>
        </p:nvSpPr>
        <p:spPr>
          <a:xfrm>
            <a:off x="4284663" y="6092825"/>
            <a:ext cx="647700" cy="76517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8" name="Picture 2" descr="В стране невыученных уроков - смотреть мультфильм онлайн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6136" y="1411178"/>
            <a:ext cx="2808312" cy="34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43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Словарь темы «Делимость»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03350" y="1196975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ч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03350" y="148431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03350" y="1773238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403350" y="2060575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03350" y="23495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03350" y="2636838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692275" y="23495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с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979613" y="23495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68538" y="2349500"/>
            <a:ext cx="287337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555875" y="23495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116013" y="2349500"/>
            <a:ext cx="287337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р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55875" y="2636838"/>
            <a:ext cx="287338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л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555875" y="2924175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555875" y="32131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555875" y="3500438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55875" y="3789363"/>
            <a:ext cx="287338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л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55875" y="4076700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ь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555875" y="2060575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д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43213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132138" y="3213100"/>
            <a:ext cx="287337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в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419475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08400" y="32131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995738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979613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268538" y="3213100"/>
            <a:ext cx="287337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с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419475" y="23495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р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19475" y="2636838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3419475" y="2924175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419475" y="2060575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к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419475" y="3789363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419475" y="3500438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995738" y="2924175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995738" y="3500438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ч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3995738" y="3789363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3995738" y="4076700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3995738" y="4365625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995738" y="465296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3995738" y="4941888"/>
            <a:ext cx="288925" cy="2873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3132138" y="4652963"/>
            <a:ext cx="287337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р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419475" y="465296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а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3708400" y="4652963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284663" y="4652963"/>
            <a:ext cx="287337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с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4572000" y="4652963"/>
            <a:ext cx="287338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ф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59338" y="465296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843213" y="465296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Э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827088" y="23495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п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692275" y="32131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с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5148263" y="4652963"/>
            <a:ext cx="287337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124" name="Скругленный прямоугольник 123"/>
          <p:cNvSpPr/>
          <p:nvPr/>
        </p:nvSpPr>
        <p:spPr>
          <a:xfrm>
            <a:off x="323528" y="2276872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395288" y="2205038"/>
            <a:ext cx="288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1</a:t>
            </a:r>
          </a:p>
        </p:txBody>
      </p:sp>
      <p:grpSp>
        <p:nvGrpSpPr>
          <p:cNvPr id="2" name="Группа 149"/>
          <p:cNvGrpSpPr/>
          <p:nvPr/>
        </p:nvGrpSpPr>
        <p:grpSpPr>
          <a:xfrm>
            <a:off x="5652120" y="1052736"/>
            <a:ext cx="2952328" cy="3888432"/>
            <a:chOff x="5364088" y="1196753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2" name="Прямоугольник с одним вырезанным скругленным углом 141"/>
            <p:cNvSpPr/>
            <p:nvPr/>
          </p:nvSpPr>
          <p:spPr>
            <a:xfrm>
              <a:off x="5364088" y="1196753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3" name="Прямоугольник 142"/>
            <p:cNvSpPr/>
            <p:nvPr/>
          </p:nvSpPr>
          <p:spPr>
            <a:xfrm>
              <a:off x="5543600" y="1999127"/>
              <a:ext cx="2555776" cy="368672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3. Математик, который придумал «решето» для «отсеивания» простых чисел от составных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grpSp>
        <p:nvGrpSpPr>
          <p:cNvPr id="3" name="Группа 145"/>
          <p:cNvGrpSpPr/>
          <p:nvPr/>
        </p:nvGrpSpPr>
        <p:grpSpPr>
          <a:xfrm>
            <a:off x="5652120" y="1052736"/>
            <a:ext cx="2952328" cy="3888432"/>
            <a:chOff x="5724128" y="980728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47" name="Прямоугольник с одним вырезанным скругленным углом 146"/>
            <p:cNvSpPr/>
            <p:nvPr/>
          </p:nvSpPr>
          <p:spPr>
            <a:xfrm>
              <a:off x="5724128" y="980728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6084168" y="1988840"/>
              <a:ext cx="2555776" cy="24863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1. Натуральное число, которое имеет только два делителя: единицу и само это число</a:t>
              </a:r>
              <a:endParaRPr lang="ru-RU" sz="2800" dirty="0"/>
            </a:p>
          </p:txBody>
        </p:sp>
      </p:grpSp>
      <p:grpSp>
        <p:nvGrpSpPr>
          <p:cNvPr id="4" name="Группа 150"/>
          <p:cNvGrpSpPr/>
          <p:nvPr/>
        </p:nvGrpSpPr>
        <p:grpSpPr>
          <a:xfrm>
            <a:off x="5652120" y="1052736"/>
            <a:ext cx="2952328" cy="3888432"/>
            <a:chOff x="5364088" y="1196752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2" name="Прямоугольник с одним вырезанным скругленным углом 151"/>
            <p:cNvSpPr/>
            <p:nvPr/>
          </p:nvSpPr>
          <p:spPr>
            <a:xfrm>
              <a:off x="5364088" y="1196752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5724128" y="2204864"/>
              <a:ext cx="2555776" cy="208628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2. Натуральное число, которое имеет более двух делителей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grpSp>
        <p:nvGrpSpPr>
          <p:cNvPr id="5" name="Группа 153"/>
          <p:cNvGrpSpPr/>
          <p:nvPr/>
        </p:nvGrpSpPr>
        <p:grpSpPr>
          <a:xfrm>
            <a:off x="5652120" y="1052736"/>
            <a:ext cx="2952328" cy="3888432"/>
            <a:chOff x="8388424" y="-648072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5" name="Прямоугольник с одним вырезанным скругленным углом 154"/>
            <p:cNvSpPr/>
            <p:nvPr/>
          </p:nvSpPr>
          <p:spPr>
            <a:xfrm>
              <a:off x="8388424" y="-648072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6" name="Прямоугольник 155"/>
            <p:cNvSpPr/>
            <p:nvPr/>
          </p:nvSpPr>
          <p:spPr>
            <a:xfrm>
              <a:off x="8748464" y="360040"/>
              <a:ext cx="2555776" cy="224676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4. Число, которое делится на 2 без остатка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grpSp>
        <p:nvGrpSpPr>
          <p:cNvPr id="6" name="Группа 157"/>
          <p:cNvGrpSpPr/>
          <p:nvPr/>
        </p:nvGrpSpPr>
        <p:grpSpPr>
          <a:xfrm>
            <a:off x="5652120" y="1052736"/>
            <a:ext cx="2952328" cy="3888432"/>
            <a:chOff x="10980712" y="-936104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9" name="Прямоугольник с одним вырезанным скругленным углом 158"/>
            <p:cNvSpPr/>
            <p:nvPr/>
          </p:nvSpPr>
          <p:spPr>
            <a:xfrm>
              <a:off x="10980712" y="-936104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0" name="Прямоугольник 159"/>
            <p:cNvSpPr/>
            <p:nvPr/>
          </p:nvSpPr>
          <p:spPr>
            <a:xfrm>
              <a:off x="11124728" y="72008"/>
              <a:ext cx="2555776" cy="310854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5. Натуральное число, на которое данное число делится без остатка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grpSp>
        <p:nvGrpSpPr>
          <p:cNvPr id="7" name="Группа 160"/>
          <p:cNvGrpSpPr/>
          <p:nvPr/>
        </p:nvGrpSpPr>
        <p:grpSpPr>
          <a:xfrm>
            <a:off x="5652120" y="1052736"/>
            <a:ext cx="2952328" cy="3816424"/>
            <a:chOff x="8388424" y="-648072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62" name="Прямоугольник с одним вырезанным скругленным углом 161"/>
            <p:cNvSpPr/>
            <p:nvPr/>
          </p:nvSpPr>
          <p:spPr>
            <a:xfrm>
              <a:off x="8388424" y="-648072"/>
              <a:ext cx="2952328" cy="4680520"/>
            </a:xfrm>
            <a:prstGeom prst="snipRound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3" name="Прямоугольник 162"/>
            <p:cNvSpPr/>
            <p:nvPr/>
          </p:nvSpPr>
          <p:spPr>
            <a:xfrm>
              <a:off x="8748464" y="360040"/>
              <a:ext cx="2555776" cy="353943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6. Натуральное число, которое   делится без остатка на данное число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grpSp>
        <p:nvGrpSpPr>
          <p:cNvPr id="10" name="Группа 164"/>
          <p:cNvGrpSpPr/>
          <p:nvPr/>
        </p:nvGrpSpPr>
        <p:grpSpPr>
          <a:xfrm>
            <a:off x="5652120" y="1052736"/>
            <a:ext cx="2952328" cy="3888432"/>
            <a:chOff x="8388424" y="-648072"/>
            <a:chExt cx="2952328" cy="4680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66" name="Прямоугольник с одним вырезанным скругленным углом 165"/>
            <p:cNvSpPr/>
            <p:nvPr/>
          </p:nvSpPr>
          <p:spPr>
            <a:xfrm>
              <a:off x="8388424" y="-648072"/>
              <a:ext cx="2952328" cy="4680520"/>
            </a:xfrm>
            <a:prstGeom prst="snipRoundRect">
              <a:avLst/>
            </a:prstGeom>
            <a:grpFill/>
            <a:ln>
              <a:solidFill>
                <a:srgbClr val="B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8748464" y="360040"/>
              <a:ext cx="2555776" cy="353943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rgbClr val="B00000"/>
                  </a:solidFill>
                </a:rPr>
                <a:t>7. Число, которое не делится на 2 без остатка</a:t>
              </a: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  <a:p>
              <a:pPr>
                <a:defRPr/>
              </a:pPr>
              <a:endParaRPr lang="ru-RU" sz="2800" dirty="0"/>
            </a:p>
          </p:txBody>
        </p:sp>
      </p:grpSp>
      <p:sp>
        <p:nvSpPr>
          <p:cNvPr id="97" name="Скругленный прямоугольник 96"/>
          <p:cNvSpPr/>
          <p:nvPr/>
        </p:nvSpPr>
        <p:spPr>
          <a:xfrm>
            <a:off x="1187624" y="3140968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2339752" y="4581128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3923928" y="2492896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347864" y="1628800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1331640" y="764704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2483768" y="1628800"/>
            <a:ext cx="432048" cy="3600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6" name="TextBox 135"/>
          <p:cNvSpPr txBox="1">
            <a:spLocks noChangeArrowheads="1"/>
          </p:cNvSpPr>
          <p:nvPr/>
        </p:nvSpPr>
        <p:spPr bwMode="auto">
          <a:xfrm>
            <a:off x="1258888" y="3068638"/>
            <a:ext cx="288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2411413" y="4508500"/>
            <a:ext cx="288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38" name="TextBox 137"/>
          <p:cNvSpPr txBox="1">
            <a:spLocks noChangeArrowheads="1"/>
          </p:cNvSpPr>
          <p:nvPr/>
        </p:nvSpPr>
        <p:spPr bwMode="auto">
          <a:xfrm>
            <a:off x="1403350" y="692150"/>
            <a:ext cx="288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39" name="TextBox 138"/>
          <p:cNvSpPr txBox="1">
            <a:spLocks noChangeArrowheads="1"/>
          </p:cNvSpPr>
          <p:nvPr/>
        </p:nvSpPr>
        <p:spPr bwMode="auto">
          <a:xfrm>
            <a:off x="2555875" y="1557338"/>
            <a:ext cx="2873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3419475" y="1557338"/>
            <a:ext cx="2889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3995738" y="2420938"/>
            <a:ext cx="288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2555875" y="32131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т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3995738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3995738" y="4652963"/>
            <a:ext cx="288925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1403350" y="23495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о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2555875" y="2349500"/>
            <a:ext cx="287338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ysClr val="windowText" lastClr="000000"/>
                </a:solidFill>
              </a:rPr>
              <a:t>е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3419475" y="3213100"/>
            <a:ext cx="288925" cy="2873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ysClr val="windowText" lastClr="000000"/>
                </a:solidFill>
              </a:rPr>
              <a:t>н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106" name="Прямоугольник с двумя вырезанными соседними углами 105"/>
          <p:cNvSpPr/>
          <p:nvPr/>
        </p:nvSpPr>
        <p:spPr>
          <a:xfrm>
            <a:off x="0" y="0"/>
            <a:ext cx="9144000" cy="685800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разгадывания кроссворда</a:t>
            </a:r>
          </a:p>
          <a:p>
            <a:pPr algn="ctr">
              <a:defRPr/>
            </a:pP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щелчке на номер задания появится вопрос.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Обдумайте вопрос, подготовьте ответ.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щелчке на первую клетку вы можете сравнить свой ответ с правильным.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Кроссворд можно разгадывать в любом порядке</a:t>
            </a:r>
          </a:p>
          <a:p>
            <a:pPr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ЖЕЛАЮ УДАЧИ!</a:t>
            </a:r>
          </a:p>
        </p:txBody>
      </p:sp>
      <p:pic>
        <p:nvPicPr>
          <p:cNvPr id="14" name="Picture 6" descr="Новости клуба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1476672" y="332656"/>
            <a:ext cx="432048" cy="4589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5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500"/>
                            </p:stCondLst>
                            <p:childTnLst>
                              <p:par>
                                <p:cTn id="1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000"/>
                            </p:stCondLst>
                            <p:childTnLst>
                              <p:par>
                                <p:cTn id="1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500"/>
                            </p:stCondLst>
                            <p:childTnLst>
                              <p:par>
                                <p:cTn id="2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000"/>
                            </p:stCondLst>
                            <p:childTnLst>
                              <p:par>
                                <p:cTn id="23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500"/>
                            </p:stCondLst>
                            <p:childTnLst>
                              <p:par>
                                <p:cTn id="2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500"/>
                            </p:stCondLst>
                            <p:childTnLst>
                              <p:par>
                                <p:cTn id="2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3000"/>
                            </p:stCondLst>
                            <p:childTnLst>
                              <p:par>
                                <p:cTn id="2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000"/>
                            </p:stCondLst>
                            <p:childTnLst>
                              <p:par>
                                <p:cTn id="2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00"/>
                            </p:stCondLst>
                            <p:childTnLst>
                              <p:par>
                                <p:cTn id="3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500"/>
                            </p:stCondLst>
                            <p:childTnLst>
                              <p:par>
                                <p:cTn id="3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3000"/>
                            </p:stCondLst>
                            <p:childTnLst>
                              <p:par>
                                <p:cTn id="3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350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00"/>
                            </p:stCondLst>
                            <p:childTnLst>
                              <p:par>
                                <p:cTn id="3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000"/>
                            </p:stCondLst>
                            <p:childTnLst>
                              <p:par>
                                <p:cTn id="3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500"/>
                            </p:stCondLst>
                            <p:childTnLst>
                              <p:par>
                                <p:cTn id="3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000"/>
                            </p:stCondLst>
                            <p:childTnLst>
                              <p:par>
                                <p:cTn id="3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3000"/>
                            </p:stCondLst>
                            <p:childTnLst>
                              <p:par>
                                <p:cTn id="3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4000"/>
                            </p:stCondLst>
                            <p:childTnLst>
                              <p:par>
                                <p:cTn id="40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08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9" fill="hold">
                      <p:stCondLst>
                        <p:cond delay="0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89017E-7 L 1.05521 0.83884 " pathEditMode="relative" ptsTypes="AA">
                                      <p:cBhvr>
                                        <p:cTn id="4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  <p:bldLst>
      <p:bldP spid="94" grpId="0" animBg="1"/>
      <p:bldP spid="95" grpId="0" animBg="1"/>
      <p:bldP spid="96" grpId="0" animBg="1"/>
      <p:bldP spid="103" grpId="0" animBg="1"/>
      <p:bldP spid="104" grpId="0" animBg="1"/>
      <p:bldP spid="10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Пропорции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908050"/>
            <a:ext cx="8435975" cy="5218113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Частное двух чисел называется ____________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Равенство двух отношений называется __________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Если произведение крайних членов равно произведению средних членов пропорции, то пропорция ______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Отношение длины отрезка на карте к длине соответствующего отрезка на местности называется ___________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00113" y="5157788"/>
            <a:ext cx="23764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отношением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72225" y="5876925"/>
            <a:ext cx="212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пропорцией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00788" y="5084763"/>
            <a:ext cx="1150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верна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00113" y="5876925"/>
            <a:ext cx="208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масштабом</a:t>
            </a:r>
          </a:p>
        </p:txBody>
      </p:sp>
      <p:pic>
        <p:nvPicPr>
          <p:cNvPr id="16" name="Picture 2" descr="Ролики из категории &quot;Наша культура&quot; - Города России-наша гордость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07904" y="4770105"/>
            <a:ext cx="1728192" cy="2087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757238" y="1196975"/>
            <a:ext cx="4333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78035E-8 L 1 0.732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462 L 0.52761 -0.61942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-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0231 L 0.04149 -0.6487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231 L -0.40156 -0.33411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231 L 0.18507 -0.2501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емлекоп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Найдите ошибку в решении задачи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539750" y="836613"/>
            <a:ext cx="8229600" cy="1655762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2800" dirty="0" smtClean="0"/>
              <a:t>  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3 землекопа выкопали траншею за 16 часов. Сколько землекопов понадобится, чтобы выкопать эту траншею за 8 часов?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5364" name="Picture 4" descr="В стране невыученных уроков (1969 / DVDRip) &quot; LetitFilms - скачать фильмы бесплатно и без регистрации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64088" y="2348880"/>
            <a:ext cx="2808312" cy="405320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>
            <a:off x="1042988" y="2708275"/>
            <a:ext cx="266541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3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земл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. – 16 час.</a:t>
            </a:r>
          </a:p>
          <a:p>
            <a:pPr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х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</a:rPr>
              <a:t>земл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. – 8 час.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3938" y="2205038"/>
            <a:ext cx="201612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Решение: 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755650" y="2781300"/>
            <a:ext cx="144463" cy="792163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779838" y="2852738"/>
            <a:ext cx="144462" cy="792162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20" name="Rectangle 7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742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22" name="Rectangle 10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742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24" name="Rectangle 13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742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26" name="Rectangle 16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7427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45"/>
          <p:cNvGrpSpPr>
            <a:grpSpLocks/>
          </p:cNvGrpSpPr>
          <p:nvPr/>
        </p:nvGrpSpPr>
        <p:grpSpPr bwMode="auto">
          <a:xfrm>
            <a:off x="250825" y="3860800"/>
            <a:ext cx="3725863" cy="2611438"/>
            <a:chOff x="611560" y="3933056"/>
            <a:chExt cx="3725577" cy="2611452"/>
          </a:xfrm>
        </p:grpSpPr>
        <p:sp>
          <p:nvSpPr>
            <p:cNvPr id="23" name="TextBox 22"/>
            <p:cNvSpPr txBox="1"/>
            <p:nvPr/>
          </p:nvSpPr>
          <p:spPr>
            <a:xfrm>
              <a:off x="971895" y="6020630"/>
              <a:ext cx="3365242" cy="5238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chemeClr val="accent2">
                      <a:lumMod val="50000"/>
                    </a:schemeClr>
                  </a:solidFill>
                </a:rPr>
                <a:t>Ответ: 1,5 землекопа</a:t>
              </a:r>
            </a:p>
          </p:txBody>
        </p:sp>
        <p:pic>
          <p:nvPicPr>
            <p:cNvPr id="17448" name="Picture 14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1560" y="4995592"/>
              <a:ext cx="3096344" cy="90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9" name="Picture 17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75656" y="3933056"/>
              <a:ext cx="1057275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29" name="Rectangle 19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grpSp>
        <p:nvGrpSpPr>
          <p:cNvPr id="3" name="Группа 37"/>
          <p:cNvGrpSpPr>
            <a:grpSpLocks/>
          </p:cNvGrpSpPr>
          <p:nvPr/>
        </p:nvGrpSpPr>
        <p:grpSpPr bwMode="auto">
          <a:xfrm>
            <a:off x="4356100" y="2492375"/>
            <a:ext cx="4464050" cy="1368425"/>
            <a:chOff x="4067944" y="2708920"/>
            <a:chExt cx="4536504" cy="1368152"/>
          </a:xfrm>
        </p:grpSpPr>
        <p:sp>
          <p:nvSpPr>
            <p:cNvPr id="36" name="Овальная выноска 35"/>
            <p:cNvSpPr/>
            <p:nvPr/>
          </p:nvSpPr>
          <p:spPr>
            <a:xfrm>
              <a:off x="4067944" y="2708920"/>
              <a:ext cx="4536504" cy="1368152"/>
            </a:xfrm>
            <a:prstGeom prst="wedgeEllipseCallout">
              <a:avLst>
                <a:gd name="adj1" fmla="val -49189"/>
                <a:gd name="adj2" fmla="val 59102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46" name="TextBox 36"/>
            <p:cNvSpPr txBox="1">
              <a:spLocks noChangeArrowheads="1"/>
            </p:cNvSpPr>
            <p:nvPr/>
          </p:nvSpPr>
          <p:spPr bwMode="auto">
            <a:xfrm>
              <a:off x="4716015" y="2852936"/>
              <a:ext cx="3668924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>
                  <a:solidFill>
                    <a:srgbClr val="C00000"/>
                  </a:solidFill>
                </a:rPr>
                <a:t>Обратная пропорциональность!</a:t>
              </a:r>
            </a:p>
          </p:txBody>
        </p:sp>
      </p:grpSp>
      <p:sp>
        <p:nvSpPr>
          <p:cNvPr id="1743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32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33" name="Rectangle 24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grpSp>
        <p:nvGrpSpPr>
          <p:cNvPr id="4" name="Группа 44"/>
          <p:cNvGrpSpPr>
            <a:grpSpLocks/>
          </p:cNvGrpSpPr>
          <p:nvPr/>
        </p:nvGrpSpPr>
        <p:grpSpPr bwMode="auto">
          <a:xfrm>
            <a:off x="468313" y="3860800"/>
            <a:ext cx="3286125" cy="2611438"/>
            <a:chOff x="683568" y="3933056"/>
            <a:chExt cx="3286990" cy="2611452"/>
          </a:xfrm>
        </p:grpSpPr>
        <p:pic>
          <p:nvPicPr>
            <p:cNvPr id="17442" name="Picture 20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5616" y="3933056"/>
              <a:ext cx="1057275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3" name="Picture 22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584" y="4941168"/>
              <a:ext cx="2297015" cy="886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683568" y="6020630"/>
              <a:ext cx="3286990" cy="5238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dirty="0">
                  <a:solidFill>
                    <a:schemeClr val="accent2">
                      <a:lumMod val="50000"/>
                    </a:schemeClr>
                  </a:solidFill>
                </a:rPr>
                <a:t>Ответ: 6 землекопов</a:t>
              </a:r>
            </a:p>
          </p:txBody>
        </p:sp>
      </p:grpSp>
      <p:pic>
        <p:nvPicPr>
          <p:cNvPr id="48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356100" y="2708275"/>
            <a:ext cx="6461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03800" y="2997200"/>
            <a:ext cx="6461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580063" y="3429000"/>
            <a:ext cx="6461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227763" y="3789363"/>
            <a:ext cx="6461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524750" y="4365625"/>
            <a:ext cx="6461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6" descr="Live4Fun - чувство юмора Рунета. Новые приколы на Live4Fun.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875463" y="4076700"/>
            <a:ext cx="6461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900113" y="404813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55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2.89017E-7 L 1.0316 0.82844 " pathEditMode="relative" ptsTypes="AA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Найдите расстояние от Ставрополя до п.Передового с учетом масштаба карты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pic>
        <p:nvPicPr>
          <p:cNvPr id="18437" name="Picture 2" descr="карта Ставропольского кра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936625"/>
            <a:ext cx="7967663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" name="Прямая соединительная линия 24"/>
          <p:cNvCxnSpPr/>
          <p:nvPr/>
        </p:nvCxnSpPr>
        <p:spPr>
          <a:xfrm flipH="1" flipV="1">
            <a:off x="1692275" y="2708275"/>
            <a:ext cx="863600" cy="865188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трелка вправо 25"/>
          <p:cNvSpPr/>
          <p:nvPr/>
        </p:nvSpPr>
        <p:spPr>
          <a:xfrm rot="20728416">
            <a:off x="650875" y="3178175"/>
            <a:ext cx="1511300" cy="50482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5 см</a:t>
            </a:r>
          </a:p>
        </p:txBody>
      </p:sp>
      <p:sp>
        <p:nvSpPr>
          <p:cNvPr id="35" name="Стрелка вправо 34"/>
          <p:cNvSpPr/>
          <p:nvPr/>
        </p:nvSpPr>
        <p:spPr>
          <a:xfrm rot="20728416">
            <a:off x="650875" y="3178175"/>
            <a:ext cx="1511300" cy="50482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75 км</a:t>
            </a:r>
          </a:p>
        </p:txBody>
      </p:sp>
      <p:pic>
        <p:nvPicPr>
          <p:cNvPr id="15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1116013" y="692150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4624E-6 L 1.06302 0.805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" y="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5"/>
          <p:cNvGrpSpPr>
            <a:grpSpLocks/>
          </p:cNvGrpSpPr>
          <p:nvPr/>
        </p:nvGrpSpPr>
        <p:grpSpPr bwMode="auto">
          <a:xfrm>
            <a:off x="6443663" y="4005263"/>
            <a:ext cx="2305050" cy="1295400"/>
            <a:chOff x="9144000" y="2420888"/>
            <a:chExt cx="2304256" cy="1296144"/>
          </a:xfrm>
        </p:grpSpPr>
        <p:sp>
          <p:nvSpPr>
            <p:cNvPr id="87" name="Скругленный прямоугольник 86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35" name="TextBox 87"/>
            <p:cNvSpPr txBox="1">
              <a:spLocks noChangeArrowheads="1"/>
            </p:cNvSpPr>
            <p:nvPr/>
          </p:nvSpPr>
          <p:spPr bwMode="auto">
            <a:xfrm>
              <a:off x="9612560" y="2708920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C= </a:t>
              </a:r>
              <a:r>
                <a:rPr lang="ru-RU" sz="3200" b="1">
                  <a:solidFill>
                    <a:srgbClr val="C00000"/>
                  </a:solidFill>
                </a:rPr>
                <a:t>2</a:t>
              </a:r>
              <a:r>
                <a:rPr lang="el-GR" sz="3200" b="1">
                  <a:solidFill>
                    <a:srgbClr val="C00000"/>
                  </a:solidFill>
                </a:rPr>
                <a:t>π</a:t>
              </a:r>
              <a:r>
                <a:rPr lang="en-US" sz="3200" b="1">
                  <a:solidFill>
                    <a:srgbClr val="C00000"/>
                  </a:solidFill>
                </a:rPr>
                <a:t>r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grpSp>
        <p:nvGrpSpPr>
          <p:cNvPr id="3" name="Группа 88"/>
          <p:cNvGrpSpPr>
            <a:grpSpLocks/>
          </p:cNvGrpSpPr>
          <p:nvPr/>
        </p:nvGrpSpPr>
        <p:grpSpPr bwMode="auto">
          <a:xfrm>
            <a:off x="323850" y="1700213"/>
            <a:ext cx="2303463" cy="1296987"/>
            <a:chOff x="9144000" y="2420888"/>
            <a:chExt cx="2304256" cy="1296144"/>
          </a:xfrm>
        </p:grpSpPr>
        <p:sp>
          <p:nvSpPr>
            <p:cNvPr id="90" name="Скругленный прямоугольник 89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31" name="TextBox 90"/>
            <p:cNvSpPr txBox="1">
              <a:spLocks noChangeArrowheads="1"/>
            </p:cNvSpPr>
            <p:nvPr/>
          </p:nvSpPr>
          <p:spPr bwMode="auto">
            <a:xfrm>
              <a:off x="9612560" y="2708920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S= </a:t>
              </a:r>
              <a:r>
                <a:rPr lang="el-GR" sz="3200" b="1">
                  <a:solidFill>
                    <a:srgbClr val="C00000"/>
                  </a:solidFill>
                </a:rPr>
                <a:t>π</a:t>
              </a:r>
              <a:r>
                <a:rPr lang="en-US" sz="3200" b="1">
                  <a:solidFill>
                    <a:srgbClr val="C00000"/>
                  </a:solidFill>
                </a:rPr>
                <a:t>r²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Повторим формулы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360040" cy="662201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36674"/>
            <a:ext cx="360040" cy="662201"/>
          </a:xfrm>
          <a:prstGeom prst="rect">
            <a:avLst/>
          </a:prstGeom>
          <a:noFill/>
        </p:spPr>
      </p:pic>
      <p:sp>
        <p:nvSpPr>
          <p:cNvPr id="1946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5" name="Rectangle 5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46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7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946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469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4" name="Picture 6" descr="В стране невыученных уроков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888" y="2636912"/>
            <a:ext cx="1782908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" name="Скругленный прямоугольник 73"/>
          <p:cNvSpPr/>
          <p:nvPr/>
        </p:nvSpPr>
        <p:spPr>
          <a:xfrm>
            <a:off x="323528" y="1700808"/>
            <a:ext cx="2304256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Площадь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круга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323528" y="1772816"/>
            <a:ext cx="2304256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6444208" y="4005064"/>
            <a:ext cx="2304256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Длина окружности</a:t>
            </a:r>
          </a:p>
        </p:txBody>
      </p:sp>
      <p:grpSp>
        <p:nvGrpSpPr>
          <p:cNvPr id="4" name="Группа 94"/>
          <p:cNvGrpSpPr>
            <a:grpSpLocks/>
          </p:cNvGrpSpPr>
          <p:nvPr/>
        </p:nvGrpSpPr>
        <p:grpSpPr bwMode="auto">
          <a:xfrm>
            <a:off x="323850" y="4076700"/>
            <a:ext cx="2303463" cy="1296988"/>
            <a:chOff x="9144000" y="2420888"/>
            <a:chExt cx="2304256" cy="1296144"/>
          </a:xfrm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27" name="TextBox 96"/>
            <p:cNvSpPr txBox="1">
              <a:spLocks noChangeArrowheads="1"/>
            </p:cNvSpPr>
            <p:nvPr/>
          </p:nvSpPr>
          <p:spPr bwMode="auto">
            <a:xfrm>
              <a:off x="9783688" y="2700536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S= a²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98" name="Скругленный прямоугольник 97"/>
          <p:cNvSpPr/>
          <p:nvPr/>
        </p:nvSpPr>
        <p:spPr>
          <a:xfrm>
            <a:off x="323528" y="4077072"/>
            <a:ext cx="2304256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Площадь квадрата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323528" y="4077072"/>
            <a:ext cx="2304256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6444208" y="4005064"/>
            <a:ext cx="2304256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5" name="Группа 98"/>
          <p:cNvGrpSpPr>
            <a:grpSpLocks/>
          </p:cNvGrpSpPr>
          <p:nvPr/>
        </p:nvGrpSpPr>
        <p:grpSpPr bwMode="auto">
          <a:xfrm>
            <a:off x="3348038" y="908050"/>
            <a:ext cx="2447925" cy="1296988"/>
            <a:chOff x="9144000" y="2420888"/>
            <a:chExt cx="2304256" cy="1296144"/>
          </a:xfrm>
        </p:grpSpPr>
        <p:sp>
          <p:nvSpPr>
            <p:cNvPr id="100" name="Скругленный прямоугольник 99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23" name="TextBox 100"/>
            <p:cNvSpPr txBox="1">
              <a:spLocks noChangeArrowheads="1"/>
            </p:cNvSpPr>
            <p:nvPr/>
          </p:nvSpPr>
          <p:spPr bwMode="auto">
            <a:xfrm>
              <a:off x="9711680" y="2708920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S= ab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102" name="Скругленный прямоугольник 101"/>
          <p:cNvSpPr/>
          <p:nvPr/>
        </p:nvSpPr>
        <p:spPr>
          <a:xfrm>
            <a:off x="3347864" y="908720"/>
            <a:ext cx="2448272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chemeClr val="accent1">
                    <a:lumMod val="10000"/>
                  </a:schemeClr>
                </a:solidFill>
              </a:rPr>
              <a:t>Площадь прямоугольника</a:t>
            </a:r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3275856" y="908720"/>
            <a:ext cx="2520280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6" name="Группа 103"/>
          <p:cNvGrpSpPr>
            <a:grpSpLocks/>
          </p:cNvGrpSpPr>
          <p:nvPr/>
        </p:nvGrpSpPr>
        <p:grpSpPr bwMode="auto">
          <a:xfrm>
            <a:off x="6443663" y="1700213"/>
            <a:ext cx="2305050" cy="1296987"/>
            <a:chOff x="9144000" y="2420888"/>
            <a:chExt cx="2304256" cy="1296144"/>
          </a:xfrm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19" name="TextBox 105"/>
            <p:cNvSpPr txBox="1">
              <a:spLocks noChangeArrowheads="1"/>
            </p:cNvSpPr>
            <p:nvPr/>
          </p:nvSpPr>
          <p:spPr bwMode="auto">
            <a:xfrm>
              <a:off x="9783688" y="2700536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V= a³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107" name="Скругленный прямоугольник 106"/>
          <p:cNvSpPr/>
          <p:nvPr/>
        </p:nvSpPr>
        <p:spPr>
          <a:xfrm>
            <a:off x="6444208" y="1700808"/>
            <a:ext cx="2304256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Объем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</a:rPr>
              <a:t>куба</a:t>
            </a: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6444208" y="1700808"/>
            <a:ext cx="2304256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7" name="Группа 108"/>
          <p:cNvGrpSpPr>
            <a:grpSpLocks/>
          </p:cNvGrpSpPr>
          <p:nvPr/>
        </p:nvGrpSpPr>
        <p:grpSpPr bwMode="auto">
          <a:xfrm>
            <a:off x="3276600" y="5229225"/>
            <a:ext cx="2519363" cy="1295400"/>
            <a:chOff x="9144000" y="2420888"/>
            <a:chExt cx="2304256" cy="1296144"/>
          </a:xfrm>
        </p:grpSpPr>
        <p:sp>
          <p:nvSpPr>
            <p:cNvPr id="110" name="Скругленный прямоугольник 109"/>
            <p:cNvSpPr/>
            <p:nvPr/>
          </p:nvSpPr>
          <p:spPr>
            <a:xfrm>
              <a:off x="9144000" y="2420888"/>
              <a:ext cx="2304256" cy="1296144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515" name="TextBox 110"/>
            <p:cNvSpPr txBox="1">
              <a:spLocks noChangeArrowheads="1"/>
            </p:cNvSpPr>
            <p:nvPr/>
          </p:nvSpPr>
          <p:spPr bwMode="auto">
            <a:xfrm>
              <a:off x="9612560" y="2708920"/>
              <a:ext cx="144016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V= abc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112" name="Скругленный прямоугольник 111"/>
          <p:cNvSpPr/>
          <p:nvPr/>
        </p:nvSpPr>
        <p:spPr>
          <a:xfrm>
            <a:off x="3316052" y="5229200"/>
            <a:ext cx="2511896" cy="12961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chemeClr val="accent1">
                    <a:lumMod val="10000"/>
                  </a:schemeClr>
                </a:solidFill>
              </a:rPr>
              <a:t>Объем </a:t>
            </a:r>
          </a:p>
          <a:p>
            <a:pPr algn="ctr">
              <a:defRPr/>
            </a:pPr>
            <a:r>
              <a:rPr lang="ru-RU" sz="2200" b="1" dirty="0">
                <a:solidFill>
                  <a:schemeClr val="accent1">
                    <a:lumMod val="10000"/>
                  </a:schemeClr>
                </a:solidFill>
              </a:rPr>
              <a:t>параллелепипеда</a:t>
            </a: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3347864" y="5229200"/>
            <a:ext cx="2448272" cy="1296144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1189038" y="5492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3329 L 1.0552 0.79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4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2"/>
          <p:cNvGrpSpPr>
            <a:grpSpLocks/>
          </p:cNvGrpSpPr>
          <p:nvPr/>
        </p:nvGrpSpPr>
        <p:grpSpPr bwMode="auto">
          <a:xfrm>
            <a:off x="3419475" y="3644900"/>
            <a:ext cx="2305050" cy="936625"/>
            <a:chOff x="7235788" y="2348880"/>
            <a:chExt cx="3816424" cy="1440160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7235788" y="2348880"/>
              <a:ext cx="3816424" cy="144016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24" name="TextBox 32"/>
            <p:cNvSpPr txBox="1">
              <a:spLocks noChangeArrowheads="1"/>
            </p:cNvSpPr>
            <p:nvPr/>
          </p:nvSpPr>
          <p:spPr bwMode="auto">
            <a:xfrm>
              <a:off x="7951368" y="2459662"/>
              <a:ext cx="2385265" cy="899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C= 2</a:t>
              </a:r>
              <a:r>
                <a:rPr lang="el-GR" sz="3200" b="1">
                  <a:solidFill>
                    <a:srgbClr val="C00000"/>
                  </a:solidFill>
                </a:rPr>
                <a:t>π</a:t>
              </a:r>
              <a:r>
                <a:rPr lang="en-US" sz="3200" b="1">
                  <a:solidFill>
                    <a:srgbClr val="C00000"/>
                  </a:solidFill>
                </a:rPr>
                <a:t>r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grpSp>
        <p:nvGrpSpPr>
          <p:cNvPr id="3" name="Группа 46"/>
          <p:cNvGrpSpPr>
            <a:grpSpLocks/>
          </p:cNvGrpSpPr>
          <p:nvPr/>
        </p:nvGrpSpPr>
        <p:grpSpPr bwMode="auto">
          <a:xfrm>
            <a:off x="3419475" y="3644900"/>
            <a:ext cx="2305050" cy="863600"/>
            <a:chOff x="-324544" y="4797152"/>
            <a:chExt cx="3816424" cy="1440160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-324544" y="4797152"/>
              <a:ext cx="3816424" cy="144016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520" name="TextBox 30"/>
            <p:cNvSpPr txBox="1">
              <a:spLocks noChangeArrowheads="1"/>
            </p:cNvSpPr>
            <p:nvPr/>
          </p:nvSpPr>
          <p:spPr bwMode="auto">
            <a:xfrm>
              <a:off x="391036" y="5037179"/>
              <a:ext cx="2602230" cy="835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S= </a:t>
              </a:r>
              <a:r>
                <a:rPr lang="el-GR" sz="3200" b="1">
                  <a:solidFill>
                    <a:srgbClr val="C00000"/>
                  </a:solidFill>
                </a:rPr>
                <a:t>π</a:t>
              </a:r>
              <a:r>
                <a:rPr lang="ru-RU" sz="3200" b="1">
                  <a:solidFill>
                    <a:srgbClr val="C00000"/>
                  </a:solidFill>
                </a:rPr>
                <a:t> </a:t>
              </a:r>
              <a:r>
                <a:rPr lang="en-US" sz="3200" b="1">
                  <a:solidFill>
                    <a:srgbClr val="C00000"/>
                  </a:solidFill>
                </a:rPr>
                <a:t>r²</a:t>
              </a:r>
              <a:endParaRPr lang="ru-RU" sz="3200" b="1">
                <a:solidFill>
                  <a:srgbClr val="C00000"/>
                </a:solidFill>
              </a:endParaRPr>
            </a:p>
          </p:txBody>
        </p:sp>
      </p:grp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8280400" cy="10715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Найдите длину окружности и площадь круга</a:t>
            </a:r>
            <a:br>
              <a:rPr lang="ru-RU" sz="3200" smtClean="0">
                <a:solidFill>
                  <a:srgbClr val="B00000"/>
                </a:solidFill>
              </a:rPr>
            </a:br>
            <a:r>
              <a:rPr lang="ru-RU" sz="3200" smtClean="0">
                <a:solidFill>
                  <a:srgbClr val="B00000"/>
                </a:solidFill>
              </a:rPr>
              <a:t>при </a:t>
            </a:r>
            <a:r>
              <a:rPr lang="el-GR" sz="3200" b="1" smtClean="0">
                <a:solidFill>
                  <a:srgbClr val="B00000"/>
                </a:solidFill>
              </a:rPr>
              <a:t>π</a:t>
            </a:r>
            <a:r>
              <a:rPr lang="ru-RU" sz="3200" b="1" smtClean="0">
                <a:solidFill>
                  <a:srgbClr val="B00000"/>
                </a:solidFill>
              </a:rPr>
              <a:t> = 3,14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04448" y="404664"/>
            <a:ext cx="360040" cy="662201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548680"/>
            <a:ext cx="360040" cy="662201"/>
          </a:xfrm>
          <a:prstGeom prst="rect">
            <a:avLst/>
          </a:prstGeom>
          <a:noFill/>
        </p:spPr>
      </p:pic>
      <p:sp>
        <p:nvSpPr>
          <p:cNvPr id="2048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9" name="Rectangle 5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0490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91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049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93" name="Rectangle 11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0495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4" name="Picture 6" descr="В стране невыученных уроков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683568" y="4221088"/>
            <a:ext cx="1782908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497" name="Группа 47"/>
          <p:cNvGrpSpPr>
            <a:grpSpLocks/>
          </p:cNvGrpSpPr>
          <p:nvPr/>
        </p:nvGrpSpPr>
        <p:grpSpPr bwMode="auto">
          <a:xfrm>
            <a:off x="1258888" y="1268413"/>
            <a:ext cx="2017712" cy="1793875"/>
            <a:chOff x="755576" y="1052736"/>
            <a:chExt cx="2016224" cy="1793042"/>
          </a:xfrm>
        </p:grpSpPr>
        <p:grpSp>
          <p:nvGrpSpPr>
            <p:cNvPr id="5" name="Группа 37"/>
            <p:cNvGrpSpPr/>
            <p:nvPr/>
          </p:nvGrpSpPr>
          <p:grpSpPr>
            <a:xfrm>
              <a:off x="755576" y="1052736"/>
              <a:ext cx="1944216" cy="1793042"/>
              <a:chOff x="5292080" y="2060848"/>
              <a:chExt cx="728421" cy="712922"/>
            </a:xfrm>
            <a:noFill/>
          </p:grpSpPr>
          <p:sp>
            <p:nvSpPr>
              <p:cNvPr id="25" name="Овал 24"/>
              <p:cNvSpPr/>
              <p:nvPr/>
            </p:nvSpPr>
            <p:spPr>
              <a:xfrm>
                <a:off x="5292080" y="2060848"/>
                <a:ext cx="728421" cy="712922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5652120" y="2420888"/>
                <a:ext cx="288032" cy="216024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16" name="TextBox 36"/>
            <p:cNvSpPr txBox="1">
              <a:spLocks noChangeArrowheads="1"/>
            </p:cNvSpPr>
            <p:nvPr/>
          </p:nvSpPr>
          <p:spPr bwMode="auto">
            <a:xfrm>
              <a:off x="1907704" y="1772816"/>
              <a:ext cx="86409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 b="1">
                  <a:solidFill>
                    <a:srgbClr val="C00000"/>
                  </a:solidFill>
                </a:rPr>
                <a:t>17 см</a:t>
              </a:r>
            </a:p>
          </p:txBody>
        </p:sp>
      </p:grpSp>
      <p:grpSp>
        <p:nvGrpSpPr>
          <p:cNvPr id="20498" name="Группа 48"/>
          <p:cNvGrpSpPr>
            <a:grpSpLocks/>
          </p:cNvGrpSpPr>
          <p:nvPr/>
        </p:nvGrpSpPr>
        <p:grpSpPr bwMode="auto">
          <a:xfrm>
            <a:off x="5724525" y="1276350"/>
            <a:ext cx="1943100" cy="1792288"/>
            <a:chOff x="827584" y="3717032"/>
            <a:chExt cx="1944216" cy="1793042"/>
          </a:xfrm>
        </p:grpSpPr>
        <p:grpSp>
          <p:nvGrpSpPr>
            <p:cNvPr id="20511" name="Группа 41"/>
            <p:cNvGrpSpPr>
              <a:grpSpLocks/>
            </p:cNvGrpSpPr>
            <p:nvPr/>
          </p:nvGrpSpPr>
          <p:grpSpPr bwMode="auto">
            <a:xfrm>
              <a:off x="827584" y="3717032"/>
              <a:ext cx="1944216" cy="1793042"/>
              <a:chOff x="2915816" y="2132856"/>
              <a:chExt cx="1944216" cy="1793042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2915816" y="2132856"/>
                <a:ext cx="1944216" cy="1793042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876806" y="3038112"/>
                <a:ext cx="768791" cy="543153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12" name="TextBox 45"/>
            <p:cNvSpPr txBox="1">
              <a:spLocks noChangeArrowheads="1"/>
            </p:cNvSpPr>
            <p:nvPr/>
          </p:nvSpPr>
          <p:spPr bwMode="auto">
            <a:xfrm>
              <a:off x="1835696" y="4365104"/>
              <a:ext cx="86409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000" b="1">
                  <a:solidFill>
                    <a:srgbClr val="CCCCFF"/>
                  </a:solidFill>
                </a:rPr>
                <a:t>17 см</a:t>
              </a: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258888" y="3429000"/>
            <a:ext cx="187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C=</a:t>
            </a:r>
            <a:r>
              <a:rPr lang="ru-RU" sz="2800" b="1">
                <a:solidFill>
                  <a:srgbClr val="C00000"/>
                </a:solidFill>
              </a:rPr>
              <a:t>9, 42 см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795963" y="3429000"/>
            <a:ext cx="2195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S=</a:t>
            </a:r>
            <a:r>
              <a:rPr lang="ru-RU" sz="2800" b="1">
                <a:solidFill>
                  <a:srgbClr val="C00000"/>
                </a:solidFill>
              </a:rPr>
              <a:t>907,46 см²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07904" y="5517232"/>
            <a:ext cx="1728192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</a:t>
            </a:r>
          </a:p>
        </p:txBody>
      </p:sp>
      <p:grpSp>
        <p:nvGrpSpPr>
          <p:cNvPr id="10" name="Группа 41"/>
          <p:cNvGrpSpPr>
            <a:grpSpLocks/>
          </p:cNvGrpSpPr>
          <p:nvPr/>
        </p:nvGrpSpPr>
        <p:grpSpPr bwMode="auto">
          <a:xfrm>
            <a:off x="3419475" y="3644900"/>
            <a:ext cx="2305050" cy="936625"/>
            <a:chOff x="2771800" y="3068960"/>
            <a:chExt cx="3816424" cy="144016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2771800" y="3068960"/>
              <a:ext cx="3816424" cy="144016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987328" y="3212977"/>
              <a:ext cx="3456335" cy="9007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3200" dirty="0">
                  <a:solidFill>
                    <a:schemeClr val="accent1">
                      <a:lumMod val="10000"/>
                    </a:schemeClr>
                  </a:solidFill>
                </a:rPr>
                <a:t>Подсказка</a:t>
              </a:r>
            </a:p>
          </p:txBody>
        </p:sp>
      </p:grpSp>
      <p:sp>
        <p:nvSpPr>
          <p:cNvPr id="36" name="Скругленный прямоугольник 35"/>
          <p:cNvSpPr/>
          <p:nvPr/>
        </p:nvSpPr>
        <p:spPr>
          <a:xfrm>
            <a:off x="3563888" y="3717032"/>
            <a:ext cx="2016224" cy="792088"/>
          </a:xfrm>
          <a:prstGeom prst="roundRect">
            <a:avLst/>
          </a:prstGeom>
          <a:blipFill dpi="0" rotWithShape="1">
            <a:blip r:embed="rId6" cstate="email">
              <a:alphaModFix amt="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1189038" y="5492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71098E-6 L 1.00017 0.8074 " pathEditMode="relative" ptsTypes="AA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9aab33431d049e55e2e69f4bac2483c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8F7FC"/>
              </a:clrFrom>
              <a:clrTo>
                <a:srgbClr val="F8F7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052513"/>
            <a:ext cx="4921250" cy="651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 flipH="1">
            <a:off x="457200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§9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Координаты на плоскости </a:t>
            </a: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57200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§7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Умножение и деление положительных и отрицательных чисел</a:t>
            </a: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57200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§5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Положительные и отрицательные числа </a:t>
            </a: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457200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§3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Умножение и деление обыкновенных дробей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08720"/>
            <a:ext cx="3960440" cy="5328592"/>
          </a:xfrm>
          <a:prstGeom prst="rect">
            <a:avLst/>
          </a:prstGeom>
          <a:solidFill>
            <a:srgbClr val="CCCC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Оглавление  </a:t>
            </a: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457200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§1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Делимость чисел</a:t>
            </a:r>
          </a:p>
          <a:p>
            <a:pPr algn="ctr"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Программа по математике 6 класс виленкин - Новинки книжного мир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908050"/>
            <a:ext cx="4090988" cy="540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§2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Сложение и вычитание дробей с разными знаменателями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§4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Отношения и пропорции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§6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Сложение и вычитание положительных и отрицательных чисел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908720"/>
            <a:ext cx="3960440" cy="5328592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§8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 уравнений </a:t>
            </a:r>
          </a:p>
        </p:txBody>
      </p:sp>
      <p:pic>
        <p:nvPicPr>
          <p:cNvPr id="15" name="Picture 2" descr="Программа по математике 6 класс виленкин - Новинки книжного мир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1188" y="908050"/>
            <a:ext cx="4090987" cy="540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331913" y="2420938"/>
            <a:ext cx="6477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Главная &quot; Интернет магазин низких цен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-603448"/>
            <a:ext cx="7740352" cy="7740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2051050" y="1700213"/>
            <a:ext cx="4608513" cy="3529012"/>
            <a:chOff x="1979712" y="1772816"/>
            <a:chExt cx="4680520" cy="366718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979712" y="1772816"/>
              <a:ext cx="4680520" cy="3601198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accent3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483768" y="1988840"/>
              <a:ext cx="3786358" cy="17543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Это </a:t>
              </a:r>
            </a:p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загадочное</a:t>
              </a:r>
            </a:p>
          </p:txBody>
        </p:sp>
        <p:sp>
          <p:nvSpPr>
            <p:cNvPr id="21524" name="TextBox 11"/>
            <p:cNvSpPr txBox="1">
              <a:spLocks noChangeArrowheads="1"/>
            </p:cNvSpPr>
            <p:nvPr/>
          </p:nvSpPr>
          <p:spPr bwMode="auto">
            <a:xfrm>
              <a:off x="3707904" y="3501008"/>
              <a:ext cx="1224136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12000">
                  <a:solidFill>
                    <a:schemeClr val="bg1"/>
                  </a:solidFill>
                </a:rPr>
                <a:t>π</a:t>
              </a:r>
              <a:endParaRPr lang="ru-RU" sz="12000">
                <a:solidFill>
                  <a:schemeClr val="bg1"/>
                </a:solidFill>
              </a:endParaRPr>
            </a:p>
          </p:txBody>
        </p:sp>
      </p:grpSp>
      <p:pic>
        <p:nvPicPr>
          <p:cNvPr id="6" name="Picture 6" descr="Новости клуба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900113" y="404813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1547813" y="1341438"/>
            <a:ext cx="5688012" cy="4319587"/>
            <a:chOff x="1547664" y="1340768"/>
            <a:chExt cx="5688632" cy="432048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547664" y="1340768"/>
              <a:ext cx="5688632" cy="432048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C00000"/>
                  </a:solidFill>
                </a:rPr>
                <a:t>Проверьте дома</a:t>
              </a:r>
            </a:p>
            <a:p>
              <a:pPr algn="ctr">
                <a:defRPr/>
              </a:pPr>
              <a:r>
                <a:rPr lang="ru-RU" sz="3200" b="1" dirty="0">
                  <a:solidFill>
                    <a:srgbClr val="C00000"/>
                  </a:solidFill>
                </a:rPr>
                <a:t>результат</a:t>
              </a:r>
            </a:p>
            <a:p>
              <a:pPr algn="ctr">
                <a:defRPr/>
              </a:pPr>
              <a:r>
                <a:rPr lang="ru-RU" sz="3200" b="1" dirty="0">
                  <a:solidFill>
                    <a:srgbClr val="C00000"/>
                  </a:solidFill>
                </a:rPr>
                <a:t>опыта!</a:t>
              </a:r>
            </a:p>
          </p:txBody>
        </p:sp>
        <p:sp>
          <p:nvSpPr>
            <p:cNvPr id="21514" name="TextBox 9"/>
            <p:cNvSpPr txBox="1">
              <a:spLocks noChangeArrowheads="1"/>
            </p:cNvSpPr>
            <p:nvPr/>
          </p:nvSpPr>
          <p:spPr bwMode="auto">
            <a:xfrm>
              <a:off x="4131669" y="4293096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15" name="TextBox 10"/>
            <p:cNvSpPr txBox="1">
              <a:spLocks noChangeArrowheads="1"/>
            </p:cNvSpPr>
            <p:nvPr/>
          </p:nvSpPr>
          <p:spPr bwMode="auto">
            <a:xfrm rot="-1577989">
              <a:off x="2198116" y="1603132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16" name="TextBox 12"/>
            <p:cNvSpPr txBox="1">
              <a:spLocks noChangeArrowheads="1"/>
            </p:cNvSpPr>
            <p:nvPr/>
          </p:nvSpPr>
          <p:spPr bwMode="auto">
            <a:xfrm rot="2212517">
              <a:off x="1907704" y="3212976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17" name="TextBox 13"/>
            <p:cNvSpPr txBox="1">
              <a:spLocks noChangeArrowheads="1"/>
            </p:cNvSpPr>
            <p:nvPr/>
          </p:nvSpPr>
          <p:spPr bwMode="auto">
            <a:xfrm rot="-1860986">
              <a:off x="2411760" y="4437112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18" name="TextBox 14"/>
            <p:cNvSpPr txBox="1">
              <a:spLocks noChangeArrowheads="1"/>
            </p:cNvSpPr>
            <p:nvPr/>
          </p:nvSpPr>
          <p:spPr bwMode="auto">
            <a:xfrm rot="1734419">
              <a:off x="5879601" y="4417369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19" name="TextBox 15"/>
            <p:cNvSpPr txBox="1">
              <a:spLocks noChangeArrowheads="1"/>
            </p:cNvSpPr>
            <p:nvPr/>
          </p:nvSpPr>
          <p:spPr bwMode="auto">
            <a:xfrm rot="-1229653">
              <a:off x="6134581" y="3242173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20" name="TextBox 16"/>
            <p:cNvSpPr txBox="1">
              <a:spLocks noChangeArrowheads="1"/>
            </p:cNvSpPr>
            <p:nvPr/>
          </p:nvSpPr>
          <p:spPr bwMode="auto">
            <a:xfrm rot="1635032">
              <a:off x="5076056" y="1844824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  <p:sp>
          <p:nvSpPr>
            <p:cNvPr id="21521" name="TextBox 17"/>
            <p:cNvSpPr txBox="1">
              <a:spLocks noChangeArrowheads="1"/>
            </p:cNvSpPr>
            <p:nvPr/>
          </p:nvSpPr>
          <p:spPr bwMode="auto">
            <a:xfrm>
              <a:off x="3563888" y="1700808"/>
              <a:ext cx="7283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4800">
                  <a:solidFill>
                    <a:srgbClr val="C00000"/>
                  </a:solidFill>
                </a:rPr>
                <a:t>π</a:t>
              </a:r>
              <a:endParaRPr lang="ru-RU" sz="48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33526E-6 L 1.0316 0.816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" y="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C:\Users\User\Desktop\мастер-класс\в11.jpg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1116013" y="908050"/>
            <a:ext cx="68405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-4357688" y="2609850"/>
            <a:ext cx="8353426" cy="42481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22532" name="Picture 6" descr="Рамки для картин и - Мобильные игры: скачай и развлекайся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375" y="620713"/>
            <a:ext cx="822325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32440" y="188640"/>
            <a:ext cx="434350" cy="798875"/>
          </a:xfrm>
          <a:prstGeom prst="rect">
            <a:avLst/>
          </a:prstGeom>
          <a:noFill/>
        </p:spPr>
      </p:pic>
      <p:pic>
        <p:nvPicPr>
          <p:cNvPr id="10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179512" y="188640"/>
            <a:ext cx="434350" cy="798875"/>
          </a:xfrm>
          <a:prstGeom prst="rect">
            <a:avLst/>
          </a:prstGeom>
          <a:noFill/>
        </p:spPr>
      </p:pic>
      <p:sp>
        <p:nvSpPr>
          <p:cNvPr id="2253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060575"/>
            <a:ext cx="8280400" cy="1296988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В честь этого ученого была названа прямоугольная система координат</a:t>
            </a:r>
          </a:p>
        </p:txBody>
      </p:sp>
      <p:pic>
        <p:nvPicPr>
          <p:cNvPr id="12" name="Picture 6" descr="Новости клуба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612313" y="6627813"/>
            <a:ext cx="43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61111E-6 -3.93064E-6 L -1.17327 -0.90844 " pathEditMode="relative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olomo.ru/img/gam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934496">
            <a:off x="-789781" y="18255"/>
            <a:ext cx="3779838" cy="2520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molomo.ru/img/gam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5081708">
            <a:off x="942975" y="63500"/>
            <a:ext cx="377983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molomo.ru/img/gam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4637308">
            <a:off x="5767388" y="5010150"/>
            <a:ext cx="377983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molomo.ru/img/gam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9739084">
            <a:off x="6521450" y="4375150"/>
            <a:ext cx="37798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Рамки для картин и - Мобильные игры: скачай и развлекайся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549275"/>
            <a:ext cx="86360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39750" y="0"/>
            <a:ext cx="8280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Рене Декарт</a:t>
            </a:r>
          </a:p>
        </p:txBody>
      </p:sp>
      <p:pic>
        <p:nvPicPr>
          <p:cNvPr id="12" name="Picture 6" descr="Новости клуба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828675" y="17732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6.93642E-7 L 1.19704 0.707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" y="3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93 0.14963 C -0.01979 0.24838 -0.13316 0.34759 -0.15659 0.43732 C -0.17986 0.52729 -0.1434 0.63922 -0.04653 0.68871 C 0.05018 0.73889 0.31181 0.74884 0.42379 0.73543 C 0.53594 0.72201 0.56858 0.6716 0.62552 0.60846 C 0.68264 0.54532 0.80452 0.43062 0.76615 0.35499 C 0.72795 0.27937 0.45799 0.18778 0.39653 0.15402 " pathEditMode="relative" rAng="0" ptsTypes="aaa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29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65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0069 C 0.1309 -0.06568 0.26267 -0.13252 0.37049 -0.15333 C 0.47812 -0.17322 0.58281 -0.16189 0.64566 -0.12396 C 0.70833 -0.08557 0.75781 -0.03145 0.74739 0.07655 C 0.73767 0.18409 0.61476 0.44843 0.58819 0.52313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" y="17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556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7 -0.36332 C -0.00226 -0.46323 0.00538 -0.56082 -0.00052 -0.63437 C -0.00625 -0.70722 -0.00347 -0.77613 -0.0434 -0.8025 C -0.08316 -0.82771 -0.175 -0.7907 -0.24045 -0.79903 C -0.30521 -0.80597 -0.35069 -0.8513 -0.43385 -0.85315 C -0.51719 -0.85638 -0.6901 -0.83048 -0.7401 -0.80759 C -0.78993 -0.78654 -0.7533 -0.77105 -0.73403 -0.71508 C -0.71493 -0.65888 -0.64271 -0.51388 -0.62448 -0.47317 " pathEditMode="relative" rAng="0" ptsTypes="aaaa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" y="-24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88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9 0.0858 C -0.02032 -0.04856 -0.03837 -0.18247 -0.04271 -0.28492 C -0.0467 -0.38783 0.01145 -0.45952 -0.02674 -0.53075 C -0.06441 -0.60245 -0.175 -0.69773 -0.26997 -0.71346 C -0.36476 -0.72849 -0.53438 -0.68871 -0.59757 -0.62419 C -0.66025 -0.55989 -0.65851 -0.39662 -0.64879 -0.32654 C -0.63889 -0.25693 -0.55764 -0.22432 -0.53959 -0.20374 " pathEditMode="relative" rAng="0" ptsTypes="aaaaa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" y="-40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220000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6660232" y="3789040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660232" y="4581128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660232" y="5445224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660232" y="2924944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260648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23528" y="332656"/>
            <a:ext cx="434350" cy="798875"/>
          </a:xfrm>
          <a:prstGeom prst="rect">
            <a:avLst/>
          </a:prstGeom>
          <a:noFill/>
        </p:spPr>
      </p:pic>
      <p:pic>
        <p:nvPicPr>
          <p:cNvPr id="24592" name="Рисунок 9" descr="в1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2988" y="981075"/>
            <a:ext cx="53292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659563" y="2924175"/>
            <a:ext cx="1873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I </a:t>
            </a:r>
            <a:r>
              <a:rPr lang="ru-RU" sz="2400" b="1">
                <a:solidFill>
                  <a:srgbClr val="FF0000"/>
                </a:solidFill>
              </a:rPr>
              <a:t>четверть</a:t>
            </a:r>
          </a:p>
        </p:txBody>
      </p:sp>
      <p:sp>
        <p:nvSpPr>
          <p:cNvPr id="245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69215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Повторим!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08400" y="1341438"/>
            <a:ext cx="2303463" cy="2303462"/>
          </a:xfrm>
          <a:prstGeom prst="rect">
            <a:avLst/>
          </a:prstGeom>
          <a:solidFill>
            <a:srgbClr val="FF0000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6659563" y="3789363"/>
            <a:ext cx="1873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II 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четверть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59563" y="4652963"/>
            <a:ext cx="1873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bg2">
                    <a:lumMod val="75000"/>
                  </a:schemeClr>
                </a:solidFill>
              </a:rPr>
              <a:t>III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четверть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659563" y="5445125"/>
            <a:ext cx="1873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B0F0"/>
                </a:solidFill>
              </a:rPr>
              <a:t>IV </a:t>
            </a:r>
            <a:r>
              <a:rPr lang="ru-RU" sz="2400" b="1">
                <a:solidFill>
                  <a:srgbClr val="00B0F0"/>
                </a:solidFill>
              </a:rPr>
              <a:t>четверть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403350" y="1341438"/>
            <a:ext cx="2305050" cy="2303462"/>
          </a:xfrm>
          <a:prstGeom prst="rect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403350" y="3644900"/>
            <a:ext cx="2305050" cy="2305050"/>
          </a:xfrm>
          <a:prstGeom prst="rect">
            <a:avLst/>
          </a:prstGeom>
          <a:solidFill>
            <a:schemeClr val="accent3">
              <a:lumMod val="65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08400" y="3644900"/>
            <a:ext cx="2303463" cy="2305050"/>
          </a:xfrm>
          <a:prstGeom prst="rect">
            <a:avLst/>
          </a:prstGeom>
          <a:solidFill>
            <a:srgbClr val="00B0F0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60232" y="2060848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660232" y="1196752"/>
            <a:ext cx="1872208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6659563" y="1196975"/>
            <a:ext cx="1873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Ось абсцисс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59563" y="2060575"/>
            <a:ext cx="19446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Ось ординат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1187450" y="3644900"/>
            <a:ext cx="496887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V="1">
            <a:off x="3708400" y="1196975"/>
            <a:ext cx="0" cy="49688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2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828675" y="476250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04046E-6 L 0.99218 0.8268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4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35" grpId="0" animBg="1"/>
      <p:bldP spid="44" grpId="0" animBg="1"/>
      <p:bldP spid="45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5900" y="0"/>
            <a:ext cx="8712200" cy="1071563"/>
          </a:xfrm>
        </p:spPr>
        <p:txBody>
          <a:bodyPr/>
          <a:lstStyle/>
          <a:p>
            <a:pPr algn="l" eaLnBrk="1" hangingPunct="1"/>
            <a:r>
              <a:rPr lang="ru-RU" sz="4000" smtClean="0">
                <a:solidFill>
                  <a:srgbClr val="B00000"/>
                </a:solidFill>
              </a:rPr>
              <a:t>Повторим! Точка с координатами (4;0)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052736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23528" y="1052736"/>
            <a:ext cx="434350" cy="798875"/>
          </a:xfrm>
          <a:prstGeom prst="rect">
            <a:avLst/>
          </a:prstGeom>
          <a:noFill/>
        </p:spPr>
      </p:pic>
      <p:pic>
        <p:nvPicPr>
          <p:cNvPr id="25605" name="Рисунок 9" descr="в1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613" y="981075"/>
            <a:ext cx="53292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 flipH="1">
            <a:off x="3203575" y="3573463"/>
            <a:ext cx="122238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>
            <a:off x="6443663" y="3573463"/>
            <a:ext cx="122237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H="1">
            <a:off x="4572000" y="1773238"/>
            <a:ext cx="122238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 flipH="1">
            <a:off x="6011863" y="4508500"/>
            <a:ext cx="122237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3708400" y="2205038"/>
            <a:ext cx="122238" cy="1444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059113" y="3068638"/>
            <a:ext cx="40798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5963" y="4076700"/>
            <a:ext cx="3905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E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00788" y="2924175"/>
            <a:ext cx="406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D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3938" y="1628775"/>
            <a:ext cx="4079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87900" y="1557338"/>
            <a:ext cx="3905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</a:t>
            </a:r>
          </a:p>
        </p:txBody>
      </p:sp>
      <p:sp>
        <p:nvSpPr>
          <p:cNvPr id="21" name="Стрелка вниз 20"/>
          <p:cNvSpPr/>
          <p:nvPr/>
        </p:nvSpPr>
        <p:spPr>
          <a:xfrm rot="3206264">
            <a:off x="9843294" y="419894"/>
            <a:ext cx="158750" cy="1246188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125413" y="0"/>
            <a:ext cx="88931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4000" dirty="0">
                <a:solidFill>
                  <a:srgbClr val="B00000"/>
                </a:solidFill>
              </a:rPr>
              <a:t>Повторим! </a:t>
            </a:r>
            <a:r>
              <a:rPr lang="ru-RU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Точка с координатами (-2;3)</a:t>
            </a:r>
          </a:p>
        </p:txBody>
      </p:sp>
      <p:sp>
        <p:nvSpPr>
          <p:cNvPr id="23" name="Стрелка вниз 22"/>
          <p:cNvSpPr/>
          <p:nvPr/>
        </p:nvSpPr>
        <p:spPr>
          <a:xfrm rot="16042687">
            <a:off x="-949325" y="1709738"/>
            <a:ext cx="188912" cy="1236662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 flipH="1">
            <a:off x="4572000" y="5013325"/>
            <a:ext cx="122238" cy="1444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787900" y="4797425"/>
            <a:ext cx="3730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F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142875" y="0"/>
            <a:ext cx="88582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Повторим! Точка с координатами (</a:t>
            </a:r>
            <a:r>
              <a:rPr lang="en-US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0</a:t>
            </a:r>
            <a:r>
              <a:rPr lang="ru-RU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;</a:t>
            </a:r>
            <a:r>
              <a:rPr lang="en-US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-3</a:t>
            </a:r>
            <a:r>
              <a:rPr lang="ru-RU" sz="40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8" name="Стрелка вниз 27"/>
          <p:cNvSpPr/>
          <p:nvPr/>
        </p:nvSpPr>
        <p:spPr>
          <a:xfrm rot="8002090">
            <a:off x="6842125" y="6743700"/>
            <a:ext cx="193675" cy="1177925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2" name="Picture 6" descr="В стране невыученных уроков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179512" y="4005064"/>
            <a:ext cx="1782908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6" descr="Новости клуб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901238" y="609282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4162E-6 L -1.21284 -0.809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" y="-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00578E-6 L -0.32014 0.300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0.00093 L 0.42014 -0.009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12139E-6 L -0.19583 -0.2538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7" grpId="0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0"/>
            <a:ext cx="8280400" cy="1071563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B00000"/>
                </a:solidFill>
              </a:rPr>
              <a:t>Найдите точки, координаты которых записаны неверно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353425" cy="42481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476672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23528" y="548680"/>
            <a:ext cx="434350" cy="798875"/>
          </a:xfrm>
          <a:prstGeom prst="rect">
            <a:avLst/>
          </a:prstGeom>
          <a:noFill/>
        </p:spPr>
      </p:pic>
      <p:pic>
        <p:nvPicPr>
          <p:cNvPr id="26630" name="Рисунок 9" descr="в11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08175" y="1196975"/>
            <a:ext cx="532765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 flipH="1">
            <a:off x="2699792" y="2852936"/>
            <a:ext cx="122414" cy="144016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>
            <a:off x="5868144" y="3789040"/>
            <a:ext cx="122414" cy="144016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flipH="1">
            <a:off x="5004048" y="1988840"/>
            <a:ext cx="122414" cy="144016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flipH="1">
            <a:off x="6372200" y="5157192"/>
            <a:ext cx="122414" cy="144016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627313" y="2276475"/>
            <a:ext cx="4079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24525" y="3284538"/>
            <a:ext cx="4064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D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1863" y="4652963"/>
            <a:ext cx="40798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19700" y="1557338"/>
            <a:ext cx="3905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</a:t>
            </a:r>
          </a:p>
        </p:txBody>
      </p:sp>
      <p:sp>
        <p:nvSpPr>
          <p:cNvPr id="25" name="Овал 24"/>
          <p:cNvSpPr/>
          <p:nvPr/>
        </p:nvSpPr>
        <p:spPr>
          <a:xfrm flipH="1">
            <a:off x="4499992" y="5589240"/>
            <a:ext cx="122414" cy="144016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716463" y="5229225"/>
            <a:ext cx="3714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F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2" name="Picture 6" descr="В стране невыученных уроков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179512" y="4005064"/>
            <a:ext cx="1782908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6" descr="Новости клуба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476375" y="5492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5435600" y="1557338"/>
            <a:ext cx="8001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(1;4)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932363" y="5229225"/>
            <a:ext cx="901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(0;-4)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00788" y="4652963"/>
            <a:ext cx="9017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(-3;4)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40425" y="3284538"/>
            <a:ext cx="8001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(0;3)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43213" y="2276475"/>
            <a:ext cx="9032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(2;-4)</a:t>
            </a:r>
          </a:p>
        </p:txBody>
      </p:sp>
      <p:grpSp>
        <p:nvGrpSpPr>
          <p:cNvPr id="2" name="Группа 37"/>
          <p:cNvGrpSpPr>
            <a:grpSpLocks/>
          </p:cNvGrpSpPr>
          <p:nvPr/>
        </p:nvGrpSpPr>
        <p:grpSpPr bwMode="auto">
          <a:xfrm>
            <a:off x="6911975" y="1412875"/>
            <a:ext cx="2232025" cy="2520950"/>
            <a:chOff x="6911752" y="1052736"/>
            <a:chExt cx="2232248" cy="2520280"/>
          </a:xfrm>
        </p:grpSpPr>
        <p:sp>
          <p:nvSpPr>
            <p:cNvPr id="36" name="Овальная выноска 35"/>
            <p:cNvSpPr/>
            <p:nvPr/>
          </p:nvSpPr>
          <p:spPr>
            <a:xfrm>
              <a:off x="6911752" y="1052736"/>
              <a:ext cx="2232248" cy="791952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050" name="Picture 2" descr="Смотрим онлайн В стране невыученных уроков - Статусы, картинки, приколы, видео и многое другое!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flipH="1">
              <a:off x="7308304" y="1844824"/>
              <a:ext cx="1656184" cy="17281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665" name="TextBox 36"/>
            <p:cNvSpPr txBox="1">
              <a:spLocks noChangeArrowheads="1"/>
            </p:cNvSpPr>
            <p:nvPr/>
          </p:nvSpPr>
          <p:spPr bwMode="auto">
            <a:xfrm>
              <a:off x="7380312" y="1268760"/>
              <a:ext cx="17636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Подумай!</a:t>
              </a:r>
            </a:p>
          </p:txBody>
        </p:sp>
      </p:grpSp>
      <p:grpSp>
        <p:nvGrpSpPr>
          <p:cNvPr id="3" name="Группа 42"/>
          <p:cNvGrpSpPr>
            <a:grpSpLocks/>
          </p:cNvGrpSpPr>
          <p:nvPr/>
        </p:nvGrpSpPr>
        <p:grpSpPr bwMode="auto">
          <a:xfrm>
            <a:off x="6911975" y="1412875"/>
            <a:ext cx="2232025" cy="2520950"/>
            <a:chOff x="6911752" y="4005064"/>
            <a:chExt cx="2232248" cy="2520280"/>
          </a:xfrm>
        </p:grpSpPr>
        <p:sp>
          <p:nvSpPr>
            <p:cNvPr id="40" name="Овальная выноска 39"/>
            <p:cNvSpPr/>
            <p:nvPr/>
          </p:nvSpPr>
          <p:spPr>
            <a:xfrm>
              <a:off x="6911752" y="4005064"/>
              <a:ext cx="2232248" cy="791952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41" name="Picture 2" descr="Смотрим онлайн В стране невыученных уроков - Статусы, картинки, приколы, видео и многое другое!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 flipH="1">
              <a:off x="7308304" y="4797152"/>
              <a:ext cx="1656184" cy="17281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662" name="TextBox 41"/>
            <p:cNvSpPr txBox="1">
              <a:spLocks noChangeArrowheads="1"/>
            </p:cNvSpPr>
            <p:nvPr/>
          </p:nvSpPr>
          <p:spPr bwMode="auto">
            <a:xfrm>
              <a:off x="7380312" y="4221088"/>
              <a:ext cx="17636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Молодец!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79769E-6 L 1.05521 0.795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Скругленный прямоугольник 56"/>
          <p:cNvSpPr/>
          <p:nvPr/>
        </p:nvSpPr>
        <p:spPr>
          <a:xfrm>
            <a:off x="6336256" y="40770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77" name="Rectangle 2"/>
          <p:cNvSpPr txBox="1">
            <a:spLocks noChangeArrowheads="1"/>
          </p:cNvSpPr>
          <p:nvPr/>
        </p:nvSpPr>
        <p:spPr>
          <a:xfrm>
            <a:off x="431800" y="0"/>
            <a:ext cx="8280400" cy="1071563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200" kern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Словарь темы «Координаты»</a:t>
            </a:r>
            <a:endParaRPr lang="ru-RU" sz="3200" kern="0" dirty="0">
              <a:solidFill>
                <a:srgbClr val="B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346733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58621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79615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57267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33331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4385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00449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91503" y="111281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46733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58621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79615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57267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33331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24385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000449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91503" y="350112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46733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58621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179615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257267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833331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4385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000449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591503" y="170995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346733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58621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79615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257267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833331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24385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000449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591503" y="23069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46733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758621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179615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257267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833331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424385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00449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91503" y="291007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769098" y="408914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190092" y="408914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267744" y="40770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843808" y="408914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010926" y="408914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601980" y="408914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901843" y="113681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901843" y="352512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901843" y="173395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901843" y="233096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912320" y="411313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1691680" y="113681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691680" y="3525124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1691680" y="1733950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1691680" y="2330968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702157" y="4113136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876256" y="293701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691680" y="293701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419872" y="4077072"/>
            <a:ext cx="540000" cy="54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</a:p>
        </p:txBody>
      </p:sp>
      <p:pic>
        <p:nvPicPr>
          <p:cNvPr id="4098" name="Picture 2" descr="http://www.molomo.ru/img/gam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8024" y="5418458"/>
            <a:ext cx="1990959" cy="1250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6" name="Рисунок 95" descr="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12360" y="1988840"/>
            <a:ext cx="1247810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7" name="Рисунок 96" descr="5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9512" y="1988840"/>
            <a:ext cx="1247810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8" name="Рисунок 97" descr="3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948264" y="4931913"/>
            <a:ext cx="1977145" cy="1233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" name="Рисунок 80" descr="1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547813" y="981075"/>
            <a:ext cx="60007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Рисунок 78" descr="6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51520" y="4941168"/>
            <a:ext cx="1944216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" name="Рисунок 82" descr="7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555776" y="5445224"/>
            <a:ext cx="1962308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4" name="Рисунок 83" descr="7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1547813" y="981075"/>
            <a:ext cx="60007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5" name="Рисунок 84" descr="6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1547813" y="981075"/>
            <a:ext cx="5976937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8" name="Стрелка вправо 87"/>
          <p:cNvSpPr/>
          <p:nvPr/>
        </p:nvSpPr>
        <p:spPr>
          <a:xfrm>
            <a:off x="683568" y="1628800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" name="Стрелка вправо 89"/>
          <p:cNvSpPr/>
          <p:nvPr/>
        </p:nvSpPr>
        <p:spPr>
          <a:xfrm flipH="1">
            <a:off x="8172400" y="1628800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>
            <a:off x="827584" y="4509120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flipH="1">
            <a:off x="7956376" y="4509120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6200000">
            <a:off x="3347864" y="4941168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16200000">
            <a:off x="5580112" y="4941168"/>
            <a:ext cx="288032" cy="2880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0" name="Рисунок 79" descr="2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1547813" y="981075"/>
            <a:ext cx="60007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" name="Рисунок 81" descr="3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1547813" y="981075"/>
            <a:ext cx="59626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://www.molomo.ru/img/gam5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547813" y="981075"/>
            <a:ext cx="5976937" cy="369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Picture 6" descr="Новости клуба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-1476375" y="5492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18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179512" y="188640"/>
            <a:ext cx="434350" cy="798875"/>
          </a:xfrm>
          <a:prstGeom prst="rect">
            <a:avLst/>
          </a:prstGeom>
          <a:noFill/>
        </p:spPr>
      </p:pic>
      <p:pic>
        <p:nvPicPr>
          <p:cNvPr id="91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18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32440" y="181853"/>
            <a:ext cx="434350" cy="798875"/>
          </a:xfrm>
          <a:prstGeom prst="rect">
            <a:avLst/>
          </a:prstGeom>
          <a:noFill/>
        </p:spPr>
      </p:pic>
      <p:sp>
        <p:nvSpPr>
          <p:cNvPr id="87" name="Прямоугольник с двумя вырезанными соседними углами 86"/>
          <p:cNvSpPr/>
          <p:nvPr/>
        </p:nvSpPr>
        <p:spPr>
          <a:xfrm>
            <a:off x="0" y="0"/>
            <a:ext cx="9144000" cy="6858000"/>
          </a:xfrm>
          <a:prstGeom prst="snip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Правила разгадывания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филворда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>
              <a:defRPr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При нажатии на изображение можно увеличить его и прочесть вопрос.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При нажатии на увеличенное изображение  оно исчезнет.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При нажатии на стрелку  буквы перекрашиваются, после чего можно прочитать слово.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Решать 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филворд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 можно в произвольном порядке, помня о том, что слова в 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филворде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Arial" pitchFamily="34" charset="0"/>
              </a:rPr>
              <a:t> читаются в разные стороны, сверху вниз и снизу вверх, могут произвольно "ломаться", но никогда не идут "по диагонали" и не пересекаются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marL="342900" indent="-342900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                                  ЖЕЛАЮ УДАЧИ!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79769E-6 L 1.07101 0.826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" y="4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0"/>
                            </p:stCondLst>
                            <p:childTnLst>
                              <p:par>
                                <p:cTn id="13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00"/>
                            </p:stCondLst>
                            <p:childTnLst>
                              <p:par>
                                <p:cTn id="14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000"/>
                            </p:stCondLst>
                            <p:childTnLst>
                              <p:par>
                                <p:cTn id="18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000"/>
                            </p:stCondLst>
                            <p:childTnLst>
                              <p:par>
                                <p:cTn id="19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500"/>
                            </p:stCondLst>
                            <p:childTnLst>
                              <p:par>
                                <p:cTn id="19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500"/>
                            </p:stCondLst>
                            <p:childTnLst>
                              <p:par>
                                <p:cTn id="20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000"/>
                            </p:stCondLst>
                            <p:childTnLst>
                              <p:par>
                                <p:cTn id="20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00"/>
                            </p:stCondLst>
                            <p:childTnLst>
                              <p:par>
                                <p:cTn id="21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3000"/>
                            </p:stCondLst>
                            <p:childTnLst>
                              <p:par>
                                <p:cTn id="21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2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2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0"/>
                            </p:stCondLst>
                            <p:childTnLst>
                              <p:par>
                                <p:cTn id="23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2500"/>
                            </p:stCondLst>
                            <p:childTnLst>
                              <p:par>
                                <p:cTn id="25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000"/>
                            </p:stCondLst>
                            <p:childTnLst>
                              <p:par>
                                <p:cTn id="25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500"/>
                            </p:stCondLst>
                            <p:childTnLst>
                              <p:par>
                                <p:cTn id="25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57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87" grpId="0" animBg="1"/>
      <p:bldP spid="8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 descr="353cd9e52f9b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700" y="-28575"/>
            <a:ext cx="918051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2" descr="353cd9e52f9b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0"/>
            <a:ext cx="2087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64" y="1772816"/>
            <a:ext cx="576064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Дворец Уравнений</a:t>
            </a:r>
          </a:p>
        </p:txBody>
      </p:sp>
      <p:pic>
        <p:nvPicPr>
          <p:cNvPr id="6" name="Picture 6" descr="Новости клуб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96413" y="6627813"/>
            <a:ext cx="43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0.05156 C -0.08559 -0.15722 -0.12952 -0.36578 -0.17153 -0.50797 C -0.21337 -0.65017 -0.22448 -0.7963 -0.29271 -0.80208 C -0.36077 -0.80786 -0.52396 -0.58959 -0.58021 -0.54196 C -0.63629 -0.49433 -0.62171 -0.52069 -0.63004 -0.5163 " pathEditMode="relative" rAng="442838" ptsTypes="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" y="-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31" descr="я.pn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908050"/>
            <a:ext cx="295275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22104__00_15_3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75363" y="0"/>
            <a:ext cx="3068637" cy="446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Прямоугольник 19">
            <a:hlinkClick r:id="rId8" action="ppaction://hlinksldjump"/>
          </p:cNvPr>
          <p:cNvSpPr/>
          <p:nvPr/>
        </p:nvSpPr>
        <p:spPr>
          <a:xfrm flipH="1">
            <a:off x="1187623" y="5733256"/>
            <a:ext cx="7956375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Раскрытие скобок</a:t>
            </a:r>
          </a:p>
        </p:txBody>
      </p:sp>
      <p:sp>
        <p:nvSpPr>
          <p:cNvPr id="25" name="Прямоугольник 24"/>
          <p:cNvSpPr/>
          <p:nvPr/>
        </p:nvSpPr>
        <p:spPr>
          <a:xfrm flipH="1">
            <a:off x="1979712" y="5085184"/>
            <a:ext cx="7164288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     </a:t>
            </a: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Приведение подобных слагаемых</a:t>
            </a: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2843808" y="4437112"/>
            <a:ext cx="6300192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Применение свойств уравнений</a:t>
            </a:r>
          </a:p>
        </p:txBody>
      </p:sp>
      <p:sp>
        <p:nvSpPr>
          <p:cNvPr id="27" name="Прямоугольник 26"/>
          <p:cNvSpPr/>
          <p:nvPr/>
        </p:nvSpPr>
        <p:spPr>
          <a:xfrm flipH="1">
            <a:off x="3707904" y="3789040"/>
            <a:ext cx="5436096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Решение уравнений</a:t>
            </a:r>
          </a:p>
        </p:txBody>
      </p:sp>
      <p:pic>
        <p:nvPicPr>
          <p:cNvPr id="31" name="Picture 6" descr="Новости клуба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981200" y="32845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flipH="1">
            <a:off x="0" y="6381328"/>
            <a:ext cx="9144000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     </a:t>
            </a:r>
          </a:p>
        </p:txBody>
      </p:sp>
      <p:pic>
        <p:nvPicPr>
          <p:cNvPr id="29709" name="Рисунок 12" descr="ь.jpg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60800"/>
            <a:ext cx="122396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69942E-6 L 0.77969 -0.274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5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31" descr="я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125538"/>
            <a:ext cx="29511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22104__00_15_3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075363" y="0"/>
            <a:ext cx="3068637" cy="446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 flipH="1">
            <a:off x="1187623" y="5733256"/>
            <a:ext cx="7956375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Раскрытие скобок</a:t>
            </a:r>
          </a:p>
        </p:txBody>
      </p:sp>
      <p:sp>
        <p:nvSpPr>
          <p:cNvPr id="25" name="Прямоугольник 24">
            <a:hlinkClick r:id="" action="ppaction://customshow?id=1"/>
          </p:cNvPr>
          <p:cNvSpPr/>
          <p:nvPr/>
        </p:nvSpPr>
        <p:spPr>
          <a:xfrm flipH="1">
            <a:off x="1979712" y="5085184"/>
            <a:ext cx="7164288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     </a:t>
            </a: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Приведение подобных слагаемых</a:t>
            </a: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2843808" y="4437112"/>
            <a:ext cx="6300192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Применение свойств уравнений</a:t>
            </a:r>
          </a:p>
        </p:txBody>
      </p:sp>
      <p:sp>
        <p:nvSpPr>
          <p:cNvPr id="27" name="Прямоугольник 26"/>
          <p:cNvSpPr/>
          <p:nvPr/>
        </p:nvSpPr>
        <p:spPr>
          <a:xfrm flipH="1">
            <a:off x="3707904" y="3789040"/>
            <a:ext cx="5436096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Решение уравнений</a:t>
            </a:r>
          </a:p>
        </p:txBody>
      </p:sp>
      <p:pic>
        <p:nvPicPr>
          <p:cNvPr id="30728" name="Picture 6" descr="Новости клуб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92725" y="14128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flipH="1">
            <a:off x="0" y="6381328"/>
            <a:ext cx="9144000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     </a:t>
            </a:r>
          </a:p>
        </p:txBody>
      </p:sp>
      <p:pic>
        <p:nvPicPr>
          <p:cNvPr id="30732" name="Рисунок 11" descr="ь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213100"/>
            <a:ext cx="12239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356100" y="1196975"/>
            <a:ext cx="4787900" cy="521811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Ты лети, футбольный мяч,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 вприпрыжку и не вскачь,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 сбивайся на пути,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Прямо в ту страну лети,  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Где живут ошибки Вити,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Чтобы он среди событий,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Полных страха и тревог,</a:t>
            </a:r>
          </a:p>
          <a:p>
            <a:pPr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Сам себе помочь бы смог</a:t>
            </a:r>
          </a:p>
          <a:p>
            <a:pPr algn="r"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Гераскина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5" name="Picture 8" descr="Попова Галина Михайловна Калининская 2013 Содержание. Введение Структура уро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3850" y="775654"/>
            <a:ext cx="3960118" cy="5279072"/>
          </a:xfrm>
          <a:effectLst>
            <a:softEdge rad="112500"/>
          </a:effectLst>
        </p:spPr>
      </p:pic>
      <p:pic>
        <p:nvPicPr>
          <p:cNvPr id="7174" name="Picture 6" descr="Новости клуб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638" y="5589588"/>
            <a:ext cx="9366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2.31214E-7 L 0.63003 -0.77618 " pathEditMode="relative" ptsTypes="AA">
                                      <p:cBhvr>
                                        <p:cTn id="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31" descr="я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125538"/>
            <a:ext cx="29511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22104__00_15_3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075363" y="0"/>
            <a:ext cx="3068637" cy="446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 flipH="1">
            <a:off x="1187623" y="5733256"/>
            <a:ext cx="7956375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Раскрытие скобок</a:t>
            </a:r>
          </a:p>
        </p:txBody>
      </p:sp>
      <p:sp>
        <p:nvSpPr>
          <p:cNvPr id="25" name="Прямоугольник 24"/>
          <p:cNvSpPr/>
          <p:nvPr/>
        </p:nvSpPr>
        <p:spPr>
          <a:xfrm flipH="1">
            <a:off x="1979712" y="5085184"/>
            <a:ext cx="7164288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     </a:t>
            </a: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Приведение подобных слагаемых</a:t>
            </a:r>
          </a:p>
        </p:txBody>
      </p:sp>
      <p:sp>
        <p:nvSpPr>
          <p:cNvPr id="26" name="Прямоугольник 25">
            <a:hlinkClick r:id="" action="ppaction://customshow?id=2"/>
          </p:cNvPr>
          <p:cNvSpPr/>
          <p:nvPr/>
        </p:nvSpPr>
        <p:spPr>
          <a:xfrm flipH="1">
            <a:off x="2843808" y="4437112"/>
            <a:ext cx="6300192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Применение свойств уравнений</a:t>
            </a:r>
          </a:p>
        </p:txBody>
      </p:sp>
      <p:sp>
        <p:nvSpPr>
          <p:cNvPr id="27" name="Прямоугольник 26"/>
          <p:cNvSpPr/>
          <p:nvPr/>
        </p:nvSpPr>
        <p:spPr>
          <a:xfrm flipH="1">
            <a:off x="3707904" y="3789040"/>
            <a:ext cx="5436096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Решение уравнений</a:t>
            </a:r>
          </a:p>
        </p:txBody>
      </p:sp>
      <p:pic>
        <p:nvPicPr>
          <p:cNvPr id="31752" name="Picture 6" descr="Новости клуб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92725" y="14128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flipH="1">
            <a:off x="0" y="6381328"/>
            <a:ext cx="9144000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     </a:t>
            </a:r>
          </a:p>
        </p:txBody>
      </p:sp>
      <p:pic>
        <p:nvPicPr>
          <p:cNvPr id="31756" name="Рисунок 10" descr="ь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2565400"/>
            <a:ext cx="122396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31" descr="я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125538"/>
            <a:ext cx="2951163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922104__00_15_3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075363" y="0"/>
            <a:ext cx="3068637" cy="446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 flipH="1">
            <a:off x="1187623" y="5733256"/>
            <a:ext cx="7956375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Раскрытие скобок</a:t>
            </a:r>
          </a:p>
        </p:txBody>
      </p:sp>
      <p:sp>
        <p:nvSpPr>
          <p:cNvPr id="25" name="Прямоугольник 24"/>
          <p:cNvSpPr/>
          <p:nvPr/>
        </p:nvSpPr>
        <p:spPr>
          <a:xfrm flipH="1">
            <a:off x="1979712" y="5085184"/>
            <a:ext cx="7164288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     </a:t>
            </a: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  <a:solidFill>
                  <a:schemeClr val="bg1"/>
                </a:solidFill>
              </a:rPr>
              <a:t>Приведение подобных слагаемых</a:t>
            </a: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2843808" y="4437112"/>
            <a:ext cx="6300192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Применение свойств уравнений</a:t>
            </a:r>
          </a:p>
        </p:txBody>
      </p:sp>
      <p:sp>
        <p:nvSpPr>
          <p:cNvPr id="27" name="Прямоугольник 26">
            <a:hlinkClick r:id="rId6" action="ppaction://hlinksldjump"/>
          </p:cNvPr>
          <p:cNvSpPr/>
          <p:nvPr/>
        </p:nvSpPr>
        <p:spPr>
          <a:xfrm flipH="1">
            <a:off x="3707904" y="3789040"/>
            <a:ext cx="5436096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ln>
                  <a:solidFill>
                    <a:schemeClr val="bg2">
                      <a:lumMod val="40000"/>
                      <a:lumOff val="60000"/>
                    </a:schemeClr>
                  </a:solidFill>
                </a:ln>
              </a:rPr>
              <a:t>     Решение уравнений</a:t>
            </a:r>
          </a:p>
        </p:txBody>
      </p:sp>
      <p:pic>
        <p:nvPicPr>
          <p:cNvPr id="32776" name="Picture 6" descr="Новости клуб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8263" y="1412875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flipH="1">
            <a:off x="0" y="6381328"/>
            <a:ext cx="9144000" cy="648072"/>
          </a:xfrm>
          <a:prstGeom prst="rect">
            <a:avLst/>
          </a:prstGeom>
          <a:solidFill>
            <a:srgbClr val="996633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     </a:t>
            </a:r>
          </a:p>
        </p:txBody>
      </p:sp>
      <p:pic>
        <p:nvPicPr>
          <p:cNvPr id="32780" name="Рисунок 10" descr="ь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1916113"/>
            <a:ext cx="122396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Выберите верный ответ</a:t>
            </a:r>
          </a:p>
        </p:txBody>
      </p:sp>
      <p:sp>
        <p:nvSpPr>
          <p:cNvPr id="14" name="Содержимое 5"/>
          <p:cNvSpPr txBox="1">
            <a:spLocks/>
          </p:cNvSpPr>
          <p:nvPr/>
        </p:nvSpPr>
        <p:spPr>
          <a:xfrm>
            <a:off x="1763713" y="1268413"/>
            <a:ext cx="3024187" cy="533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800" b="1" kern="0" dirty="0">
                <a:solidFill>
                  <a:schemeClr val="accent1">
                    <a:lumMod val="10000"/>
                  </a:schemeClr>
                </a:solidFill>
                <a:latin typeface="+mn-lt"/>
                <a:cs typeface="+mn-cs"/>
              </a:rPr>
              <a:t>2(4х-8)-3(3-2х)=</a:t>
            </a:r>
          </a:p>
        </p:txBody>
      </p:sp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4500563" y="2420938"/>
            <a:ext cx="2519362" cy="647700"/>
            <a:chOff x="4075945" y="2060848"/>
            <a:chExt cx="2520280" cy="648072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4075945" y="2060848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817" name="Прямоугольник 18"/>
            <p:cNvSpPr>
              <a:spLocks noChangeArrowheads="1"/>
            </p:cNvSpPr>
            <p:nvPr/>
          </p:nvSpPr>
          <p:spPr bwMode="auto">
            <a:xfrm>
              <a:off x="4355976" y="2060848"/>
              <a:ext cx="179728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8х-8-9+2х</a:t>
              </a:r>
            </a:p>
          </p:txBody>
        </p:sp>
      </p:grpSp>
      <p:grpSp>
        <p:nvGrpSpPr>
          <p:cNvPr id="3" name="Группа 20"/>
          <p:cNvGrpSpPr>
            <a:grpSpLocks/>
          </p:cNvGrpSpPr>
          <p:nvPr/>
        </p:nvGrpSpPr>
        <p:grpSpPr bwMode="auto">
          <a:xfrm>
            <a:off x="5003800" y="3284538"/>
            <a:ext cx="2520950" cy="649287"/>
            <a:chOff x="4572000" y="3212976"/>
            <a:chExt cx="2520280" cy="64807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572000" y="321297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813" name="Прямоугольник 14"/>
            <p:cNvSpPr>
              <a:spLocks noChangeArrowheads="1"/>
            </p:cNvSpPr>
            <p:nvPr/>
          </p:nvSpPr>
          <p:spPr bwMode="auto">
            <a:xfrm>
              <a:off x="5017383" y="3284985"/>
              <a:ext cx="1622560" cy="380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8х-8-9-6х</a:t>
              </a:r>
            </a:p>
          </p:txBody>
        </p:sp>
      </p:grpSp>
      <p:grpSp>
        <p:nvGrpSpPr>
          <p:cNvPr id="4" name="Группа 30"/>
          <p:cNvGrpSpPr>
            <a:grpSpLocks/>
          </p:cNvGrpSpPr>
          <p:nvPr/>
        </p:nvGrpSpPr>
        <p:grpSpPr bwMode="auto">
          <a:xfrm>
            <a:off x="5508625" y="4221163"/>
            <a:ext cx="2592388" cy="647700"/>
            <a:chOff x="5220072" y="4221088"/>
            <a:chExt cx="2592288" cy="648072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220072" y="4221088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809" name="Прямоугольник 15"/>
            <p:cNvSpPr>
              <a:spLocks noChangeArrowheads="1"/>
            </p:cNvSpPr>
            <p:nvPr/>
          </p:nvSpPr>
          <p:spPr bwMode="auto">
            <a:xfrm>
              <a:off x="5537686" y="4293098"/>
              <a:ext cx="227467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8х-16-9+6х</a:t>
              </a:r>
            </a:p>
          </p:txBody>
        </p:sp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6156325" y="5157788"/>
            <a:ext cx="2663825" cy="647700"/>
            <a:chOff x="6156176" y="5157192"/>
            <a:chExt cx="2664296" cy="648072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156176" y="5157192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805" name="Прямоугольник 28"/>
            <p:cNvSpPr>
              <a:spLocks noChangeArrowheads="1"/>
            </p:cNvSpPr>
            <p:nvPr/>
          </p:nvSpPr>
          <p:spPr bwMode="auto">
            <a:xfrm>
              <a:off x="6569968" y="5229200"/>
              <a:ext cx="225050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8х-16-9-6х</a:t>
              </a:r>
            </a:p>
          </p:txBody>
        </p:sp>
      </p:grpSp>
      <p:pic>
        <p:nvPicPr>
          <p:cNvPr id="23" name="Picture 2" descr="Скачать В стране невыученных уроков (1969/DVDRip) фильм в хорошем качестве бесплатно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467544" y="2636912"/>
            <a:ext cx="3372456" cy="2529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6" descr="Новости клуба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63713" y="32845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4 -0.01573 L -0.11025 -0.435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2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6.12717E-6 L 0.70087 0.40901 " pathEditMode="relative" ptsTypes="AA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Выберите верный ответ</a:t>
            </a:r>
          </a:p>
        </p:txBody>
      </p:sp>
      <p:sp>
        <p:nvSpPr>
          <p:cNvPr id="4" name="Содержимое 5"/>
          <p:cNvSpPr txBox="1">
            <a:spLocks/>
          </p:cNvSpPr>
          <p:nvPr/>
        </p:nvSpPr>
        <p:spPr>
          <a:xfrm>
            <a:off x="1619250" y="1052513"/>
            <a:ext cx="3024188" cy="5334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800" b="1" kern="0" dirty="0">
                <a:solidFill>
                  <a:schemeClr val="accent1">
                    <a:lumMod val="10000"/>
                  </a:schemeClr>
                </a:solidFill>
                <a:latin typeface="+mn-lt"/>
                <a:cs typeface="+mn-cs"/>
              </a:rPr>
              <a:t>2х-15-7х+24-х</a:t>
            </a:r>
            <a:r>
              <a:rPr lang="ru-RU" sz="2800" b="1" kern="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=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539750" y="2133600"/>
            <a:ext cx="2519363" cy="647700"/>
            <a:chOff x="539552" y="2132856"/>
            <a:chExt cx="2520280" cy="648072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39552" y="213285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841" name="Прямоугольник 15"/>
            <p:cNvSpPr>
              <a:spLocks noChangeArrowheads="1"/>
            </p:cNvSpPr>
            <p:nvPr/>
          </p:nvSpPr>
          <p:spPr bwMode="auto">
            <a:xfrm>
              <a:off x="1187624" y="2204864"/>
              <a:ext cx="105349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-6х-9</a:t>
              </a:r>
            </a:p>
          </p:txBody>
        </p:sp>
      </p:grp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1042988" y="3213100"/>
            <a:ext cx="2520950" cy="647700"/>
            <a:chOff x="1043608" y="3212976"/>
            <a:chExt cx="2520280" cy="648072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043608" y="321297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837" name="Прямоугольник 12"/>
            <p:cNvSpPr>
              <a:spLocks noChangeArrowheads="1"/>
            </p:cNvSpPr>
            <p:nvPr/>
          </p:nvSpPr>
          <p:spPr bwMode="auto">
            <a:xfrm>
              <a:off x="1547664" y="3284984"/>
              <a:ext cx="12490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</a:rPr>
                <a:t>   </a:t>
              </a:r>
              <a:r>
                <a:rPr lang="ru-RU" sz="2800" b="1">
                  <a:solidFill>
                    <a:srgbClr val="C00000"/>
                  </a:solidFill>
                </a:rPr>
                <a:t> 6х+9</a:t>
              </a:r>
            </a:p>
          </p:txBody>
        </p:sp>
      </p:grpSp>
      <p:grpSp>
        <p:nvGrpSpPr>
          <p:cNvPr id="6" name="Группа 14"/>
          <p:cNvGrpSpPr>
            <a:grpSpLocks/>
          </p:cNvGrpSpPr>
          <p:nvPr/>
        </p:nvGrpSpPr>
        <p:grpSpPr bwMode="auto">
          <a:xfrm>
            <a:off x="1692275" y="4221163"/>
            <a:ext cx="2519363" cy="647700"/>
            <a:chOff x="1691680" y="4221088"/>
            <a:chExt cx="2520280" cy="648072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691680" y="4221088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833" name="Прямоугольник 9"/>
            <p:cNvSpPr>
              <a:spLocks noChangeArrowheads="1"/>
            </p:cNvSpPr>
            <p:nvPr/>
          </p:nvSpPr>
          <p:spPr bwMode="auto">
            <a:xfrm>
              <a:off x="2267744" y="4293096"/>
              <a:ext cx="111761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</a:rPr>
                <a:t>  </a:t>
              </a:r>
              <a:r>
                <a:rPr lang="ru-RU" sz="2800" b="1">
                  <a:solidFill>
                    <a:srgbClr val="C00000"/>
                  </a:solidFill>
                </a:rPr>
                <a:t>-5х-9</a:t>
              </a:r>
            </a:p>
          </p:txBody>
        </p:sp>
      </p:grpSp>
      <p:grpSp>
        <p:nvGrpSpPr>
          <p:cNvPr id="7" name="Группа 13"/>
          <p:cNvGrpSpPr>
            <a:grpSpLocks/>
          </p:cNvGrpSpPr>
          <p:nvPr/>
        </p:nvGrpSpPr>
        <p:grpSpPr bwMode="auto">
          <a:xfrm>
            <a:off x="2411413" y="5157788"/>
            <a:ext cx="2520950" cy="647700"/>
            <a:chOff x="2411760" y="5157192"/>
            <a:chExt cx="2520280" cy="64807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2411760" y="5157192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829" name="Прямоугольник 6"/>
            <p:cNvSpPr>
              <a:spLocks noChangeArrowheads="1"/>
            </p:cNvSpPr>
            <p:nvPr/>
          </p:nvSpPr>
          <p:spPr bwMode="auto">
            <a:xfrm>
              <a:off x="2915816" y="5229200"/>
              <a:ext cx="111280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  9-6х</a:t>
              </a:r>
            </a:p>
          </p:txBody>
        </p:sp>
      </p:grpSp>
      <p:pic>
        <p:nvPicPr>
          <p:cNvPr id="23" name="Picture 2" descr="Скачать В стране невыученных уроков (1969/DVDRip) фильм в хорошем качестве бесплатн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080" y="2204864"/>
            <a:ext cx="3372456" cy="2529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6" descr="Новости клуба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19925" y="2781300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95 -0.06821 L 0.2158 -0.613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89017E-7 L 0.12586 0.48231 " pathEditMode="relative" ptsTypes="AA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Выберите верный ответ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844824"/>
            <a:ext cx="3240360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6" name="TextBox 5"/>
          <p:cNvSpPr txBox="1">
            <a:spLocks noChangeArrowheads="1"/>
          </p:cNvSpPr>
          <p:nvPr/>
        </p:nvSpPr>
        <p:spPr bwMode="auto">
          <a:xfrm>
            <a:off x="2339975" y="1052513"/>
            <a:ext cx="41036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3х-5+2х=12-7х-20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7744" y="3068960"/>
            <a:ext cx="3312368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4221088"/>
            <a:ext cx="3312368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67744" y="5373216"/>
            <a:ext cx="3240360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1188" y="1916113"/>
            <a:ext cx="3455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3х+2х-7х=5+12+20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68538" y="3121025"/>
            <a:ext cx="3382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3х+2х+7х=5+12+20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1188" y="4292600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 3х+2х+7х=5+12-20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68538" y="5445125"/>
            <a:ext cx="3382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3х+2х+7х=5-12+20</a:t>
            </a:r>
          </a:p>
        </p:txBody>
      </p:sp>
      <p:pic>
        <p:nvPicPr>
          <p:cNvPr id="14" name="Picture 2" descr="Скачать В стране невыученных уроков (1969/DVDRip) фильм в хорошем качестве бесплатно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80112" y="2636912"/>
            <a:ext cx="3372456" cy="2529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6" descr="Новости клуба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08850" y="3141663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89017E-7 L 0.09444 0.41942 " pathEditMode="relative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Выберите верный ответ</a:t>
            </a:r>
          </a:p>
        </p:txBody>
      </p:sp>
      <p:sp>
        <p:nvSpPr>
          <p:cNvPr id="36867" name="TextBox 5"/>
          <p:cNvSpPr txBox="1">
            <a:spLocks noChangeArrowheads="1"/>
          </p:cNvSpPr>
          <p:nvPr/>
        </p:nvSpPr>
        <p:spPr bwMode="auto">
          <a:xfrm>
            <a:off x="2268538" y="1196975"/>
            <a:ext cx="4103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3 (2х-7)= 5–(4 – 8х)</a:t>
            </a: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6516688" y="2060575"/>
            <a:ext cx="1439862" cy="647700"/>
            <a:chOff x="539552" y="2132856"/>
            <a:chExt cx="2520280" cy="64807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39552" y="213285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890" name="Прямоугольник 9"/>
            <p:cNvSpPr>
              <a:spLocks noChangeArrowheads="1"/>
            </p:cNvSpPr>
            <p:nvPr/>
          </p:nvSpPr>
          <p:spPr bwMode="auto">
            <a:xfrm>
              <a:off x="1187624" y="2204864"/>
              <a:ext cx="61369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11</a:t>
              </a:r>
            </a:p>
          </p:txBody>
        </p:sp>
      </p:grpSp>
      <p:sp>
        <p:nvSpPr>
          <p:cNvPr id="36869" name="TextBox 10"/>
          <p:cNvSpPr txBox="1">
            <a:spLocks noChangeArrowheads="1"/>
          </p:cNvSpPr>
          <p:nvPr/>
        </p:nvSpPr>
        <p:spPr bwMode="auto">
          <a:xfrm>
            <a:off x="4067175" y="5661025"/>
            <a:ext cx="2665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Ответ: </a:t>
            </a:r>
          </a:p>
        </p:txBody>
      </p: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4572000" y="3068638"/>
            <a:ext cx="1439863" cy="647700"/>
            <a:chOff x="539552" y="2132856"/>
            <a:chExt cx="2520280" cy="648072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39552" y="213285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886" name="Прямоугольник 13"/>
            <p:cNvSpPr>
              <a:spLocks noChangeArrowheads="1"/>
            </p:cNvSpPr>
            <p:nvPr/>
          </p:nvSpPr>
          <p:spPr bwMode="auto">
            <a:xfrm>
              <a:off x="1187624" y="2204864"/>
              <a:ext cx="110863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10</a:t>
              </a:r>
            </a:p>
          </p:txBody>
        </p:sp>
      </p:grpSp>
      <p:grpSp>
        <p:nvGrpSpPr>
          <p:cNvPr id="5" name="Группа 14"/>
          <p:cNvGrpSpPr>
            <a:grpSpLocks/>
          </p:cNvGrpSpPr>
          <p:nvPr/>
        </p:nvGrpSpPr>
        <p:grpSpPr bwMode="auto">
          <a:xfrm>
            <a:off x="7235825" y="3716338"/>
            <a:ext cx="1439863" cy="649287"/>
            <a:chOff x="539552" y="2132856"/>
            <a:chExt cx="2520280" cy="648072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39552" y="213285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882" name="Прямоугольник 16"/>
            <p:cNvSpPr>
              <a:spLocks noChangeArrowheads="1"/>
            </p:cNvSpPr>
            <p:nvPr/>
          </p:nvSpPr>
          <p:spPr bwMode="auto">
            <a:xfrm>
              <a:off x="917594" y="2204864"/>
              <a:ext cx="131903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-10</a:t>
              </a:r>
            </a:p>
          </p:txBody>
        </p:sp>
      </p:grpSp>
      <p:grpSp>
        <p:nvGrpSpPr>
          <p:cNvPr id="6" name="Группа 17"/>
          <p:cNvGrpSpPr>
            <a:grpSpLocks/>
          </p:cNvGrpSpPr>
          <p:nvPr/>
        </p:nvGrpSpPr>
        <p:grpSpPr bwMode="auto">
          <a:xfrm>
            <a:off x="4427538" y="4652963"/>
            <a:ext cx="1439862" cy="647700"/>
            <a:chOff x="539552" y="2132856"/>
            <a:chExt cx="2520280" cy="64807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39552" y="2132856"/>
              <a:ext cx="2520280" cy="64807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878" name="Прямоугольник 19"/>
            <p:cNvSpPr>
              <a:spLocks noChangeArrowheads="1"/>
            </p:cNvSpPr>
            <p:nvPr/>
          </p:nvSpPr>
          <p:spPr bwMode="auto">
            <a:xfrm>
              <a:off x="1043608" y="2204864"/>
              <a:ext cx="144145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</a:rPr>
                <a:t> -11 </a:t>
              </a:r>
            </a:p>
          </p:txBody>
        </p:sp>
      </p:grpSp>
      <p:pic>
        <p:nvPicPr>
          <p:cNvPr id="6146" name="Picture 2" descr="Скачать В стране невыученных уроков (1969/DVDRip) фильм в хорошем качестве бесплатно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179512" y="198884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Новости клуба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92275" y="26368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6185E-6 L 0.09444 0.12578 " pathEditMode="relative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08671E-6 L 0.71667 0.49295 " pathEditMode="relative" ptsTypes="AA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r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788" y="3716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95288" y="620713"/>
            <a:ext cx="4619625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C00000"/>
                </a:solidFill>
              </a:rPr>
              <a:t>В работе, в жизни и труде 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C00000"/>
                </a:solidFill>
              </a:rPr>
              <a:t>Желаем мы тебе удачи. 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C00000"/>
                </a:solidFill>
              </a:rPr>
              <a:t>Учись всегда, учись везде 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C00000"/>
                </a:solidFill>
              </a:rPr>
              <a:t>И правильно решай задачи!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11" name="Содержимое 10" descr="в13.jpg"/>
          <p:cNvPicPr>
            <a:picLocks noGrp="1" noChangeAspect="1"/>
          </p:cNvPicPr>
          <p:nvPr>
            <p:ph sz="half" idx="2"/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4923205" y="692696"/>
            <a:ext cx="3858975" cy="5256584"/>
          </a:xfrm>
          <a:effectLst>
            <a:softEdge rad="112500"/>
          </a:effectLst>
        </p:spPr>
      </p:pic>
      <p:pic>
        <p:nvPicPr>
          <p:cNvPr id="37893" name="Picture 2" descr="I:\выпускная работа\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0825" y="3429000"/>
            <a:ext cx="2395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Новости клуба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300788" y="22050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в начало 6">
            <a:hlinkClick r:id="rId8" action="ppaction://hlinksldjump" highlightClick="1"/>
          </p:cNvPr>
          <p:cNvSpPr/>
          <p:nvPr/>
        </p:nvSpPr>
        <p:spPr>
          <a:xfrm>
            <a:off x="8675688" y="6308725"/>
            <a:ext cx="288925" cy="28892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endshow" highlightClick="1"/>
          </p:cNvPr>
          <p:cNvSpPr/>
          <p:nvPr/>
        </p:nvSpPr>
        <p:spPr>
          <a:xfrm>
            <a:off x="8243888" y="6308725"/>
            <a:ext cx="360362" cy="2889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-2.89017E-7 L -0.38593 0.56624 " pathEditMode="relative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28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28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14000" r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" y="0"/>
            <a:ext cx="8820150" cy="1071563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B00000"/>
                </a:solidFill>
              </a:rPr>
              <a:t>Богдановская Валентина Михайловна</a:t>
            </a:r>
          </a:p>
        </p:txBody>
      </p:sp>
      <p:sp>
        <p:nvSpPr>
          <p:cNvPr id="389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353425" cy="42481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262673"/>
                </a:solidFill>
                <a:cs typeface="Arial" charset="0"/>
                <a:hlinkClick r:id="rId3"/>
              </a:rPr>
              <a:t>Адрес сайта</a:t>
            </a:r>
            <a:endParaRPr lang="ru-RU" smtClean="0"/>
          </a:p>
        </p:txBody>
      </p:sp>
      <p:pic>
        <p:nvPicPr>
          <p:cNvPr id="5" name="Содержимое 3" descr="IMG_33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95288" y="981075"/>
            <a:ext cx="26638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3419475" y="908050"/>
            <a:ext cx="5400675" cy="667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>
                <a:solidFill>
                  <a:srgbClr val="262673"/>
                </a:solidFill>
              </a:rPr>
              <a:t> Учитель математики и информатики, высшая квалификационная категория, педагогический стаж 31 год</a:t>
            </a:r>
          </a:p>
          <a:p>
            <a:pPr>
              <a:buFont typeface="Wingdings" pitchFamily="2" charset="2"/>
              <a:buChar char="Ø"/>
            </a:pPr>
            <a:r>
              <a:rPr lang="ru-RU" sz="2600">
                <a:solidFill>
                  <a:srgbClr val="262673"/>
                </a:solidFill>
              </a:rPr>
              <a:t> Образование высшее (БГПИ имени</a:t>
            </a:r>
            <a:r>
              <a:rPr lang="en-US" sz="2600">
                <a:solidFill>
                  <a:srgbClr val="262673"/>
                </a:solidFill>
              </a:rPr>
              <a:t> </a:t>
            </a:r>
            <a:r>
              <a:rPr lang="ru-RU" sz="2600">
                <a:solidFill>
                  <a:srgbClr val="262673"/>
                </a:solidFill>
              </a:rPr>
              <a:t>И.Г. Петровского)</a:t>
            </a:r>
          </a:p>
          <a:p>
            <a:pPr>
              <a:buFont typeface="Wingdings" pitchFamily="2" charset="2"/>
              <a:buChar char="Ø"/>
            </a:pPr>
            <a:r>
              <a:rPr lang="ru-RU" sz="2600">
                <a:solidFill>
                  <a:srgbClr val="262673"/>
                </a:solidFill>
              </a:rPr>
              <a:t> Место работы  МКОУ «СОШ № 6» ИМРСК, Ставропольский край</a:t>
            </a:r>
          </a:p>
          <a:p>
            <a:pPr>
              <a:buFont typeface="Wingdings" pitchFamily="2" charset="2"/>
              <a:buChar char="Ø"/>
            </a:pPr>
            <a:r>
              <a:rPr lang="ru-RU" sz="2600">
                <a:solidFill>
                  <a:srgbClr val="262673"/>
                </a:solidFill>
              </a:rPr>
              <a:t> Профессиональные интересы: постоянное самообразование, т.к. дети рождаются с крыльями, а моя задача - научить их летать</a:t>
            </a:r>
          </a:p>
          <a:p>
            <a:r>
              <a:rPr lang="ru-RU" sz="2600" b="1">
                <a:solidFill>
                  <a:srgbClr val="262673"/>
                </a:solidFill>
                <a:cs typeface="Arial" charset="0"/>
              </a:rPr>
              <a:t> </a:t>
            </a:r>
          </a:p>
          <a:p>
            <a:endParaRPr lang="ru-RU">
              <a:solidFill>
                <a:srgbClr val="7F7F7F"/>
              </a:solidFill>
            </a:endParaRPr>
          </a:p>
          <a:p>
            <a:r>
              <a:rPr lang="ru-RU">
                <a:solidFill>
                  <a:srgbClr val="7F7F7F"/>
                </a:solidFill>
              </a:rPr>
              <a:t>                                                     </a:t>
            </a:r>
          </a:p>
          <a:p>
            <a:endParaRPr lang="en-US"/>
          </a:p>
          <a:p>
            <a:endParaRPr lang="ru-RU"/>
          </a:p>
          <a:p>
            <a:r>
              <a:rPr lang="ru-RU"/>
              <a:t> </a:t>
            </a:r>
          </a:p>
        </p:txBody>
      </p:sp>
      <p:pic>
        <p:nvPicPr>
          <p:cNvPr id="38918" name="Picture 4" descr="Information Technology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03350" y="5589588"/>
            <a:ext cx="5064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2" descr="Танки в городЕ - Установка игры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64500" y="5732463"/>
            <a:ext cx="10795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14000" r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620688"/>
            <a:ext cx="8353425" cy="5832647"/>
          </a:xfrm>
        </p:spPr>
        <p:txBody>
          <a:bodyPr numCol="2"/>
          <a:lstStyle/>
          <a:p>
            <a:pPr>
              <a:buFontTx/>
              <a:buNone/>
              <a:defRPr/>
            </a:pPr>
            <a:r>
              <a:rPr lang="ru-RU" sz="1800" dirty="0" smtClean="0">
                <a:hlinkClick r:id="rId3"/>
              </a:rPr>
              <a:t>Шаблон </a:t>
            </a:r>
            <a:r>
              <a:rPr lang="ru-RU" sz="1800" dirty="0" err="1" smtClean="0">
                <a:hlinkClick r:id="rId3"/>
              </a:rPr>
              <a:t>Ранько</a:t>
            </a:r>
            <a:r>
              <a:rPr lang="ru-RU" sz="1800" dirty="0" smtClean="0">
                <a:hlinkClick r:id="rId3"/>
              </a:rPr>
              <a:t> Е.А</a:t>
            </a:r>
            <a:r>
              <a:rPr lang="ru-RU" sz="1800" dirty="0" smtClean="0"/>
              <a:t>., сайт </a:t>
            </a:r>
            <a:r>
              <a:rPr lang="ru-RU" sz="1800" dirty="0" smtClean="0">
                <a:hlinkClick r:id="rId4"/>
              </a:rPr>
              <a:t>http://pedsovet.su/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</a:t>
            </a:r>
            <a:r>
              <a:rPr lang="en-US" sz="1800" dirty="0" smtClean="0"/>
              <a:t> </a:t>
            </a:r>
            <a:r>
              <a:rPr lang="ru-RU" sz="1800" dirty="0" smtClean="0"/>
              <a:t>      </a:t>
            </a:r>
            <a:r>
              <a:rPr lang="ru-RU" sz="1800" dirty="0" smtClean="0">
                <a:hlinkClick r:id="rId5"/>
              </a:rPr>
              <a:t>Баннер портала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6"/>
              </a:rPr>
              <a:t>изображение</a:t>
            </a:r>
            <a:r>
              <a:rPr lang="ru-RU" sz="1800" dirty="0" smtClean="0"/>
              <a:t> </a:t>
            </a:r>
          </a:p>
          <a:p>
            <a:pPr>
              <a:buFontTx/>
              <a:buNone/>
              <a:defRPr/>
            </a:pPr>
            <a:r>
              <a:rPr lang="ru-RU" sz="1800" dirty="0" smtClean="0"/>
              <a:t>Слайд 2       </a:t>
            </a:r>
            <a:r>
              <a:rPr lang="ru-RU" sz="1800" dirty="0" smtClean="0">
                <a:hlinkClick r:id="rId7"/>
              </a:rPr>
              <a:t>Обложка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8"/>
              </a:rPr>
              <a:t>книга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3       </a:t>
            </a:r>
            <a:r>
              <a:rPr lang="ru-RU" sz="1800" dirty="0" smtClean="0">
                <a:hlinkClick r:id="rId9"/>
              </a:rPr>
              <a:t>Изображение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10"/>
              </a:rPr>
              <a:t>мяч</a:t>
            </a:r>
            <a:r>
              <a:rPr lang="ru-RU" sz="1800" u="sng" dirty="0" smtClean="0"/>
              <a:t> </a:t>
            </a:r>
          </a:p>
          <a:p>
            <a:pPr>
              <a:buFontTx/>
              <a:buNone/>
              <a:defRPr/>
            </a:pPr>
            <a:r>
              <a:rPr lang="ru-RU" sz="1800" dirty="0" smtClean="0"/>
              <a:t>Слайд 4       </a:t>
            </a:r>
            <a:r>
              <a:rPr lang="ru-RU" sz="1800" dirty="0" smtClean="0">
                <a:hlinkClick r:id="rId11"/>
              </a:rPr>
              <a:t>Изображение</a:t>
            </a:r>
            <a:r>
              <a:rPr lang="ru-RU" sz="1800" dirty="0" smtClean="0"/>
              <a:t>. </a:t>
            </a:r>
            <a:r>
              <a:rPr lang="ru-RU" sz="1800" dirty="0" smtClean="0">
                <a:hlinkClick r:id="rId12"/>
              </a:rPr>
              <a:t>батон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5      </a:t>
            </a:r>
            <a:r>
              <a:rPr lang="ru-RU" sz="1800" dirty="0" smtClean="0">
                <a:hlinkClick r:id="rId13"/>
              </a:rPr>
              <a:t>Знак вопроса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14"/>
              </a:rPr>
              <a:t>изображение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8      </a:t>
            </a:r>
            <a:r>
              <a:rPr lang="ru-RU" sz="1800" dirty="0" smtClean="0">
                <a:hlinkClick r:id="rId15"/>
              </a:rPr>
              <a:t>Изображение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11    </a:t>
            </a:r>
            <a:r>
              <a:rPr lang="ru-RU" sz="1800" dirty="0" smtClean="0">
                <a:hlinkClick r:id="rId16"/>
              </a:rPr>
              <a:t>Корова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17"/>
              </a:rPr>
              <a:t>Витя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14"/>
              </a:rPr>
              <a:t>Кот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13    </a:t>
            </a:r>
            <a:r>
              <a:rPr lang="ru-RU" sz="1800" dirty="0" smtClean="0">
                <a:hlinkClick r:id="rId18"/>
              </a:rPr>
              <a:t>Изображение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15</a:t>
            </a:r>
            <a:r>
              <a:rPr lang="ru-RU" sz="1800" dirty="0" smtClean="0">
                <a:hlinkClick r:id="rId19"/>
              </a:rPr>
              <a:t>    В стране невыученных уроков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16    </a:t>
            </a:r>
            <a:r>
              <a:rPr lang="ru-RU" sz="1800" dirty="0" smtClean="0">
                <a:hlinkClick r:id="rId20"/>
              </a:rPr>
              <a:t>Землекопы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18    </a:t>
            </a:r>
            <a:r>
              <a:rPr lang="ru-RU" sz="1800" dirty="0" smtClean="0">
                <a:hlinkClick r:id="rId18"/>
              </a:rPr>
              <a:t>Изображение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21    </a:t>
            </a:r>
            <a:r>
              <a:rPr lang="ru-RU" sz="1800" dirty="0" smtClean="0">
                <a:hlinkClick r:id="rId21"/>
              </a:rPr>
              <a:t>Рамка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22    </a:t>
            </a:r>
            <a:r>
              <a:rPr lang="ru-RU" sz="1800" dirty="0" smtClean="0">
                <a:hlinkClick r:id="rId22"/>
              </a:rPr>
              <a:t>Рене Декарт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20    </a:t>
            </a:r>
            <a:r>
              <a:rPr lang="ru-RU" sz="1800" dirty="0" smtClean="0">
                <a:hlinkClick r:id="rId23"/>
              </a:rPr>
              <a:t>Телевизор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24"/>
              </a:rPr>
              <a:t>Красота математики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27    Авторский </a:t>
            </a:r>
            <a:r>
              <a:rPr lang="ru-RU" sz="1800" dirty="0" err="1" smtClean="0"/>
              <a:t>скриншот</a:t>
            </a:r>
            <a:r>
              <a:rPr lang="ru-RU" sz="1800" dirty="0" smtClean="0"/>
              <a:t> из мультфильма</a:t>
            </a:r>
          </a:p>
          <a:p>
            <a:pPr>
              <a:buFontTx/>
              <a:buNone/>
              <a:defRPr/>
            </a:pPr>
            <a:r>
              <a:rPr lang="ru-RU" sz="1800" dirty="0" smtClean="0"/>
              <a:t>Слайд 28    Авторский </a:t>
            </a:r>
            <a:r>
              <a:rPr lang="ru-RU" sz="1800" dirty="0" err="1" smtClean="0"/>
              <a:t>скриншот</a:t>
            </a:r>
            <a:r>
              <a:rPr lang="ru-RU" sz="1800" dirty="0" smtClean="0"/>
              <a:t> из мультфильма,  </a:t>
            </a:r>
            <a:r>
              <a:rPr lang="ru-RU" sz="1800" dirty="0" smtClean="0">
                <a:hlinkClick r:id="rId25"/>
              </a:rPr>
              <a:t>иллюстрация</a:t>
            </a:r>
            <a:r>
              <a:rPr lang="ru-RU" sz="1800" dirty="0" smtClean="0"/>
              <a:t>, звук из мультфильма </a:t>
            </a:r>
            <a:r>
              <a:rPr lang="ru-RU" sz="1800" dirty="0" smtClean="0">
                <a:hlinkClick r:id="rId19"/>
              </a:rPr>
              <a:t>В стране невыученных уроков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36    </a:t>
            </a:r>
            <a:r>
              <a:rPr lang="ru-RU" sz="1800" dirty="0" smtClean="0">
                <a:hlinkClick r:id="rId26"/>
              </a:rPr>
              <a:t>Иллюстрация из презентации Мартусовой С.Е</a:t>
            </a:r>
            <a:r>
              <a:rPr lang="ru-RU" sz="1800" dirty="0" smtClean="0"/>
              <a:t>., </a:t>
            </a:r>
            <a:r>
              <a:rPr lang="ru-RU" sz="1800" dirty="0" smtClean="0">
                <a:hlinkClick r:id="rId27"/>
              </a:rPr>
              <a:t>иллюстрация</a:t>
            </a:r>
            <a:r>
              <a:rPr lang="ru-RU" sz="1800" dirty="0" smtClean="0"/>
              <a:t>, звук из мультфильма </a:t>
            </a:r>
            <a:r>
              <a:rPr lang="ru-RU" sz="1800" dirty="0" smtClean="0">
                <a:hlinkClick r:id="rId19"/>
              </a:rPr>
              <a:t>В стране невыученных уроков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/>
              <a:t>Слайд 37   </a:t>
            </a:r>
            <a:r>
              <a:rPr lang="ru-RU" sz="1800" dirty="0" smtClean="0">
                <a:hlinkClick r:id="rId28"/>
              </a:rPr>
              <a:t>Значок</a:t>
            </a:r>
            <a:r>
              <a:rPr lang="en-US" sz="1800" dirty="0" smtClean="0">
                <a:hlinkClick r:id="rId28"/>
              </a:rPr>
              <a:t> @</a:t>
            </a:r>
            <a:r>
              <a:rPr lang="ru-RU" sz="1800" dirty="0" smtClean="0"/>
              <a:t>, </a:t>
            </a:r>
            <a:r>
              <a:rPr lang="ru-RU" sz="1800" dirty="0" smtClean="0">
                <a:hlinkClick r:id="rId29"/>
              </a:rPr>
              <a:t>кнопка</a:t>
            </a:r>
            <a:endParaRPr lang="ru-RU" sz="1800" dirty="0" smtClean="0"/>
          </a:p>
          <a:p>
            <a:pPr>
              <a:buFontTx/>
              <a:buNone/>
              <a:defRPr/>
            </a:pPr>
            <a:r>
              <a:rPr lang="ru-RU" sz="1800" dirty="0" smtClean="0">
                <a:hlinkClick r:id="rId30"/>
              </a:rPr>
              <a:t>Мычание коровы</a:t>
            </a:r>
            <a:endParaRPr lang="ru-RU" sz="1800" dirty="0" smtClean="0"/>
          </a:p>
          <a:p>
            <a:pPr>
              <a:buFontTx/>
              <a:buNone/>
              <a:defRPr/>
            </a:pPr>
            <a:endParaRPr lang="ru-RU" sz="1800" dirty="0" smtClean="0"/>
          </a:p>
          <a:p>
            <a:pPr>
              <a:buFontTx/>
              <a:buNone/>
              <a:defRPr/>
            </a:pPr>
            <a:endParaRPr lang="ru-RU" sz="1800" dirty="0" smtClean="0"/>
          </a:p>
          <a:p>
            <a:pPr>
              <a:buFontTx/>
              <a:buNone/>
              <a:defRPr/>
            </a:pPr>
            <a:endParaRPr lang="ru-RU" sz="1800" dirty="0" smtClean="0"/>
          </a:p>
          <a:p>
            <a:pPr>
              <a:buFontTx/>
              <a:buNone/>
              <a:defRPr/>
            </a:pPr>
            <a:endParaRPr lang="ru-RU" sz="1800" dirty="0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171450"/>
            <a:ext cx="8229600" cy="93662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B00000"/>
                </a:solidFill>
              </a:rPr>
              <a:t>Источники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50000"/>
            <a:lum/>
          </a:blip>
          <a:srcRect/>
          <a:stretch>
            <a:fillRect l="-14000" r="-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497887" cy="5616575"/>
          </a:xfrm>
        </p:spPr>
        <p:txBody>
          <a:bodyPr/>
          <a:lstStyle/>
          <a:p>
            <a:pPr>
              <a:buFontTx/>
              <a:buNone/>
            </a:pPr>
            <a:r>
              <a:rPr lang="ru-RU" sz="1800" u="sng" smtClean="0">
                <a:hlinkClick r:id="rId3"/>
              </a:rPr>
              <a:t>Гераскина  «В стране невыученных уроков»</a:t>
            </a:r>
            <a:endParaRPr lang="ru-RU" sz="1800" smtClean="0"/>
          </a:p>
          <a:p>
            <a:pPr>
              <a:buFontTx/>
              <a:buNone/>
            </a:pPr>
            <a:r>
              <a:rPr lang="ru-RU" sz="1800" smtClean="0"/>
              <a:t> </a:t>
            </a:r>
            <a:r>
              <a:rPr lang="ru-RU" sz="1800" smtClean="0">
                <a:hlinkClick r:id="rId4"/>
              </a:rPr>
              <a:t>Кочкурова Л.В.,_Лобанова Р.Б._Создание визитной карточки</a:t>
            </a:r>
            <a:r>
              <a:rPr lang="ru-RU" sz="1800" smtClean="0"/>
              <a:t> </a:t>
            </a:r>
          </a:p>
          <a:p>
            <a:pPr>
              <a:buFontTx/>
              <a:buNone/>
            </a:pPr>
            <a:r>
              <a:rPr lang="ru-RU" sz="1800" smtClean="0">
                <a:hlinkClick r:id="rId5"/>
              </a:rPr>
              <a:t>Миропольская И.А. Рисунок в презентации</a:t>
            </a:r>
            <a:endParaRPr lang="ru-RU" sz="1800" smtClean="0"/>
          </a:p>
          <a:p>
            <a:pPr>
              <a:buFontTx/>
              <a:buNone/>
            </a:pPr>
            <a:r>
              <a:rPr lang="ru-RU" sz="1800" u="sng" smtClean="0">
                <a:hlinkClick r:id="rId6"/>
              </a:rPr>
              <a:t>Лобанова Р. Б._Общие правила оформления презентации</a:t>
            </a:r>
            <a:endParaRPr lang="ru-RU" sz="1800" u="sng" smtClean="0"/>
          </a:p>
          <a:p>
            <a:pPr>
              <a:buFontTx/>
              <a:buNone/>
            </a:pPr>
            <a:r>
              <a:rPr lang="ru-RU" sz="1800" u="sng" smtClean="0">
                <a:hlinkClick r:id="rId7"/>
              </a:rPr>
              <a:t>Скорова Н. К. Как сжать рисунок с помощью программы Paint</a:t>
            </a:r>
            <a:endParaRPr lang="ru-RU" sz="1800" u="sng" smtClean="0"/>
          </a:p>
          <a:p>
            <a:pPr>
              <a:buFontTx/>
              <a:buNone/>
            </a:pPr>
            <a:r>
              <a:rPr lang="ru-RU" sz="1800" u="sng" smtClean="0">
                <a:hlinkClick r:id="rId8"/>
              </a:rPr>
              <a:t>Миропольская И.А. Сжатие изображений в Диспетчере рисунков</a:t>
            </a:r>
            <a:endParaRPr lang="ru-RU" sz="1800" u="sng" smtClean="0"/>
          </a:p>
          <a:p>
            <a:pPr>
              <a:buFontTx/>
              <a:buNone/>
            </a:pPr>
            <a:r>
              <a:rPr lang="ru-RU" sz="1800" smtClean="0">
                <a:hlinkClick r:id="rId9"/>
              </a:rPr>
              <a:t>Кочкурова Л.В.,Скорова Н.К. Анимация в презентации</a:t>
            </a:r>
            <a:r>
              <a:rPr lang="ru-RU" sz="1800" smtClean="0"/>
              <a:t> </a:t>
            </a:r>
          </a:p>
          <a:p>
            <a:pPr>
              <a:buFontTx/>
              <a:buNone/>
            </a:pPr>
            <a:r>
              <a:rPr lang="ru-RU" sz="1800" smtClean="0">
                <a:hlinkClick r:id="rId10"/>
              </a:rPr>
              <a:t>Кочкурова Л.В. Триггеры в презентации</a:t>
            </a:r>
            <a:endParaRPr lang="ru-RU" sz="1800" smtClean="0"/>
          </a:p>
          <a:p>
            <a:pPr>
              <a:buFontTx/>
              <a:buNone/>
            </a:pPr>
            <a:r>
              <a:rPr lang="ru-RU" sz="1800" u="sng" smtClean="0">
                <a:hlinkClick r:id="rId11"/>
              </a:rPr>
              <a:t>Скорова Н.К. Оформление гиперссылки</a:t>
            </a:r>
            <a:endParaRPr lang="ru-RU" sz="1800" smtClean="0"/>
          </a:p>
          <a:p>
            <a:pPr>
              <a:buFontTx/>
              <a:buNone/>
            </a:pPr>
            <a:r>
              <a:rPr lang="ru-RU" sz="1800" smtClean="0">
                <a:hlinkClick r:id="rId12"/>
              </a:rPr>
              <a:t>Дегелевич В.Б., Миропольская И.А. Рисунки SmartArt</a:t>
            </a:r>
            <a:r>
              <a:rPr lang="ru-RU" sz="1800" smtClean="0"/>
              <a:t> </a:t>
            </a:r>
          </a:p>
          <a:p>
            <a:pPr>
              <a:buFontTx/>
              <a:buNone/>
            </a:pPr>
            <a:r>
              <a:rPr lang="ru-RU" sz="1800" smtClean="0">
                <a:hlinkClick r:id="rId13"/>
              </a:rPr>
              <a:t>Миропольская И.А. Кроссворды в презентации</a:t>
            </a:r>
            <a:r>
              <a:rPr lang="ru-RU" sz="1800" smtClean="0"/>
              <a:t>   </a:t>
            </a:r>
          </a:p>
          <a:p>
            <a:pPr>
              <a:buFontTx/>
              <a:buNone/>
            </a:pPr>
            <a:r>
              <a:rPr lang="ru-RU" sz="1800" smtClean="0">
                <a:hlinkClick r:id="rId14"/>
              </a:rPr>
              <a:t>Миропольская И.А. Использование технологических приёмов в </a:t>
            </a:r>
          </a:p>
          <a:p>
            <a:pPr>
              <a:buFontTx/>
              <a:buNone/>
            </a:pPr>
            <a:r>
              <a:rPr lang="ru-RU" sz="1800" smtClean="0">
                <a:hlinkClick r:id="rId14"/>
              </a:rPr>
              <a:t>презентации</a:t>
            </a:r>
            <a:r>
              <a:rPr lang="ru-RU" sz="1800" smtClean="0"/>
              <a:t>, </a:t>
            </a:r>
            <a:r>
              <a:rPr lang="ru-RU" sz="1800" smtClean="0">
                <a:hlinkClick r:id="rId15"/>
              </a:rPr>
              <a:t>Кочкурова Л.В. Интерактивный прием "Сорбонка"</a:t>
            </a:r>
            <a:r>
              <a:rPr lang="ru-RU" sz="1800" smtClean="0"/>
              <a:t>. </a:t>
            </a:r>
          </a:p>
          <a:p>
            <a:pPr>
              <a:buFontTx/>
              <a:buNone/>
            </a:pPr>
            <a:r>
              <a:rPr lang="ru-RU" sz="1800" smtClean="0">
                <a:hlinkClick r:id="rId16"/>
              </a:rPr>
              <a:t>Миропольская И.А., Игра в презентации</a:t>
            </a:r>
            <a:endParaRPr lang="ru-RU" sz="1800" smtClean="0"/>
          </a:p>
          <a:p>
            <a:pPr>
              <a:buFontTx/>
              <a:buNone/>
            </a:pPr>
            <a:r>
              <a:rPr lang="ru-RU" sz="1800" smtClean="0"/>
              <a:t> </a:t>
            </a:r>
            <a:r>
              <a:rPr lang="ru-RU" sz="1800" smtClean="0">
                <a:hlinkClick r:id="rId17"/>
              </a:rPr>
              <a:t>Скорова Н.К. Медиа-объекты в презентации</a:t>
            </a:r>
            <a:endParaRPr lang="ru-RU" sz="1800" smtClean="0"/>
          </a:p>
          <a:p>
            <a:pPr>
              <a:buFontTx/>
              <a:buNone/>
            </a:pPr>
            <a:endParaRPr lang="ru-RU" sz="2100" smtClean="0"/>
          </a:p>
          <a:p>
            <a:pPr>
              <a:buFontTx/>
              <a:buNone/>
            </a:pPr>
            <a:endParaRPr lang="ru-RU" sz="2000" smtClean="0"/>
          </a:p>
          <a:p>
            <a:pPr>
              <a:buFontTx/>
              <a:buNone/>
            </a:pPr>
            <a:endParaRPr lang="ru-RU" sz="2000" smtClean="0"/>
          </a:p>
          <a:p>
            <a:pPr>
              <a:buFontTx/>
              <a:buNone/>
            </a:pPr>
            <a:endParaRPr lang="ru-RU" sz="2000" smtClean="0">
              <a:hlinkClick r:id="rId18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-17145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B00000"/>
                </a:solidFill>
              </a:rPr>
              <a:t>Источники информации</a:t>
            </a:r>
          </a:p>
        </p:txBody>
      </p:sp>
      <p:sp>
        <p:nvSpPr>
          <p:cNvPr id="4" name="Управляющая кнопка: в начало 3">
            <a:hlinkClick r:id="rId19" action="ppaction://hlinksldjump" highlightClick="1"/>
          </p:cNvPr>
          <p:cNvSpPr/>
          <p:nvPr/>
        </p:nvSpPr>
        <p:spPr>
          <a:xfrm>
            <a:off x="8459788" y="6308725"/>
            <a:ext cx="433387" cy="360363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хх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19" y="620688"/>
            <a:ext cx="8683700" cy="61200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512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353425" cy="42481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 bwMode="auto">
          <a:xfrm>
            <a:off x="0" y="-242888"/>
            <a:ext cx="9144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kern="0" dirty="0">
                <a:solidFill>
                  <a:srgbClr val="B00000"/>
                </a:solidFill>
                <a:latin typeface="+mj-lt"/>
                <a:ea typeface="+mj-ea"/>
                <a:cs typeface="+mj-cs"/>
              </a:rPr>
              <a:t>Пришла пора исправить свои ошибки!</a:t>
            </a:r>
          </a:p>
        </p:txBody>
      </p:sp>
      <p:pic>
        <p:nvPicPr>
          <p:cNvPr id="5125" name="Picture 6" descr="Новости клуб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43213" y="5805488"/>
            <a:ext cx="43338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" descr="http://www.stihi.ru/pics/2011/12/02/1989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65537">
            <a:off x="4879181" y="1054894"/>
            <a:ext cx="2170113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Box 1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 rot="-5945846">
            <a:off x="4457700" y="938213"/>
            <a:ext cx="2827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Уравнения</a:t>
            </a:r>
          </a:p>
        </p:txBody>
      </p:sp>
      <p:pic>
        <p:nvPicPr>
          <p:cNvPr id="5128" name="Picture 2" descr="http://www.stihi.ru/pics/2011/12/02/1989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35167">
            <a:off x="3774282" y="1248568"/>
            <a:ext cx="21018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Box 17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 rot="-5976216">
            <a:off x="3359150" y="1225551"/>
            <a:ext cx="2738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990000"/>
                </a:solidFill>
              </a:rPr>
              <a:t>Координаты</a:t>
            </a:r>
          </a:p>
        </p:txBody>
      </p:sp>
      <p:pic>
        <p:nvPicPr>
          <p:cNvPr id="5130" name="Picture 2" descr="http://www.stihi.ru/pics/2011/12/02/1989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11383">
            <a:off x="2921794" y="1866107"/>
            <a:ext cx="20447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TextBox 2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 rot="-5400000">
            <a:off x="2924176" y="2052637"/>
            <a:ext cx="1884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Пропорции</a:t>
            </a:r>
          </a:p>
        </p:txBody>
      </p:sp>
      <p:pic>
        <p:nvPicPr>
          <p:cNvPr id="5132" name="Picture 2" descr="http://www.stihi.ru/pics/2011/12/02/1989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003367">
            <a:off x="1688307" y="1550194"/>
            <a:ext cx="1835150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3" name="TextBox 26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 rot="-5908016">
            <a:off x="1703388" y="1833563"/>
            <a:ext cx="17430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990000"/>
                </a:solidFill>
              </a:rPr>
              <a:t>Делимость</a:t>
            </a:r>
          </a:p>
        </p:txBody>
      </p:sp>
      <p:sp>
        <p:nvSpPr>
          <p:cNvPr id="14" name="Управляющая кнопка: сведения 13">
            <a:hlinkClick r:id="rId13" action="ppaction://hlinksldjump" highlightClick="1"/>
          </p:cNvPr>
          <p:cNvSpPr/>
          <p:nvPr/>
        </p:nvSpPr>
        <p:spPr>
          <a:xfrm>
            <a:off x="8675688" y="6453188"/>
            <a:ext cx="396875" cy="333375"/>
          </a:xfrm>
          <a:prstGeom prst="actionButtonInformati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Управляющая кнопка: домой 21">
            <a:hlinkClick r:id="" action="ppaction://hlinkshowjump?jump=endshow" highlightClick="1"/>
          </p:cNvPr>
          <p:cNvSpPr/>
          <p:nvPr/>
        </p:nvSpPr>
        <p:spPr>
          <a:xfrm>
            <a:off x="8172450" y="6453188"/>
            <a:ext cx="360363" cy="333375"/>
          </a:xfrm>
          <a:prstGeom prst="actionButtonHom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80400" cy="10715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Натуральное число, которое имеет только два делителя: единицу и само это число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532440" y="764704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179512" y="764704"/>
            <a:ext cx="434350" cy="798875"/>
          </a:xfrm>
          <a:prstGeom prst="rect">
            <a:avLst/>
          </a:prstGeom>
          <a:noFill/>
        </p:spPr>
      </p:pic>
      <p:sp>
        <p:nvSpPr>
          <p:cNvPr id="6149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32138" y="4365625"/>
            <a:ext cx="6477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7400" y="4149725"/>
            <a:ext cx="649288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79838" y="2492375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1550" y="2420938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04025" y="2565400"/>
            <a:ext cx="6477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8263" y="5732463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Е</a:t>
            </a:r>
          </a:p>
        </p:txBody>
      </p:sp>
      <p:pic>
        <p:nvPicPr>
          <p:cNvPr id="23556" name="Picture 4" descr="Смотрим онлайн В стране невыученных уроков - Статусы, картин…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3284984"/>
            <a:ext cx="165018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258888" y="5445125"/>
            <a:ext cx="6492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</a:p>
        </p:txBody>
      </p:sp>
      <p:pic>
        <p:nvPicPr>
          <p:cNvPr id="20" name="Picture 6" descr="Новости клуб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540875" y="602138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51445E-7 L -1.18906 -0.75514 " pathEditMode="relative" ptsTypes="AA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7341E-7 L -0.0118 -0.1509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64162E-6 L -0.33472 0.111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91329E-6 L -0.16927 -0.1195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39306E-6 L 0.43715 0.13203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9.82659E-7 L 0.2 0.1216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6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7 3.17919E-6 L 0.54063 -0.3084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" y="-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04 3.46821E-6 L 0.19045 -0.35029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17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80400" cy="10715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Натуральное число, которое имеет более двух делителей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460432" y="620688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620688"/>
            <a:ext cx="434350" cy="798875"/>
          </a:xfrm>
          <a:prstGeom prst="rect">
            <a:avLst/>
          </a:prstGeom>
          <a:noFill/>
        </p:spPr>
      </p:pic>
      <p:sp>
        <p:nvSpPr>
          <p:cNvPr id="7173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787900" y="4652963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72225" y="5445125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088" y="2565400"/>
            <a:ext cx="649287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11413" y="2205038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92725" y="2420938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В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24300" y="5661025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А</a:t>
            </a:r>
          </a:p>
        </p:txBody>
      </p:sp>
      <p:pic>
        <p:nvPicPr>
          <p:cNvPr id="18" name="Picture 4" descr="Смотрим онлайн В стране невыученных уроков - Статусы, картин…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7236296" y="2060848"/>
            <a:ext cx="1650183" cy="3168352"/>
          </a:xfrm>
          <a:prstGeom prst="rect">
            <a:avLst/>
          </a:prstGeom>
          <a:blipFill dpi="0" rotWithShape="1">
            <a:blip r:embed="rId7" cstate="email">
              <a:alphaModFix amt="42000"/>
            </a:blip>
            <a:srcRect/>
            <a:tile tx="0" ty="0" sx="100000" sy="100000" flip="none" algn="tl"/>
          </a:blipFill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258888" y="5445125"/>
            <a:ext cx="6492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64388" y="4941888"/>
            <a:ext cx="6477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2225" y="2492375"/>
            <a:ext cx="6477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</a:p>
        </p:txBody>
      </p:sp>
      <p:pic>
        <p:nvPicPr>
          <p:cNvPr id="19" name="Picture 6" descr="Новости клуба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260475" y="11255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56647E-6 L 1.18125 0.7636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" y="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72 -0.00416 L 0.08993 0.1112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-0.00462 L -0.27917 -0.19329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9.82659E-7 L -0.38021 0.12162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6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17919E-6 L -0.31892 -0.30844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-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0751E-6 L 0.01181 -0.3398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39306E-6 L -0.06702 0.1320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8.09249E-7 L -0.20868 -0.2349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2 3.17919E-6 L 0.50556 -0.30844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-1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6.93642E-7 L 0.44601 0.1634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1" grpId="0"/>
      <p:bldP spid="23" grpId="0"/>
      <p:bldP spid="24" grpId="0"/>
      <p:bldP spid="16" grpId="0"/>
      <p:bldP spid="22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Признаки делимости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25" name="Схема 24"/>
          <p:cNvGraphicFramePr/>
          <p:nvPr/>
        </p:nvGraphicFramePr>
        <p:xfrm>
          <a:off x="467544" y="1052736"/>
          <a:ext cx="82809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6" descr="Новости клуба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620838" y="2205038"/>
            <a:ext cx="43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08671E-6 L 1.29132 0.27284 " pathEditMode="relative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0D50D414-DB6C-483A-B99E-3F74EF9B8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>
                                            <p:graphicEl>
                                              <a:dgm id="{0D50D414-DB6C-483A-B99E-3F74EF9B8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7DA5AB6-A186-4F0A-AECD-E1779B470B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>
                                            <p:graphicEl>
                                              <a:dgm id="{57DA5AB6-A186-4F0A-AECD-E1779B470B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13DCB372-9DB9-48B5-B670-6E062B6257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>
                                            <p:graphicEl>
                                              <a:dgm id="{13DCB372-9DB9-48B5-B670-6E062B6257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A66BDAB2-B812-49FF-8485-92E51A406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">
                                            <p:graphicEl>
                                              <a:dgm id="{A66BDAB2-B812-49FF-8485-92E51A406E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1A90E74A-61C1-44E3-8755-61D42E17C9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>
                                            <p:graphicEl>
                                              <a:dgm id="{1A90E74A-61C1-44E3-8755-61D42E17C9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A91C5F8-60D2-4E3F-9A89-347F64654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>
                                            <p:graphicEl>
                                              <a:dgm id="{5A91C5F8-60D2-4E3F-9A89-347F646549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103A9DA0-93C1-4EC8-BCD6-6700B5A3E6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>
                                            <p:graphicEl>
                                              <a:dgm id="{103A9DA0-93C1-4EC8-BCD6-6700B5A3E6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8A0C7E4-0B40-4654-AF81-1AED4156E0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>
                                            <p:graphicEl>
                                              <a:dgm id="{58A0C7E4-0B40-4654-AF81-1AED4156E0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89F93FD-6E93-4DC1-9BE7-BFA2136337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>
                                            <p:graphicEl>
                                              <a:dgm id="{589F93FD-6E93-4DC1-9BE7-BFA2136337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8C190A6A-88F8-451C-B364-7FB1E0EF05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>
                                            <p:graphicEl>
                                              <a:dgm id="{8C190A6A-88F8-451C-B364-7FB1E0EF05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827584" y="1268760"/>
            <a:ext cx="1224136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932040" y="1268760"/>
            <a:ext cx="1224136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804248" y="1268760"/>
            <a:ext cx="1224136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43808" y="1268760"/>
            <a:ext cx="1224136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80400" cy="10715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Из предложенных чисел выберите те, </a:t>
            </a:r>
            <a:br>
              <a:rPr lang="ru-RU" sz="3200" smtClean="0">
                <a:solidFill>
                  <a:srgbClr val="B00000"/>
                </a:solidFill>
              </a:rPr>
            </a:br>
            <a:r>
              <a:rPr lang="ru-RU" sz="3200" smtClean="0">
                <a:solidFill>
                  <a:srgbClr val="B00000"/>
                </a:solidFill>
              </a:rPr>
              <a:t>которые делятся </a:t>
            </a:r>
          </a:p>
        </p:txBody>
      </p:sp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460432" y="764704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23528" y="764704"/>
            <a:ext cx="434350" cy="798875"/>
          </a:xfrm>
          <a:prstGeom prst="rect">
            <a:avLst/>
          </a:prstGeom>
          <a:noFill/>
        </p:spPr>
      </p:pic>
      <p:sp>
        <p:nvSpPr>
          <p:cNvPr id="9233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900113" y="1268413"/>
            <a:ext cx="1079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</a:rPr>
              <a:t> на 5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987675" y="1268413"/>
            <a:ext cx="1079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</a:rPr>
              <a:t>на 2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076825" y="1268413"/>
            <a:ext cx="10080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</a:rPr>
              <a:t>на 3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019925" y="1268413"/>
            <a:ext cx="10810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00000"/>
                </a:solidFill>
              </a:rPr>
              <a:t>на 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68538" y="4581525"/>
            <a:ext cx="10080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240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68538" y="4581525"/>
            <a:ext cx="10080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240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68538" y="4581525"/>
            <a:ext cx="10080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240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68538" y="4581525"/>
            <a:ext cx="10080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240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43663" y="4724400"/>
            <a:ext cx="10080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75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43663" y="4724400"/>
            <a:ext cx="10080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75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24300" y="3860800"/>
            <a:ext cx="10080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423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96188" y="3500438"/>
            <a:ext cx="10080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520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596188" y="3500438"/>
            <a:ext cx="10080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520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1188" y="4076700"/>
            <a:ext cx="10080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752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0113" y="5516563"/>
            <a:ext cx="10080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84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00113" y="5516563"/>
            <a:ext cx="10080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84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0113" y="5516563"/>
            <a:ext cx="100806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84</a:t>
            </a:r>
          </a:p>
        </p:txBody>
      </p:sp>
      <p:pic>
        <p:nvPicPr>
          <p:cNvPr id="25" name="Picture 6" descr="Новости клуба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828584" y="2132856"/>
            <a:ext cx="432048" cy="4589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338" name="Picture 2" descr="Ролики из категории &quot;Наша культура&quot; - Города России-наша гордость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07904" y="4509120"/>
            <a:ext cx="1728192" cy="2087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91329E-6 L -0.21268 0.55584 " pathEditMode="relative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7 L -0.14167 -0.3930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1.15607E-7 L -0.59826 -0.309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00578E-6 L -0.7243 -0.0363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7 L 0.07882 -0.3930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00578E-6 L -0.5118 -0.1308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3.64162E-6 L 0.25209 -0.1202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2222E-6 -0.01064 L 0.22847 -0.23584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7 L 0.29931 -0.3930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0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545 -0.01017 L -0.15729 -0.3093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-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0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44509E-6 L 0.11823 -0.0887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0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4.16185E-6 L 0.44896 -0.23584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7 L 0.51181 -0.3930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0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4.16185E-6 L 0.66163 -0.42474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alphaModFix amt="50000"/>
            <a:lum/>
          </a:blip>
          <a:srcRect/>
          <a:stretch>
            <a:fillRect l="-14000" t="-3000" r="-7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88424" y="188640"/>
            <a:ext cx="434350" cy="798875"/>
          </a:xfrm>
          <a:prstGeom prst="rect">
            <a:avLst/>
          </a:prstGeom>
          <a:noFill/>
        </p:spPr>
      </p:pic>
      <p:pic>
        <p:nvPicPr>
          <p:cNvPr id="9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251520" y="188640"/>
            <a:ext cx="434350" cy="798875"/>
          </a:xfrm>
          <a:prstGeom prst="rect">
            <a:avLst/>
          </a:prstGeom>
          <a:noFill/>
        </p:spPr>
      </p:pic>
      <p:sp>
        <p:nvSpPr>
          <p:cNvPr id="10244" name="TextBox 10"/>
          <p:cNvSpPr txBox="1">
            <a:spLocks noChangeArrowheads="1"/>
          </p:cNvSpPr>
          <p:nvPr/>
        </p:nvSpPr>
        <p:spPr bwMode="auto">
          <a:xfrm>
            <a:off x="4500563" y="63817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196752"/>
          <a:ext cx="84969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80400" cy="83661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B00000"/>
                </a:solidFill>
              </a:rPr>
              <a:t>Алгоритм нахождения НОД</a:t>
            </a:r>
          </a:p>
        </p:txBody>
      </p:sp>
      <p:pic>
        <p:nvPicPr>
          <p:cNvPr id="12" name="Picture 6" descr="Новости клуба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00113" y="-458788"/>
            <a:ext cx="43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9.07514E-6 L 0.30712 1.11167 " pathEditMode="relative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761B8AC-EB71-4695-8463-3C1CE4841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>
                                            <p:graphicEl>
                                              <a:dgm id="{C761B8AC-EB71-4695-8463-3C1CE4841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C761B8AC-EB71-4695-8463-3C1CE4841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05132A-3038-4F13-9E79-A1D1A1F9D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AA05132A-3038-4F13-9E79-A1D1A1F9D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AA05132A-3038-4F13-9E79-A1D1A1F9D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220D9E-524C-40C7-8216-8866C8B593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11220D9E-524C-40C7-8216-8866C8B593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11220D9E-524C-40C7-8216-8866C8B593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35010F-5A59-4A2C-8A7A-0DAD2A34DA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4C35010F-5A59-4A2C-8A7A-0DAD2A34DA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4C35010F-5A59-4A2C-8A7A-0DAD2A34DA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F5A5D3D-A533-4F9C-986E-ADF11C2A44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DF5A5D3D-A533-4F9C-986E-ADF11C2A44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DF5A5D3D-A533-4F9C-986E-ADF11C2A44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</TotalTime>
  <Words>1452</Words>
  <Application>Microsoft Office PowerPoint</Application>
  <PresentationFormat>Экран (4:3)</PresentationFormat>
  <Paragraphs>525</Paragraphs>
  <Slides>39</Slides>
  <Notes>31</Notes>
  <HiddenSlides>1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  <vt:variant>
        <vt:lpstr>Произвольные показы</vt:lpstr>
      </vt:variant>
      <vt:variant>
        <vt:i4>3</vt:i4>
      </vt:variant>
    </vt:vector>
  </HeadingPairs>
  <TitlesOfParts>
    <vt:vector size="43" baseType="lpstr">
      <vt:lpstr>Оформление по умолчанию</vt:lpstr>
      <vt:lpstr>Слайд 1</vt:lpstr>
      <vt:lpstr>Слайд 2</vt:lpstr>
      <vt:lpstr>Слайд 3</vt:lpstr>
      <vt:lpstr>Слайд 4</vt:lpstr>
      <vt:lpstr>Натуральное число, которое имеет только два делителя: единицу и само это число</vt:lpstr>
      <vt:lpstr>Натуральное число, которое имеет более двух делителей</vt:lpstr>
      <vt:lpstr>Признаки делимости</vt:lpstr>
      <vt:lpstr>Из предложенных чисел выберите те,  которые делятся </vt:lpstr>
      <vt:lpstr>Алгоритм нахождения НОД</vt:lpstr>
      <vt:lpstr>Алгоритм нахождения НОК</vt:lpstr>
      <vt:lpstr>Слайд 11</vt:lpstr>
      <vt:lpstr>По алгоритму вот так:</vt:lpstr>
      <vt:lpstr>Словарь темы «Делимость»</vt:lpstr>
      <vt:lpstr>Пропорции</vt:lpstr>
      <vt:lpstr>Слайд 15</vt:lpstr>
      <vt:lpstr>Найдите ошибку в решении задачи</vt:lpstr>
      <vt:lpstr>Найдите расстояние от Ставрополя до п.Передового с учетом масштаба карты</vt:lpstr>
      <vt:lpstr>Повторим формулы</vt:lpstr>
      <vt:lpstr>Найдите длину окружности и площадь круга при π = 3,14</vt:lpstr>
      <vt:lpstr>Слайд 20</vt:lpstr>
      <vt:lpstr>В честь этого ученого была названа прямоугольная система координат</vt:lpstr>
      <vt:lpstr>Слайд 22</vt:lpstr>
      <vt:lpstr>Повторим!</vt:lpstr>
      <vt:lpstr>Повторим! Точка с координатами (4;0)</vt:lpstr>
      <vt:lpstr>Найдите точки, координаты которых записаны неверно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Богдановская Валентина Михайловна</vt:lpstr>
      <vt:lpstr>Источники информации</vt:lpstr>
      <vt:lpstr>Источники информации</vt:lpstr>
      <vt:lpstr>Произвольный показ 1</vt:lpstr>
      <vt:lpstr>Произвольный показ 2</vt:lpstr>
      <vt:lpstr>Произвольный показ 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Анастасия</cp:lastModifiedBy>
  <cp:revision>424</cp:revision>
  <dcterms:created xsi:type="dcterms:W3CDTF">2012-08-12T16:04:58Z</dcterms:created>
  <dcterms:modified xsi:type="dcterms:W3CDTF">2015-05-06T17:14:20Z</dcterms:modified>
</cp:coreProperties>
</file>