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8" r:id="rId2"/>
    <p:sldId id="259" r:id="rId3"/>
    <p:sldId id="274" r:id="rId4"/>
    <p:sldId id="268" r:id="rId5"/>
    <p:sldId id="269" r:id="rId6"/>
    <p:sldId id="261" r:id="rId7"/>
    <p:sldId id="262" r:id="rId8"/>
    <p:sldId id="256" r:id="rId9"/>
    <p:sldId id="266" r:id="rId10"/>
    <p:sldId id="267" r:id="rId11"/>
    <p:sldId id="277" r:id="rId12"/>
    <p:sldId id="271" r:id="rId13"/>
    <p:sldId id="273" r:id="rId14"/>
    <p:sldId id="258" r:id="rId15"/>
    <p:sldId id="265" r:id="rId16"/>
    <p:sldId id="263" r:id="rId17"/>
    <p:sldId id="27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01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FF7CD6-F319-4E23-9902-AF665F96F92A}" type="doc">
      <dgm:prSet loTypeId="urn:microsoft.com/office/officeart/2005/8/layout/hProcess9" loCatId="process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B984AEE6-D99E-4CBC-B89D-C720FB5511BF}">
      <dgm:prSet phldrT="[Текст]"/>
      <dgm:spPr/>
      <dgm:t>
        <a:bodyPr/>
        <a:lstStyle/>
        <a:p>
          <a:r>
            <a:rPr lang="ru-RU" b="1" dirty="0" smtClean="0"/>
            <a:t>Учебный план</a:t>
          </a:r>
          <a:endParaRPr lang="ru-RU" b="1" dirty="0"/>
        </a:p>
      </dgm:t>
    </dgm:pt>
    <dgm:pt modelId="{21965691-BEF5-4474-A706-B80D3AD3AFAB}" type="parTrans" cxnId="{19AB6C7D-C764-47A6-8C19-CAE7B0A274A7}">
      <dgm:prSet/>
      <dgm:spPr/>
      <dgm:t>
        <a:bodyPr/>
        <a:lstStyle/>
        <a:p>
          <a:endParaRPr lang="ru-RU"/>
        </a:p>
      </dgm:t>
    </dgm:pt>
    <dgm:pt modelId="{0286EC44-9FE9-4F86-AEBF-FF1A2F8A7813}" type="sibTrans" cxnId="{19AB6C7D-C764-47A6-8C19-CAE7B0A274A7}">
      <dgm:prSet/>
      <dgm:spPr/>
      <dgm:t>
        <a:bodyPr/>
        <a:lstStyle/>
        <a:p>
          <a:endParaRPr lang="ru-RU"/>
        </a:p>
      </dgm:t>
    </dgm:pt>
    <dgm:pt modelId="{DB5ABD34-7716-4068-8FDF-32B3C18FB396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bg1"/>
              </a:solidFill>
            </a:rPr>
            <a:t>Образовательная программа</a:t>
          </a:r>
        </a:p>
        <a:p>
          <a:r>
            <a:rPr lang="ru-RU" sz="2400" b="1" dirty="0" smtClean="0">
              <a:solidFill>
                <a:schemeClr val="bg1"/>
              </a:solidFill>
            </a:rPr>
            <a:t> школы</a:t>
          </a:r>
          <a:endParaRPr lang="ru-RU" sz="2400" b="1" dirty="0">
            <a:solidFill>
              <a:schemeClr val="bg1"/>
            </a:solidFill>
          </a:endParaRPr>
        </a:p>
      </dgm:t>
    </dgm:pt>
    <dgm:pt modelId="{8F1954E5-7522-4FB8-8A54-177EDBAE1A7D}" type="parTrans" cxnId="{8AF2E394-70CF-429D-BC73-4C35832A8378}">
      <dgm:prSet/>
      <dgm:spPr/>
      <dgm:t>
        <a:bodyPr/>
        <a:lstStyle/>
        <a:p>
          <a:endParaRPr lang="ru-RU"/>
        </a:p>
      </dgm:t>
    </dgm:pt>
    <dgm:pt modelId="{B2F08A25-D634-49F3-A110-9681C735120A}" type="sibTrans" cxnId="{8AF2E394-70CF-429D-BC73-4C35832A8378}">
      <dgm:prSet/>
      <dgm:spPr/>
      <dgm:t>
        <a:bodyPr/>
        <a:lstStyle/>
        <a:p>
          <a:endParaRPr lang="ru-RU"/>
        </a:p>
      </dgm:t>
    </dgm:pt>
    <dgm:pt modelId="{7E9B19D2-596D-40F7-BDF3-56D1CDC34903}">
      <dgm:prSet phldrT="[Текст]" custT="1"/>
      <dgm:spPr>
        <a:solidFill>
          <a:schemeClr val="accent3">
            <a:lumMod val="65000"/>
          </a:schemeClr>
        </a:solidFill>
      </dgm:spPr>
      <dgm:t>
        <a:bodyPr/>
        <a:lstStyle/>
        <a:p>
          <a:r>
            <a:rPr lang="ru-RU" sz="2800" b="1" dirty="0" smtClean="0">
              <a:solidFill>
                <a:schemeClr val="bg1"/>
              </a:solidFill>
            </a:rPr>
            <a:t>Рабочие программы педагогов</a:t>
          </a:r>
          <a:endParaRPr lang="ru-RU" sz="2800" b="1" dirty="0">
            <a:solidFill>
              <a:schemeClr val="bg1"/>
            </a:solidFill>
          </a:endParaRPr>
        </a:p>
      </dgm:t>
    </dgm:pt>
    <dgm:pt modelId="{6CE315E8-D04C-492B-A504-A73EAF93B3F9}" type="parTrans" cxnId="{53FE0CF1-091C-47D3-9EA2-044EA4A3138D}">
      <dgm:prSet/>
      <dgm:spPr/>
      <dgm:t>
        <a:bodyPr/>
        <a:lstStyle/>
        <a:p>
          <a:endParaRPr lang="ru-RU"/>
        </a:p>
      </dgm:t>
    </dgm:pt>
    <dgm:pt modelId="{7A17B5AD-DE21-4946-B91F-C37D5EB25BE8}" type="sibTrans" cxnId="{53FE0CF1-091C-47D3-9EA2-044EA4A3138D}">
      <dgm:prSet/>
      <dgm:spPr/>
      <dgm:t>
        <a:bodyPr/>
        <a:lstStyle/>
        <a:p>
          <a:endParaRPr lang="ru-RU"/>
        </a:p>
      </dgm:t>
    </dgm:pt>
    <dgm:pt modelId="{E1D6D2C8-ABEC-478B-99D7-3B52E925FD04}" type="pres">
      <dgm:prSet presAssocID="{6EFF7CD6-F319-4E23-9902-AF665F96F92A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0AEEC6A-8430-4255-81A7-67574D7C820D}" type="pres">
      <dgm:prSet presAssocID="{6EFF7CD6-F319-4E23-9902-AF665F96F92A}" presName="arrow" presStyleLbl="bgShp" presStyleIdx="0" presStyleCnt="1"/>
      <dgm:spPr/>
    </dgm:pt>
    <dgm:pt modelId="{BE393121-FFAA-4A62-A27A-1F5BCC2C0E2A}" type="pres">
      <dgm:prSet presAssocID="{6EFF7CD6-F319-4E23-9902-AF665F96F92A}" presName="linearProcess" presStyleCnt="0"/>
      <dgm:spPr/>
    </dgm:pt>
    <dgm:pt modelId="{81A254CE-377A-43B0-B5BD-535CF980531B}" type="pres">
      <dgm:prSet presAssocID="{B984AEE6-D99E-4CBC-B89D-C720FB5511BF}" presName="textNode" presStyleLbl="node1" presStyleIdx="0" presStyleCnt="3" custLinFactX="101660" custLinFactNeighborX="200000" custLinFactNeighborY="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6F5CB3-CF31-4859-9AB6-5016AF7F5AEA}" type="pres">
      <dgm:prSet presAssocID="{0286EC44-9FE9-4F86-AEBF-FF1A2F8A7813}" presName="sibTrans" presStyleCnt="0"/>
      <dgm:spPr/>
    </dgm:pt>
    <dgm:pt modelId="{3951A82C-9965-42C1-BB3B-C9D18CDC5FC5}" type="pres">
      <dgm:prSet presAssocID="{DB5ABD34-7716-4068-8FDF-32B3C18FB396}" presName="textNode" presStyleLbl="node1" presStyleIdx="1" presStyleCnt="3" custScaleX="107428" custScaleY="88597" custLinFactX="-100000" custLinFactNeighborX="-119645" custLinFactNeighborY="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E8DC79-7ECD-4F2B-9AFC-F7D049EE0FCF}" type="pres">
      <dgm:prSet presAssocID="{B2F08A25-D634-49F3-A110-9681C735120A}" presName="sibTrans" presStyleCnt="0"/>
      <dgm:spPr/>
    </dgm:pt>
    <dgm:pt modelId="{1629302A-AFFC-4849-BC7B-9B15A475753B}" type="pres">
      <dgm:prSet presAssocID="{7E9B19D2-596D-40F7-BDF3-56D1CDC3490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161DC5-E3F3-46CA-A356-6A765176C1A0}" type="presOf" srcId="{6EFF7CD6-F319-4E23-9902-AF665F96F92A}" destId="{E1D6D2C8-ABEC-478B-99D7-3B52E925FD04}" srcOrd="0" destOrd="0" presId="urn:microsoft.com/office/officeart/2005/8/layout/hProcess9"/>
    <dgm:cxn modelId="{C8062CF3-265C-4A18-BD10-C2AB3C86D473}" type="presOf" srcId="{DB5ABD34-7716-4068-8FDF-32B3C18FB396}" destId="{3951A82C-9965-42C1-BB3B-C9D18CDC5FC5}" srcOrd="0" destOrd="0" presId="urn:microsoft.com/office/officeart/2005/8/layout/hProcess9"/>
    <dgm:cxn modelId="{5020DC63-D5E8-4B03-9761-3A50AB580698}" type="presOf" srcId="{B984AEE6-D99E-4CBC-B89D-C720FB5511BF}" destId="{81A254CE-377A-43B0-B5BD-535CF980531B}" srcOrd="0" destOrd="0" presId="urn:microsoft.com/office/officeart/2005/8/layout/hProcess9"/>
    <dgm:cxn modelId="{8AF2E394-70CF-429D-BC73-4C35832A8378}" srcId="{6EFF7CD6-F319-4E23-9902-AF665F96F92A}" destId="{DB5ABD34-7716-4068-8FDF-32B3C18FB396}" srcOrd="1" destOrd="0" parTransId="{8F1954E5-7522-4FB8-8A54-177EDBAE1A7D}" sibTransId="{B2F08A25-D634-49F3-A110-9681C735120A}"/>
    <dgm:cxn modelId="{19AB6C7D-C764-47A6-8C19-CAE7B0A274A7}" srcId="{6EFF7CD6-F319-4E23-9902-AF665F96F92A}" destId="{B984AEE6-D99E-4CBC-B89D-C720FB5511BF}" srcOrd="0" destOrd="0" parTransId="{21965691-BEF5-4474-A706-B80D3AD3AFAB}" sibTransId="{0286EC44-9FE9-4F86-AEBF-FF1A2F8A7813}"/>
    <dgm:cxn modelId="{15C597EF-4546-4735-A064-BDDD03933561}" type="presOf" srcId="{7E9B19D2-596D-40F7-BDF3-56D1CDC34903}" destId="{1629302A-AFFC-4849-BC7B-9B15A475753B}" srcOrd="0" destOrd="0" presId="urn:microsoft.com/office/officeart/2005/8/layout/hProcess9"/>
    <dgm:cxn modelId="{53FE0CF1-091C-47D3-9EA2-044EA4A3138D}" srcId="{6EFF7CD6-F319-4E23-9902-AF665F96F92A}" destId="{7E9B19D2-596D-40F7-BDF3-56D1CDC34903}" srcOrd="2" destOrd="0" parTransId="{6CE315E8-D04C-492B-A504-A73EAF93B3F9}" sibTransId="{7A17B5AD-DE21-4946-B91F-C37D5EB25BE8}"/>
    <dgm:cxn modelId="{2A684C09-FCC0-4B4E-820A-A3150E1C7ACE}" type="presParOf" srcId="{E1D6D2C8-ABEC-478B-99D7-3B52E925FD04}" destId="{B0AEEC6A-8430-4255-81A7-67574D7C820D}" srcOrd="0" destOrd="0" presId="urn:microsoft.com/office/officeart/2005/8/layout/hProcess9"/>
    <dgm:cxn modelId="{23075D04-5E64-473C-A4C0-787459A3552C}" type="presParOf" srcId="{E1D6D2C8-ABEC-478B-99D7-3B52E925FD04}" destId="{BE393121-FFAA-4A62-A27A-1F5BCC2C0E2A}" srcOrd="1" destOrd="0" presId="urn:microsoft.com/office/officeart/2005/8/layout/hProcess9"/>
    <dgm:cxn modelId="{B806AE52-3E9E-42CE-BD18-FFE8AAAF1227}" type="presParOf" srcId="{BE393121-FFAA-4A62-A27A-1F5BCC2C0E2A}" destId="{81A254CE-377A-43B0-B5BD-535CF980531B}" srcOrd="0" destOrd="0" presId="urn:microsoft.com/office/officeart/2005/8/layout/hProcess9"/>
    <dgm:cxn modelId="{C5CC6D28-8029-4086-8422-9B73FD35F728}" type="presParOf" srcId="{BE393121-FFAA-4A62-A27A-1F5BCC2C0E2A}" destId="{136F5CB3-CF31-4859-9AB6-5016AF7F5AEA}" srcOrd="1" destOrd="0" presId="urn:microsoft.com/office/officeart/2005/8/layout/hProcess9"/>
    <dgm:cxn modelId="{FB752ACC-6850-46C3-983D-4D243CF81DD7}" type="presParOf" srcId="{BE393121-FFAA-4A62-A27A-1F5BCC2C0E2A}" destId="{3951A82C-9965-42C1-BB3B-C9D18CDC5FC5}" srcOrd="2" destOrd="0" presId="urn:microsoft.com/office/officeart/2005/8/layout/hProcess9"/>
    <dgm:cxn modelId="{328E06AB-A8F1-4F42-A20C-AA69B8382815}" type="presParOf" srcId="{BE393121-FFAA-4A62-A27A-1F5BCC2C0E2A}" destId="{1AE8DC79-7ECD-4F2B-9AFC-F7D049EE0FCF}" srcOrd="3" destOrd="0" presId="urn:microsoft.com/office/officeart/2005/8/layout/hProcess9"/>
    <dgm:cxn modelId="{531D8604-E396-4689-9F1D-CAB9112ACED4}" type="presParOf" srcId="{BE393121-FFAA-4A62-A27A-1F5BCC2C0E2A}" destId="{1629302A-AFFC-4849-BC7B-9B15A475753B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0AEEC6A-8430-4255-81A7-67574D7C820D}">
      <dsp:nvSpPr>
        <dsp:cNvPr id="0" name=""/>
        <dsp:cNvSpPr/>
      </dsp:nvSpPr>
      <dsp:spPr>
        <a:xfrm>
          <a:off x="658873" y="0"/>
          <a:ext cx="7467229" cy="6264695"/>
        </a:xfrm>
        <a:prstGeom prst="right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81A254CE-377A-43B0-B5BD-535CF980531B}">
      <dsp:nvSpPr>
        <dsp:cNvPr id="0" name=""/>
        <dsp:cNvSpPr/>
      </dsp:nvSpPr>
      <dsp:spPr>
        <a:xfrm>
          <a:off x="3177466" y="1881338"/>
          <a:ext cx="2723522" cy="2505878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3830" tIns="163830" rIns="163830" bIns="163830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b="1" kern="1200" dirty="0" smtClean="0"/>
            <a:t>Учебный план</a:t>
          </a:r>
          <a:endParaRPr lang="ru-RU" sz="4300" b="1" kern="1200" dirty="0"/>
        </a:p>
      </dsp:txBody>
      <dsp:txXfrm>
        <a:off x="3177466" y="1881338"/>
        <a:ext cx="2723522" cy="2505878"/>
      </dsp:txXfrm>
    </dsp:sp>
    <dsp:sp modelId="{3951A82C-9965-42C1-BB3B-C9D18CDC5FC5}">
      <dsp:nvSpPr>
        <dsp:cNvPr id="0" name=""/>
        <dsp:cNvSpPr/>
      </dsp:nvSpPr>
      <dsp:spPr>
        <a:xfrm>
          <a:off x="0" y="2024210"/>
          <a:ext cx="2925825" cy="2220133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Образовательная программа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bg1"/>
              </a:solidFill>
            </a:rPr>
            <a:t> школы</a:t>
          </a:r>
          <a:endParaRPr lang="ru-RU" sz="2400" b="1" kern="1200" dirty="0">
            <a:solidFill>
              <a:schemeClr val="bg1"/>
            </a:solidFill>
          </a:endParaRPr>
        </a:p>
      </dsp:txBody>
      <dsp:txXfrm>
        <a:off x="0" y="2024210"/>
        <a:ext cx="2925825" cy="2220133"/>
      </dsp:txXfrm>
    </dsp:sp>
    <dsp:sp modelId="{1629302A-AFFC-4849-BC7B-9B15A475753B}">
      <dsp:nvSpPr>
        <dsp:cNvPr id="0" name=""/>
        <dsp:cNvSpPr/>
      </dsp:nvSpPr>
      <dsp:spPr>
        <a:xfrm>
          <a:off x="6058081" y="1879408"/>
          <a:ext cx="2723522" cy="2505878"/>
        </a:xfrm>
        <a:prstGeom prst="roundRect">
          <a:avLst/>
        </a:prstGeom>
        <a:solidFill>
          <a:schemeClr val="accent3">
            <a:lumMod val="6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bg1"/>
              </a:solidFill>
            </a:rPr>
            <a:t>Рабочие программы педагогов</a:t>
          </a:r>
          <a:endParaRPr lang="ru-RU" sz="2800" b="1" kern="1200" dirty="0">
            <a:solidFill>
              <a:schemeClr val="bg1"/>
            </a:solidFill>
          </a:endParaRPr>
        </a:p>
      </dsp:txBody>
      <dsp:txXfrm>
        <a:off x="6058081" y="1879408"/>
        <a:ext cx="2723522" cy="25058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681F334-70A0-4346-A62D-9A174002CDBD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B43AA5-43D3-47B4-B26C-4BADF148B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round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27E69D8-96FD-4722-A124-EF92939ADE4B}" type="slidenum">
              <a:rPr lang="ru-RU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mtClean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3884613" y="8686800"/>
            <a:ext cx="2971800" cy="455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fld id="{1F38908E-0E4D-474B-ABF4-E0380447C44F}" type="slidenum">
              <a:rPr lang="en-US" sz="1200">
                <a:solidFill>
                  <a:srgbClr val="C00000"/>
                </a:solidFill>
                <a:latin typeface="Calibri" pitchFamily="34" charset="0"/>
              </a:rPr>
              <a:pPr algn="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t>5</a:t>
            </a:fld>
            <a:endParaRPr lang="en-US" sz="120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911A39-049D-4E28-B50A-F44F7E0EF9C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lIns="92281" tIns="46141" rIns="92281" bIns="46141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281" tIns="46141" rIns="92281" bIns="46141" anchor="b"/>
          <a:lstStyle/>
          <a:p>
            <a:pPr algn="r"/>
            <a:fld id="{4FFDB7AE-08B8-42C3-8C5B-586FC653BEDC}" type="slidenum">
              <a:rPr lang="ru-RU" sz="1200"/>
              <a:pPr algn="r"/>
              <a:t>7</a:t>
            </a:fld>
            <a:endParaRPr lang="ru-RU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A88DE-5E0C-4693-8F79-5B33C7FA10F8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2694ED-67A4-49E3-9931-B236FFDD57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0984A-CE42-41AC-B3FE-12EF1D4CAEAC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073FD-12BB-4AAA-9397-4DE5018EF5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4FBCB-695A-49B9-BD2B-12377368C4A7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77AD1-B283-4D6E-8759-CB1565F45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6689C-09B2-41E3-B95B-5A0F102E98CA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C7B72-082D-40DB-A0DA-2F10B0B755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87EF2-074D-4846-A1F5-8B1788171472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D916E-11CF-4F8D-AC99-4A6AD2E80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93C83-EB26-4300-BC11-CDE6712E799A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EDE74-30C3-4A73-927E-58A2D986A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497D7-C968-4D1D-946F-19282FB9D2AE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7ED2E-5FC1-4593-9666-C42A0A90EF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37507-E0A0-4536-89AB-E933C3239ED4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AC991-B950-4229-BAF9-A30A6E933E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9107B-AE60-4A62-944A-91A3FD202183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C7C27-7F84-4F01-ADC6-869B4AAAD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F7401-BACE-49B4-866B-AF1C65651E33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700CA-A9A5-484F-AAB7-EE9DA928A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60060-E282-4A34-86B9-A426A2729D90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16CBC-0D85-4729-8ED6-99C111D959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6ECF94-072F-4F5B-9D1F-39C941E0044B}" type="datetimeFigureOut">
              <a:rPr lang="ru-RU"/>
              <a:pPr>
                <a:defRPr/>
              </a:pPr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47E3EF-C180-439B-80C9-8B5BD9189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hyperlink" Target="http://krasnovoshod.dagschool.com/_http_schools/1722/krasnovoshod/fck_user_files/images/fgos.jpg" TargetMode="External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 l="4488" r="7936"/>
          <a:stretch>
            <a:fillRect/>
          </a:stretch>
        </p:blipFill>
        <p:spPr bwMode="auto">
          <a:xfrm>
            <a:off x="-249284" y="0"/>
            <a:ext cx="9393284" cy="7042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Педагогический  совет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714480" y="3000372"/>
            <a:ext cx="6972320" cy="3125791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Подготовила:</a:t>
            </a:r>
          </a:p>
          <a:p>
            <a:pPr algn="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заместитель директора</a:t>
            </a:r>
          </a:p>
          <a:p>
            <a:pPr algn="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МБОУ средней общеобразовательной </a:t>
            </a:r>
          </a:p>
          <a:p>
            <a:pPr algn="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школы № 179</a:t>
            </a:r>
          </a:p>
          <a:p>
            <a:pPr algn="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Г.Нижнего Новгорода </a:t>
            </a:r>
          </a:p>
          <a:p>
            <a:pPr algn="r">
              <a:buNone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Палилова Ирина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иколаевна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pSp>
        <p:nvGrpSpPr>
          <p:cNvPr id="5" name="Группа 10"/>
          <p:cNvGrpSpPr>
            <a:grpSpLocks/>
          </p:cNvGrpSpPr>
          <p:nvPr/>
        </p:nvGrpSpPr>
        <p:grpSpPr bwMode="auto">
          <a:xfrm>
            <a:off x="0" y="142852"/>
            <a:ext cx="982663" cy="960437"/>
            <a:chOff x="1259632" y="5337398"/>
            <a:chExt cx="1187946" cy="1187946"/>
          </a:xfrm>
        </p:grpSpPr>
        <p:sp>
          <p:nvSpPr>
            <p:cNvPr id="6" name="Овал 5"/>
            <p:cNvSpPr/>
            <p:nvPr/>
          </p:nvSpPr>
          <p:spPr>
            <a:xfrm>
              <a:off x="1259632" y="5337398"/>
              <a:ext cx="1187946" cy="1187946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7" name="Picture 2" descr="C:\Users\учитель\Desktop\123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5548395"/>
              <a:ext cx="6477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lum bright="56000" contrast="-2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0"/>
          <p:cNvSpPr>
            <a:spLocks noChangeArrowheads="1"/>
          </p:cNvSpPr>
          <p:nvPr/>
        </p:nvSpPr>
        <p:spPr bwMode="auto">
          <a:xfrm>
            <a:off x="142875" y="142875"/>
            <a:ext cx="2071688" cy="8302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00"/>
                </a:solidFill>
                <a:cs typeface="Arial" charset="0"/>
              </a:rPr>
              <a:t>Внеурочная деятельность</a:t>
            </a:r>
            <a:endParaRPr lang="ru-RU" sz="2400" b="1" dirty="0">
              <a:cs typeface="Arial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357438" y="571500"/>
            <a:ext cx="3500437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Может осуществляться через:</a:t>
            </a:r>
            <a:endParaRPr lang="ru-RU" sz="2000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28625" y="1149350"/>
            <a:ext cx="828675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часть учебного плана (образовательные модули, спецкурсы, ШНО, проекты и исследования, практикумы и пр.);</a:t>
            </a:r>
            <a:endParaRPr lang="ru-RU" sz="2000" dirty="0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00188" y="1935163"/>
            <a:ext cx="7215187" cy="8810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Инновационная (экспериментальная) площадка </a:t>
            </a:r>
            <a:endParaRPr lang="ru-RU" dirty="0"/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Деятельность по  апробации, внедрению образовательных программ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8625" y="3000375"/>
            <a:ext cx="828675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дополнительные образовательные программы ОУ (система дополнительного образования);</a:t>
            </a:r>
            <a:endParaRPr lang="ru-RU" sz="2000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428625" y="3786188"/>
            <a:ext cx="828675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программы учреждений дополнительного образования, культуры и спорта (на договорной основе);</a:t>
            </a:r>
            <a:endParaRPr lang="ru-RU" sz="2000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428625" y="4572000"/>
            <a:ext cx="8286750" cy="4000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организацию деятельности групп продленного дня;</a:t>
            </a:r>
            <a:endParaRPr lang="ru-RU" sz="2000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428625" y="5072063"/>
            <a:ext cx="828675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классное руководство (экскурсии, диспуты, круглые столы соревнования и пр.);</a:t>
            </a:r>
            <a:endParaRPr lang="ru-RU" sz="2000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28625" y="5929313"/>
            <a:ext cx="8286750" cy="7080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/>
              <a:t>деятельность иных педагогических работников (педагога-организатора, соц. педагога, вожатого и пр.);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ВАЛЕРИЯ\Рабочий стол\фоны слайдов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3" y="0"/>
            <a:ext cx="91868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Oval 2"/>
          <p:cNvSpPr>
            <a:spLocks noChangeArrowheads="1"/>
          </p:cNvSpPr>
          <p:nvPr/>
        </p:nvSpPr>
        <p:spPr bwMode="auto">
          <a:xfrm>
            <a:off x="285750" y="214313"/>
            <a:ext cx="3714750" cy="172243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Модель дополнительного образования</a:t>
            </a:r>
            <a:endParaRPr lang="ru-RU" sz="1200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6387" name="Oval 3"/>
          <p:cNvSpPr>
            <a:spLocks noChangeArrowheads="1"/>
          </p:cNvSpPr>
          <p:nvPr/>
        </p:nvSpPr>
        <p:spPr bwMode="auto">
          <a:xfrm>
            <a:off x="5357813" y="0"/>
            <a:ext cx="3141662" cy="192881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i="1" dirty="0" err="1">
                <a:solidFill>
                  <a:schemeClr val="tx1"/>
                </a:solidFill>
                <a:latin typeface="Times New Roman" pitchFamily="18" charset="0"/>
              </a:rPr>
              <a:t>Инновационно</a:t>
            </a:r>
            <a:r>
              <a:rPr lang="ru-RU" sz="2000" b="1" i="1" dirty="0">
                <a:solidFill>
                  <a:schemeClr val="tx1"/>
                </a:solidFill>
                <a:latin typeface="Times New Roman" pitchFamily="18" charset="0"/>
              </a:rPr>
              <a:t> – образовательная модель</a:t>
            </a: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2714625" y="1500188"/>
            <a:ext cx="3286125" cy="2782887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endParaRPr lang="ru-RU" sz="16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en-GB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Организационные</a:t>
            </a:r>
            <a:r>
              <a:rPr lang="en-GB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модели</a:t>
            </a:r>
            <a:r>
              <a:rPr lang="en-GB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внеурочной</a:t>
            </a:r>
            <a:r>
              <a:rPr lang="en-GB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389" name="Oval 5"/>
          <p:cNvSpPr>
            <a:spLocks noChangeArrowheads="1"/>
          </p:cNvSpPr>
          <p:nvPr/>
        </p:nvSpPr>
        <p:spPr bwMode="auto">
          <a:xfrm>
            <a:off x="142875" y="4000500"/>
            <a:ext cx="3355975" cy="2233613"/>
          </a:xfrm>
          <a:prstGeom prst="ellipse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tIns="0"/>
          <a:lstStyle/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Модель «школы полного дня»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(реализуется через внеурочную деятельность в ГПД)</a:t>
            </a: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endParaRPr lang="ru-RU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390" name="Oval 6"/>
          <p:cNvSpPr>
            <a:spLocks noChangeArrowheads="1"/>
          </p:cNvSpPr>
          <p:nvPr/>
        </p:nvSpPr>
        <p:spPr bwMode="auto">
          <a:xfrm>
            <a:off x="4786313" y="4071938"/>
            <a:ext cx="4071937" cy="2376487"/>
          </a:xfrm>
          <a:prstGeom prst="ellipse">
            <a:avLst/>
          </a:prstGeom>
          <a:ln w="28575">
            <a:solidFill>
              <a:srgbClr val="FF0000"/>
            </a:solidFill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</a:rPr>
              <a:t>Оптимизационная модель</a:t>
            </a:r>
            <a:r>
              <a:rPr lang="ru-RU" dirty="0"/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(реализуется через деятельность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. руководителя,           психолого-педагогическое сопровождение образовательного процесса)</a:t>
            </a: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endParaRPr lang="ru-RU" dirty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9" name="Стрелка вверх 8"/>
          <p:cNvSpPr/>
          <p:nvPr/>
        </p:nvSpPr>
        <p:spPr>
          <a:xfrm rot="19507592">
            <a:off x="3082925" y="1497013"/>
            <a:ext cx="642938" cy="490537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 rot="3106292">
            <a:off x="5353050" y="1557338"/>
            <a:ext cx="642938" cy="481012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трелка вверх 10"/>
          <p:cNvSpPr/>
          <p:nvPr/>
        </p:nvSpPr>
        <p:spPr>
          <a:xfrm rot="13517259">
            <a:off x="2740025" y="3867150"/>
            <a:ext cx="642938" cy="515938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 rot="8876750">
            <a:off x="5314950" y="3843338"/>
            <a:ext cx="642938" cy="558800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t="2904" r="679" b="2875"/>
          <a:stretch>
            <a:fillRect/>
          </a:stretch>
        </p:blipFill>
        <p:spPr bwMode="auto">
          <a:xfrm>
            <a:off x="0" y="0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l="4848" t="3000" r="5183" b="996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авая фигурная скобка 5"/>
          <p:cNvSpPr/>
          <p:nvPr/>
        </p:nvSpPr>
        <p:spPr>
          <a:xfrm>
            <a:off x="2700338" y="2060575"/>
            <a:ext cx="719137" cy="2881313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316" name="Picture 2"/>
          <p:cNvPicPr>
            <a:picLocks noChangeAspect="1" noChangeArrowheads="1"/>
          </p:cNvPicPr>
          <p:nvPr/>
        </p:nvPicPr>
        <p:blipFill>
          <a:blip r:embed="rId3" cstate="print"/>
          <a:srcRect l="4179" t="18423" r="63191" b="46864"/>
          <a:stretch>
            <a:fillRect/>
          </a:stretch>
        </p:blipFill>
        <p:spPr bwMode="auto">
          <a:xfrm>
            <a:off x="5337175" y="1268413"/>
            <a:ext cx="3806825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авая фигурная скобка 8"/>
          <p:cNvSpPr/>
          <p:nvPr/>
        </p:nvSpPr>
        <p:spPr>
          <a:xfrm rot="10800000">
            <a:off x="5364163" y="2492375"/>
            <a:ext cx="720725" cy="2160588"/>
          </a:xfrm>
          <a:prstGeom prst="righ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276600" y="3284538"/>
            <a:ext cx="2447925" cy="5762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Arial Black" pitchFamily="34" charset="0"/>
              </a:rPr>
              <a:t>РАЗДЕЛЫ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95963" y="3573463"/>
            <a:ext cx="1079500" cy="215900"/>
          </a:xfrm>
          <a:prstGeom prst="roundRect">
            <a:avLst/>
          </a:prstGeom>
          <a:solidFill>
            <a:schemeClr val="lt1">
              <a:alpha val="0"/>
            </a:schemeClr>
          </a:solidFill>
          <a:ln w="28575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56000" contrast="-2000"/>
          </a:blip>
          <a:srcRect/>
          <a:stretch>
            <a:fillRect/>
          </a:stretch>
        </p:blipFill>
        <p:spPr>
          <a:xfrm>
            <a:off x="0" y="-4763"/>
            <a:ext cx="9153525" cy="6862763"/>
          </a:xfrm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39688"/>
          <a:ext cx="8001000" cy="6926009"/>
        </p:xfrm>
        <a:graphic>
          <a:graphicData uri="http://schemas.openxmlformats.org/drawingml/2006/table">
            <a:tbl>
              <a:tblPr/>
              <a:tblGrid>
                <a:gridCol w="2098675"/>
                <a:gridCol w="2100263"/>
                <a:gridCol w="558800"/>
                <a:gridCol w="558800"/>
                <a:gridCol w="1041400"/>
                <a:gridCol w="971550"/>
                <a:gridCol w="671512"/>
              </a:tblGrid>
              <a:tr h="2079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Предметные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области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учебные предметы/классы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Количество часов в неделю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VIII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IX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Инвариантная ( обязательная )часть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88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Филология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Иностранный язык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 и информатика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Алгебра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Геометрия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Общественно-научные предметы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Естественно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научные предметы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Химия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Искусство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Изобразительное искусство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ОБЖ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ОБЖ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0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Часть, формируемая участниками образовательных отношений (вариативная)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75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Предельно допустимая  нагрузка при 6-дневной неделе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</a:p>
                  </a:txBody>
                  <a:tcPr marL="35497" marR="3549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lum bright="56000" contrast="-2000"/>
          </a:blip>
          <a:srcRect/>
          <a:stretch>
            <a:fillRect/>
          </a:stretch>
        </p:blipFill>
        <p:spPr>
          <a:xfrm>
            <a:off x="0" y="-4763"/>
            <a:ext cx="9153525" cy="6862763"/>
          </a:xfr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375" y="0"/>
          <a:ext cx="8429625" cy="6581015"/>
        </p:xfrm>
        <a:graphic>
          <a:graphicData uri="http://schemas.openxmlformats.org/drawingml/2006/table">
            <a:tbl>
              <a:tblPr/>
              <a:tblGrid>
                <a:gridCol w="3249613"/>
                <a:gridCol w="4175125"/>
                <a:gridCol w="1004887"/>
              </a:tblGrid>
              <a:tr h="5000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Предметные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области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Учебные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предметы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Кол- во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часов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2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 класс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Филология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язык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5+1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Литература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Иностранный язык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 и информатика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Общественно-научные предметы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История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Обществознание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Биология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Искусство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Изобразительное искусство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Технология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ОБЖ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ОБЖ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+1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16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Часть, формируемая участниками образовательных отношений (вариативная)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8710" marR="4871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Предельно допустимая аудиторная нагрузка при 6-дневной неделе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48710" marR="4871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lum bright="56000" contrast="-2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57224" y="0"/>
            <a:ext cx="8072494" cy="50004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1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Проект решения    педагогического совета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8" name="Rectangle 3"/>
          <p:cNvSpPr>
            <a:spLocks noGrp="1" noChangeArrowheads="1"/>
          </p:cNvSpPr>
          <p:nvPr>
            <p:ph idx="1"/>
          </p:nvPr>
        </p:nvSpPr>
        <p:spPr>
          <a:xfrm>
            <a:off x="1428750" y="504825"/>
            <a:ext cx="7572375" cy="6154738"/>
          </a:xfrm>
        </p:spPr>
        <p:txBody>
          <a:bodyPr anchor="ctr">
            <a:spAutoFit/>
          </a:bodyPr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Распределить часы вариативной части учебного плана (ФГОС) </a:t>
            </a:r>
            <a:endParaRPr lang="ru-RU" sz="22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1час-  русский язык (итого 6 часов)</a:t>
            </a: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час- информатика</a:t>
            </a: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час – обществознание</a:t>
            </a: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час - ОБЖ</a:t>
            </a: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час - экономика</a:t>
            </a:r>
          </a:p>
          <a:p>
            <a:pPr marL="0" indent="0" algn="just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Провести во 2 полугодии 2014-2015 уч.г. анкетирование</a:t>
            </a: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обучающихся, их родителей  с целью  изучения спроса на образовательные услуги в 2015 -2016 уч.году.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Составить план внеурочной деятельности</a:t>
            </a: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принципу преемственности с начальной школой и с учётом интересов всех участников образовательного процесса.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  <a:tabLst>
                <a:tab pos="2857500" algn="l"/>
                <a:tab pos="5829300" algn="l"/>
                <a:tab pos="5943600" algn="l"/>
              </a:tabLst>
            </a:pP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4.  </a:t>
            </a:r>
            <a:r>
              <a:rPr lang="ru-RU" sz="2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Учителям – предметникам провести анализ рабочих программ </a:t>
            </a:r>
            <a:r>
              <a:rPr lang="ru-RU" sz="22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соответствии с «Положением о рабочей программе», внести коррективы согласно указанной структуры.</a:t>
            </a:r>
          </a:p>
          <a:p>
            <a:pPr marL="0" indent="0">
              <a:spcBef>
                <a:spcPct val="0"/>
              </a:spcBef>
              <a:buFontTx/>
              <a:buNone/>
              <a:tabLst>
                <a:tab pos="2857500" algn="l"/>
                <a:tab pos="5829300" algn="l"/>
                <a:tab pos="5943600" algn="l"/>
              </a:tabLst>
            </a:pPr>
            <a:endParaRPr lang="ru-RU" sz="200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741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2" name="Рисунок 12" descr="titu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/>
          <p:cNvPicPr>
            <a:picLocks noChangeAspect="1"/>
          </p:cNvPicPr>
          <p:nvPr/>
        </p:nvPicPr>
        <p:blipFill>
          <a:blip r:embed="rId2" cstate="print"/>
          <a:srcRect l="4488" r="7936"/>
          <a:stretch>
            <a:fillRect/>
          </a:stretch>
        </p:blipFill>
        <p:spPr bwMode="auto">
          <a:xfrm>
            <a:off x="-58738" y="0"/>
            <a:ext cx="9202738" cy="689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 txBox="1">
            <a:spLocks/>
          </p:cNvSpPr>
          <p:nvPr/>
        </p:nvSpPr>
        <p:spPr bwMode="auto">
          <a:xfrm>
            <a:off x="1295400" y="620713"/>
            <a:ext cx="7813675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3600" b="1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2052" name="Подзаголовок 2"/>
          <p:cNvSpPr txBox="1">
            <a:spLocks/>
          </p:cNvSpPr>
          <p:nvPr/>
        </p:nvSpPr>
        <p:spPr bwMode="auto">
          <a:xfrm>
            <a:off x="5364163" y="4292600"/>
            <a:ext cx="3671887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</a:pPr>
            <a:endParaRPr lang="ru-RU" sz="200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939799" y="4346575"/>
            <a:ext cx="33337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Стандарты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-128587" y="1936750"/>
            <a:ext cx="1873250" cy="6794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второго</a:t>
            </a:r>
          </a:p>
          <a:p>
            <a:pPr fontAlgn="auto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n-lt"/>
                <a:cs typeface="+mn-cs"/>
              </a:rPr>
              <a:t>поколения</a:t>
            </a:r>
          </a:p>
        </p:txBody>
      </p:sp>
      <p:grpSp>
        <p:nvGrpSpPr>
          <p:cNvPr id="2055" name="Группа 10"/>
          <p:cNvGrpSpPr>
            <a:grpSpLocks/>
          </p:cNvGrpSpPr>
          <p:nvPr/>
        </p:nvGrpSpPr>
        <p:grpSpPr bwMode="auto">
          <a:xfrm>
            <a:off x="206375" y="185738"/>
            <a:ext cx="982663" cy="960437"/>
            <a:chOff x="1259632" y="5337398"/>
            <a:chExt cx="1187946" cy="1187946"/>
          </a:xfrm>
        </p:grpSpPr>
        <p:sp>
          <p:nvSpPr>
            <p:cNvPr id="10" name="Овал 9"/>
            <p:cNvSpPr/>
            <p:nvPr/>
          </p:nvSpPr>
          <p:spPr>
            <a:xfrm>
              <a:off x="1259632" y="5337398"/>
              <a:ext cx="1187946" cy="1187946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2061" name="Picture 2" descr="C:\Users\учитель\Desktop\123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5548395"/>
              <a:ext cx="6477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DCBB8F-19A2-4C63-9309-39C4088B8F94}" type="slidenum">
              <a:rPr lang="ru-RU"/>
              <a:pPr>
                <a:defRPr/>
              </a:pPr>
              <a:t>2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71604" y="1071546"/>
            <a:ext cx="7215238" cy="3416320"/>
          </a:xfrm>
          <a:prstGeom prst="rect">
            <a:avLst/>
          </a:prstGeom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gradFill flip="none" rotWithShape="1">
                    <a:gsLst>
                      <a:gs pos="0">
                        <a:schemeClr val="tx2">
                          <a:lumMod val="75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Book Antiqua" pitchFamily="18" charset="0"/>
                <a:cs typeface="+mn-cs"/>
              </a:rPr>
              <a:t>Учебный план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gradFill flip="none" rotWithShape="1">
                    <a:gsLst>
                      <a:gs pos="0">
                        <a:schemeClr val="tx2">
                          <a:lumMod val="75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Book Antiqua" pitchFamily="18" charset="0"/>
                <a:cs typeface="+mn-cs"/>
              </a:rPr>
              <a:t>основного общего образования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gradFill flip="none" rotWithShape="1">
                    <a:gsLst>
                      <a:gs pos="0">
                        <a:schemeClr val="tx2">
                          <a:lumMod val="75000"/>
                        </a:schemeClr>
                      </a:gs>
                      <a:gs pos="13000">
                        <a:srgbClr val="0047FF"/>
                      </a:gs>
                      <a:gs pos="28000">
                        <a:srgbClr val="000082"/>
                      </a:gs>
                      <a:gs pos="42999">
                        <a:srgbClr val="0047FF"/>
                      </a:gs>
                      <a:gs pos="58000">
                        <a:srgbClr val="000082"/>
                      </a:gs>
                      <a:gs pos="72000">
                        <a:srgbClr val="0047FF"/>
                      </a:gs>
                      <a:gs pos="87000">
                        <a:srgbClr val="000082"/>
                      </a:gs>
                      <a:gs pos="100000">
                        <a:srgbClr val="0047FF"/>
                      </a:gs>
                    </a:gsLst>
                    <a:path path="circle">
                      <a:fillToRect l="100000" t="100000"/>
                    </a:path>
                    <a:tileRect r="-100000" b="-100000"/>
                  </a:gra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5400000" scaled="0"/>
                </a:gradFill>
                <a:latin typeface="Book Antiqua" pitchFamily="18" charset="0"/>
                <a:cs typeface="+mn-cs"/>
              </a:rPr>
              <a:t> как один из основных механизмов реализации основной образовательной программы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6"/>
          <p:cNvPicPr>
            <a:picLocks noChangeAspect="1"/>
          </p:cNvPicPr>
          <p:nvPr/>
        </p:nvPicPr>
        <p:blipFill>
          <a:blip r:embed="rId2" cstate="print"/>
          <a:srcRect l="4488" r="7936"/>
          <a:stretch>
            <a:fillRect/>
          </a:stretch>
        </p:blipFill>
        <p:spPr bwMode="auto">
          <a:xfrm>
            <a:off x="0" y="3175"/>
            <a:ext cx="9144000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1500166" y="274638"/>
            <a:ext cx="7186634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 1 сентября 2015г.</a:t>
            </a:r>
            <a:b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переход на ФГОС ООО </a:t>
            </a:r>
            <a:r>
              <a:rPr lang="ru-RU" sz="4000" b="1" dirty="0" err="1" smtClean="0">
                <a:solidFill>
                  <a:schemeClr val="bg1"/>
                </a:solidFill>
              </a:rPr>
              <a:t>емственность</a:t>
            </a:r>
            <a:r>
              <a:rPr lang="ru-RU" sz="4000" b="1" dirty="0" smtClean="0">
                <a:solidFill>
                  <a:schemeClr val="bg1"/>
                </a:solidFill>
              </a:rPr>
              <a:t> и развитие</a:t>
            </a:r>
          </a:p>
        </p:txBody>
      </p:sp>
      <p:sp>
        <p:nvSpPr>
          <p:cNvPr id="21507" name="Documents"/>
          <p:cNvSpPr>
            <a:spLocks noEditPoints="1" noChangeArrowheads="1"/>
          </p:cNvSpPr>
          <p:nvPr/>
        </p:nvSpPr>
        <p:spPr bwMode="auto">
          <a:xfrm>
            <a:off x="250825" y="1916113"/>
            <a:ext cx="3313113" cy="4249737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Федеральный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государственный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образовательный стандарт </a:t>
            </a:r>
            <a:r>
              <a:rPr lang="ru-RU" sz="2000" b="1" dirty="0">
                <a:solidFill>
                  <a:srgbClr val="CC3300"/>
                </a:solidFill>
                <a:latin typeface="Times New Roman" pitchFamily="18" charset="0"/>
                <a:cs typeface="+mn-cs"/>
              </a:rPr>
              <a:t>начального </a:t>
            </a: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общего образования</a:t>
            </a:r>
            <a:r>
              <a:rPr lang="ru-RU" sz="2000" b="1" dirty="0">
                <a:solidFill>
                  <a:schemeClr val="bg2"/>
                </a:solidFill>
                <a:latin typeface="Times New Roman" pitchFamily="18" charset="0"/>
                <a:cs typeface="+mn-cs"/>
              </a:rPr>
              <a:t>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i="1" u="sng" dirty="0">
              <a:solidFill>
                <a:schemeClr val="bg2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1508" name="Documents"/>
          <p:cNvSpPr>
            <a:spLocks noEditPoints="1" noChangeArrowheads="1"/>
          </p:cNvSpPr>
          <p:nvPr/>
        </p:nvSpPr>
        <p:spPr bwMode="auto">
          <a:xfrm>
            <a:off x="5508625" y="1916113"/>
            <a:ext cx="3311525" cy="4321175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bg2"/>
          </a:solidFill>
          <a:ln w="9525">
            <a:solidFill>
              <a:srgbClr val="CC3300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Федеральный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государственный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образовательный стандарт </a:t>
            </a:r>
            <a:r>
              <a:rPr lang="ru-RU" sz="2000" b="1" dirty="0">
                <a:solidFill>
                  <a:srgbClr val="CC3300"/>
                </a:solidFill>
                <a:latin typeface="Times New Roman" pitchFamily="18" charset="0"/>
                <a:cs typeface="+mn-cs"/>
              </a:rPr>
              <a:t>основного</a:t>
            </a:r>
            <a:r>
              <a:rPr lang="ru-RU" sz="2000" b="1" dirty="0">
                <a:solidFill>
                  <a:srgbClr val="432D23"/>
                </a:solidFill>
                <a:latin typeface="Times New Roman" pitchFamily="18" charset="0"/>
                <a:cs typeface="+mn-cs"/>
              </a:rPr>
              <a:t> общего образования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i="1" u="sng" dirty="0">
              <a:solidFill>
                <a:srgbClr val="432D23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8" name="AutoShape 5"/>
          <p:cNvSpPr>
            <a:spLocks noChangeArrowheads="1"/>
          </p:cNvSpPr>
          <p:nvPr/>
        </p:nvSpPr>
        <p:spPr bwMode="auto">
          <a:xfrm>
            <a:off x="3203575" y="3068638"/>
            <a:ext cx="2520950" cy="22177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преемственность</a:t>
            </a:r>
          </a:p>
          <a:p>
            <a:pPr algn="ctr"/>
            <a:r>
              <a:rPr lang="ru-RU" sz="2000" b="1">
                <a:solidFill>
                  <a:schemeClr val="bg1"/>
                </a:solidFill>
                <a:latin typeface="Times New Roman" pitchFamily="18" charset="0"/>
              </a:rPr>
              <a:t>развитие </a:t>
            </a:r>
          </a:p>
        </p:txBody>
      </p:sp>
      <p:grpSp>
        <p:nvGrpSpPr>
          <p:cNvPr id="3079" name="Группа 10"/>
          <p:cNvGrpSpPr>
            <a:grpSpLocks/>
          </p:cNvGrpSpPr>
          <p:nvPr/>
        </p:nvGrpSpPr>
        <p:grpSpPr bwMode="auto">
          <a:xfrm>
            <a:off x="206375" y="185738"/>
            <a:ext cx="982663" cy="960437"/>
            <a:chOff x="1259632" y="5337398"/>
            <a:chExt cx="1187946" cy="1187946"/>
          </a:xfrm>
        </p:grpSpPr>
        <p:sp>
          <p:nvSpPr>
            <p:cNvPr id="9" name="Овал 8"/>
            <p:cNvSpPr/>
            <p:nvPr/>
          </p:nvSpPr>
          <p:spPr>
            <a:xfrm>
              <a:off x="1259632" y="5337398"/>
              <a:ext cx="1187946" cy="1187946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pic>
          <p:nvPicPr>
            <p:cNvPr id="3083" name="Picture 2" descr="C:\Users\учитель\Desktop\1236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47664" y="5548395"/>
              <a:ext cx="647700" cy="857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/>
          </p:cNvSpPr>
          <p:nvPr>
            <p:ph type="title"/>
          </p:nvPr>
        </p:nvSpPr>
        <p:spPr>
          <a:xfrm>
            <a:off x="34925" y="122238"/>
            <a:ext cx="9109075" cy="1295400"/>
          </a:xfrm>
          <a:solidFill>
            <a:schemeClr val="hlink"/>
          </a:solidFill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bg1"/>
                </a:solidFill>
              </a:rPr>
              <a:t>Новые образовательные стандарты</a:t>
            </a:r>
          </a:p>
        </p:txBody>
      </p:sp>
      <p:sp>
        <p:nvSpPr>
          <p:cNvPr id="25605" name="Rectangle 5"/>
          <p:cNvSpPr>
            <a:spLocks noGrp="1"/>
          </p:cNvSpPr>
          <p:nvPr>
            <p:ph sz="half" idx="1"/>
          </p:nvPr>
        </p:nvSpPr>
        <p:spPr>
          <a:xfrm>
            <a:off x="0" y="1628775"/>
            <a:ext cx="3492500" cy="5229225"/>
          </a:xfrm>
        </p:spPr>
        <p:txBody>
          <a:bodyPr rtlCol="0">
            <a:normAutofit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3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Традиционный взгляд: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Основная задача школы - дать хорошие</a:t>
            </a:r>
            <a:r>
              <a:rPr lang="ru-RU" sz="32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прочные ЗНАНИЯ</a:t>
            </a:r>
          </a:p>
          <a:p>
            <a:pPr marL="548640" indent="-41148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endParaRPr lang="ru-RU" sz="3200" dirty="0" smtClean="0">
              <a:solidFill>
                <a:schemeClr val="hlink"/>
              </a:solidFill>
              <a:latin typeface="Arial" pitchFamily="34" charset="0"/>
            </a:endParaRPr>
          </a:p>
          <a:p>
            <a:pPr marL="548640" indent="-411480" eaLnBrk="1" fontAlgn="auto" hangingPunct="1">
              <a:lnSpc>
                <a:spcPct val="5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Arial" pitchFamily="34" charset="0"/>
              <a:buNone/>
              <a:defRPr/>
            </a:pPr>
            <a:r>
              <a:rPr lang="ru-RU" sz="3200" dirty="0" smtClean="0">
                <a:solidFill>
                  <a:schemeClr val="hlink"/>
                </a:solidFill>
                <a:latin typeface="Arial" pitchFamily="34" charset="0"/>
              </a:rPr>
              <a:t> </a:t>
            </a:r>
            <a:endParaRPr lang="ru-RU" sz="2400" dirty="0" smtClean="0">
              <a:solidFill>
                <a:schemeClr val="hlink"/>
              </a:solidFill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Grp="1"/>
          </p:cNvSpPr>
          <p:nvPr>
            <p:ph sz="half" idx="2"/>
          </p:nvPr>
        </p:nvSpPr>
        <p:spPr>
          <a:xfrm>
            <a:off x="3851275" y="1700213"/>
            <a:ext cx="5292725" cy="4537075"/>
          </a:xfrm>
          <a:solidFill>
            <a:schemeClr val="accent1"/>
          </a:solidFill>
        </p:spPr>
        <p:txBody>
          <a:bodyPr rtlCol="0">
            <a:normAutofit/>
          </a:bodyPr>
          <a:lstStyle/>
          <a:p>
            <a:pPr marL="548640" indent="-411480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FontTx/>
              <a:buNone/>
              <a:defRPr/>
            </a:pP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ГОС.СТАНДАРТ 2004 г.:</a:t>
            </a:r>
            <a:r>
              <a:rPr lang="ru-RU" sz="3200" smtClean="0"/>
              <a:t> «…ориентации образования не только на усвоение обучающимся определенной суммы знаний, </a:t>
            </a:r>
            <a:r>
              <a:rPr lang="ru-RU" sz="3200" b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 и на РАЗВИТИЕ его личности</a:t>
            </a:r>
            <a:r>
              <a:rPr lang="ru-RU" sz="3200" smtClean="0"/>
              <a:t>»</a:t>
            </a:r>
          </a:p>
          <a:p>
            <a:pPr marL="548640" indent="-411480" algn="ctr" eaLnBrk="1" fontAlgn="auto" hangingPunct="1">
              <a:spcBef>
                <a:spcPct val="0"/>
              </a:spcBef>
              <a:spcAft>
                <a:spcPts val="0"/>
              </a:spcAft>
              <a:buClr>
                <a:schemeClr val="bg1"/>
              </a:buClr>
              <a:buFontTx/>
              <a:buNone/>
              <a:defRPr/>
            </a:pPr>
            <a:r>
              <a:rPr lang="ru-RU" sz="1400" smtClean="0"/>
              <a:t>Как меняются требования к результату?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4787900" y="2133600"/>
            <a:ext cx="4032250" cy="3527425"/>
          </a:xfrm>
          <a:prstGeom prst="rect">
            <a:avLst/>
          </a:prstGeom>
          <a:solidFill>
            <a:srgbClr val="8DF07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buClr>
                <a:schemeClr val="bg1"/>
              </a:buClr>
            </a:pPr>
            <a:r>
              <a:rPr lang="ru-RU" sz="3200" b="1">
                <a:latin typeface="Calibri" pitchFamily="34" charset="0"/>
              </a:rPr>
              <a:t>Для справки</a:t>
            </a:r>
          </a:p>
          <a:p>
            <a:pPr marL="342900" indent="-342900" algn="ctr">
              <a:buClr>
                <a:schemeClr val="bg1"/>
              </a:buClr>
            </a:pPr>
            <a:r>
              <a:rPr lang="ru-RU" sz="3200">
                <a:latin typeface="Calibri" pitchFamily="34" charset="0"/>
              </a:rPr>
              <a:t>психологи:</a:t>
            </a:r>
            <a:endParaRPr lang="ru-RU" sz="2000">
              <a:latin typeface="Calibri" pitchFamily="34" charset="0"/>
            </a:endParaRPr>
          </a:p>
          <a:p>
            <a:pPr marL="342900" indent="-342900">
              <a:buClr>
                <a:schemeClr val="bg1"/>
              </a:buClr>
            </a:pPr>
            <a:r>
              <a:rPr lang="ru-RU" sz="2000">
                <a:latin typeface="Calibri" pitchFamily="34" charset="0"/>
              </a:rPr>
              <a:t>Развитие – формирование в процессе взаимодействия с миром способностей и функций, воспроизводящих человеческие качества.</a:t>
            </a:r>
          </a:p>
          <a:p>
            <a:pPr marL="342900" indent="-342900">
              <a:buClr>
                <a:schemeClr val="bg1"/>
              </a:buClr>
            </a:pPr>
            <a:r>
              <a:rPr lang="ru-RU" sz="2000">
                <a:latin typeface="Calibri" pitchFamily="34" charset="0"/>
              </a:rPr>
              <a:t>Развитие – интеллектуальное</a:t>
            </a:r>
          </a:p>
          <a:p>
            <a:pPr marL="342900" indent="-342900">
              <a:buClr>
                <a:schemeClr val="bg1"/>
              </a:buClr>
            </a:pPr>
            <a:r>
              <a:rPr lang="ru-RU" sz="2000">
                <a:latin typeface="Calibri" pitchFamily="34" charset="0"/>
              </a:rPr>
              <a:t>Развитие – личностное</a:t>
            </a:r>
          </a:p>
          <a:p>
            <a:pPr marL="342900" indent="-342900">
              <a:buClr>
                <a:schemeClr val="bg1"/>
              </a:buClr>
            </a:pPr>
            <a:r>
              <a:rPr lang="ru-RU" sz="2000">
                <a:latin typeface="Calibri" pitchFamily="34" charset="0"/>
              </a:rPr>
              <a:t>Развитие - социальное</a:t>
            </a:r>
            <a:endParaRPr lang="ru-RU" sz="1400">
              <a:latin typeface="Calibri" pitchFamily="34" charset="0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 flipV="1">
            <a:off x="3627438" y="1412875"/>
            <a:ext cx="0" cy="360045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816350" y="1773238"/>
            <a:ext cx="5435600" cy="4751387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r>
              <a:rPr lang="ru-RU" sz="3200" b="1" u="sng" dirty="0">
                <a:solidFill>
                  <a:srgbClr val="0000FF"/>
                </a:solidFill>
                <a:latin typeface="Calibri" pitchFamily="34" charset="0"/>
                <a:cs typeface="+mn-cs"/>
              </a:rPr>
              <a:t>ФГОС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00FF"/>
                </a:solidFill>
                <a:latin typeface="Calibri" pitchFamily="34" charset="0"/>
                <a:cs typeface="+mn-cs"/>
              </a:rPr>
              <a:t>Смена образовательной парадигмы.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rgbClr val="0000FF"/>
              </a:solidFill>
              <a:latin typeface="Calibri" pitchFamily="34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Calibri" pitchFamily="34" charset="0"/>
                <a:cs typeface="+mn-cs"/>
              </a:rPr>
              <a:t> </a:t>
            </a:r>
            <a:r>
              <a:rPr lang="ru-RU" sz="3200" b="1" dirty="0">
                <a:latin typeface="+mn-lt"/>
                <a:cs typeface="+mn-cs"/>
              </a:rPr>
              <a:t>Целью школы становятся не только знания, но и  умение их добывать и ими пользоваться.</a:t>
            </a:r>
            <a:endParaRPr lang="ru-RU" sz="3200" dirty="0">
              <a:latin typeface="+mn-lt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ru-RU" sz="3200" dirty="0">
              <a:latin typeface="Calibri" pitchFamily="34" charset="0"/>
              <a:cs typeface="+mn-cs"/>
            </a:endParaRPr>
          </a:p>
        </p:txBody>
      </p:sp>
      <p:pic>
        <p:nvPicPr>
          <p:cNvPr id="4104" name="Picture 8" descr="противореч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2625" y="5013325"/>
            <a:ext cx="8255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lum bright="56000" contrast="-2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 Box 1"/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4" name="AutoShape 2"/>
          <p:cNvSpPr>
            <a:spLocks noChangeArrowheads="1"/>
          </p:cNvSpPr>
          <p:nvPr/>
        </p:nvSpPr>
        <p:spPr bwMode="auto">
          <a:xfrm>
            <a:off x="214313" y="1928813"/>
            <a:ext cx="2989262" cy="2500312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002060"/>
              </a:solidFill>
              <a:latin typeface="Calibri" pitchFamily="34" charset="0"/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ЛИЧНОСТНЫЕ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(мотивация к учению,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сформированность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гражданских позиций)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20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5" name="AutoShape 3"/>
          <p:cNvSpPr>
            <a:spLocks noChangeArrowheads="1"/>
          </p:cNvSpPr>
          <p:nvPr/>
        </p:nvSpPr>
        <p:spPr bwMode="auto">
          <a:xfrm>
            <a:off x="3286125" y="3500438"/>
            <a:ext cx="2724150" cy="3155950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МЕТАПРЕДМЕТНЫЕ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(универсальные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учебные  действия,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т.е</a:t>
            </a:r>
            <a:r>
              <a:rPr lang="ru-RU" sz="2000" b="1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регулятивные,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познавательные,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коммуникативные –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умение учиться)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5126" name="AutoShape 4"/>
          <p:cNvSpPr>
            <a:spLocks noChangeArrowheads="1"/>
          </p:cNvSpPr>
          <p:nvPr/>
        </p:nvSpPr>
        <p:spPr bwMode="auto">
          <a:xfrm>
            <a:off x="6072188" y="1643063"/>
            <a:ext cx="2903537" cy="2714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560">
            <a:solidFill>
              <a:srgbClr val="C00000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(ЗУНы, их применение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преобразование)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 rot="10800000" flipV="1">
            <a:off x="193675" y="44450"/>
            <a:ext cx="864235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0000" tIns="46800" rIns="90000" bIns="4680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Требования к результатам освоения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>
                <a:solidFill>
                  <a:srgbClr val="A5002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основной образовательной  программы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lum bright="46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95400"/>
            <a:ext cx="9001125" cy="49530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ФЕДЕРАЛЬНЫЙ ГОСУДАРСТВЕННЫЙ ОБРАЗОВАТЕЛЬНЫЙ СТАНДАРТ</a:t>
            </a:r>
            <a:br>
              <a:rPr lang="ru-RU" sz="1600" b="1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ОСНОВНОГО ОБЩЕГО ОБРАЗОВАНИЯ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Утвержден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приказом Министерства образования  и науки Российской Федерации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от «17» декабря 2010 г. № 1897</a:t>
            </a: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Примерная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основная образовательная программа 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образовательного учреждения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(основная школа) 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marL="365760" indent="-283464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Примерные программы по учебным предметам</a:t>
            </a:r>
          </a:p>
          <a:p>
            <a:pPr marL="365760" indent="-283464" algn="ctr" eaLnBrk="1" fontAlgn="auto" hangingPunct="1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программах опубликовано измененное содержание образования по предмету, впервые даются формы учебной деятельности школьников по каждому разделу курса</a:t>
            </a:r>
          </a:p>
          <a:p>
            <a:pPr marL="0" indent="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47800" y="457200"/>
            <a:ext cx="7162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3429000" y="304800"/>
            <a:ext cx="5364163" cy="8683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kern="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Базовые документы</a:t>
            </a:r>
            <a:endParaRPr lang="ru-RU" sz="3200" b="1" kern="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Картинка 171 из 7916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622" y="0"/>
            <a:ext cx="2984842" cy="1214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standart.edu.ru/attachment.aspx?id=4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25" y="1641475"/>
            <a:ext cx="1566863" cy="2466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standart.edu.ru/attachment.aspx?id=37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5029200"/>
            <a:ext cx="1066800" cy="16271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0" name="Picture 6" descr="http://standart.edu.ru/attachment.aspx?id=37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81600" y="5029200"/>
            <a:ext cx="995363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2" name="Picture 8" descr="http://standart.edu.ru/attachment.aspx?id=39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38400" y="5029200"/>
            <a:ext cx="1046163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14" name="Picture 10" descr="http://standart.edu.ru/attachment.aspx?id=37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10000" y="5029200"/>
            <a:ext cx="1046163" cy="16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56" name="Picture 12" descr="http://standart.edu.ru/attachment.aspx?id=39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24800" y="5029200"/>
            <a:ext cx="1019175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http://standart.edu.ru/attachment.aspx?id=39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53200" y="5105400"/>
            <a:ext cx="992188" cy="152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1571625" y="5286375"/>
            <a:ext cx="2357438" cy="1143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171" name="Picture 2"/>
          <p:cNvPicPr>
            <a:picLocks noChangeAspect="1" noChangeArrowheads="1"/>
          </p:cNvPicPr>
          <p:nvPr/>
        </p:nvPicPr>
        <p:blipFill>
          <a:blip r:embed="rId3" cstate="print">
            <a:lum bright="38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92" name="AutoShape 8"/>
          <p:cNvSpPr>
            <a:spLocks noChangeArrowheads="1"/>
          </p:cNvSpPr>
          <p:nvPr/>
        </p:nvSpPr>
        <p:spPr bwMode="auto">
          <a:xfrm>
            <a:off x="1524000" y="1828800"/>
            <a:ext cx="1079500" cy="9144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Планируемые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результаты</a:t>
            </a:r>
          </a:p>
          <a:p>
            <a:pPr marL="342900" indent="-342900"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ru-RU" sz="1400" u="sng" dirty="0"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</p:txBody>
      </p:sp>
      <p:sp>
        <p:nvSpPr>
          <p:cNvPr id="62494" name="AutoShape 8"/>
          <p:cNvSpPr>
            <a:spLocks noChangeArrowheads="1"/>
          </p:cNvSpPr>
          <p:nvPr/>
        </p:nvSpPr>
        <p:spPr bwMode="auto">
          <a:xfrm>
            <a:off x="5867400" y="3352800"/>
            <a:ext cx="1447800" cy="914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Формирование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культуры здорового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и безопасного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образа жизни</a:t>
            </a:r>
            <a:endParaRPr lang="ru-RU" sz="2000" b="1" dirty="0">
              <a:cs typeface="+mn-cs"/>
            </a:endParaRPr>
          </a:p>
        </p:txBody>
      </p:sp>
      <p:sp>
        <p:nvSpPr>
          <p:cNvPr id="62495" name="AutoShape 8"/>
          <p:cNvSpPr>
            <a:spLocks noChangeArrowheads="1"/>
          </p:cNvSpPr>
          <p:nvPr/>
        </p:nvSpPr>
        <p:spPr bwMode="auto">
          <a:xfrm>
            <a:off x="1981200" y="5638800"/>
            <a:ext cx="1600200" cy="457200"/>
          </a:xfrm>
          <a:prstGeom prst="roundRect">
            <a:avLst>
              <a:gd name="adj" fmla="val 16667"/>
            </a:avLst>
          </a:prstGeom>
          <a:solidFill>
            <a:srgbClr val="A0F2B0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Учебный план</a:t>
            </a:r>
          </a:p>
        </p:txBody>
      </p:sp>
      <p:sp>
        <p:nvSpPr>
          <p:cNvPr id="62496" name="AutoShape 8"/>
          <p:cNvSpPr>
            <a:spLocks noChangeArrowheads="1"/>
          </p:cNvSpPr>
          <p:nvPr/>
        </p:nvSpPr>
        <p:spPr bwMode="auto">
          <a:xfrm>
            <a:off x="3962400" y="1828800"/>
            <a:ext cx="1079500" cy="1219200"/>
          </a:xfrm>
          <a:prstGeom prst="roundRect">
            <a:avLst>
              <a:gd name="adj" fmla="val 16667"/>
            </a:avLst>
          </a:prstGeom>
          <a:solidFill>
            <a:srgbClr val="E3FDF2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1400" u="sng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+mn-cs"/>
              </a:rPr>
              <a:t>Программа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+mn-cs"/>
              </a:rPr>
              <a:t>развития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+mn-cs"/>
              </a:rPr>
              <a:t>УУД</a:t>
            </a:r>
            <a:endParaRPr lang="ru-RU" sz="1400" b="1" u="sng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u="sng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latin typeface="Arial" pitchFamily="34" charset="0"/>
              <a:cs typeface="+mn-cs"/>
            </a:endParaRPr>
          </a:p>
        </p:txBody>
      </p:sp>
      <p:sp>
        <p:nvSpPr>
          <p:cNvPr id="62497" name="AutoShape 8"/>
          <p:cNvSpPr>
            <a:spLocks noChangeArrowheads="1"/>
          </p:cNvSpPr>
          <p:nvPr/>
        </p:nvSpPr>
        <p:spPr bwMode="auto">
          <a:xfrm>
            <a:off x="6400800" y="1828800"/>
            <a:ext cx="1143000" cy="1219200"/>
          </a:xfrm>
          <a:prstGeom prst="roundRect">
            <a:avLst>
              <a:gd name="adj" fmla="val 16667"/>
            </a:avLst>
          </a:prstGeom>
          <a:solidFill>
            <a:srgbClr val="E3FDF2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cs typeface="+mn-cs"/>
              </a:rPr>
              <a:t>Программа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cs typeface="+mn-cs"/>
              </a:rPr>
              <a:t>воспитания и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solidFill>
                  <a:srgbClr val="000000"/>
                </a:solidFill>
                <a:cs typeface="+mn-cs"/>
              </a:rPr>
              <a:t> социализации</a:t>
            </a:r>
          </a:p>
        </p:txBody>
      </p:sp>
      <p:sp>
        <p:nvSpPr>
          <p:cNvPr id="62498" name="AutoShape 8"/>
          <p:cNvSpPr>
            <a:spLocks noChangeArrowheads="1"/>
          </p:cNvSpPr>
          <p:nvPr/>
        </p:nvSpPr>
        <p:spPr bwMode="auto">
          <a:xfrm>
            <a:off x="5181600" y="1828800"/>
            <a:ext cx="1066800" cy="1219200"/>
          </a:xfrm>
          <a:prstGeom prst="roundRect">
            <a:avLst>
              <a:gd name="adj" fmla="val 16667"/>
            </a:avLst>
          </a:prstGeom>
          <a:solidFill>
            <a:srgbClr val="E3FDF2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dirty="0">
              <a:cs typeface="+mn-cs"/>
            </a:endParaRP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Программы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 отдельных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учебных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предметов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(курсов)</a:t>
            </a:r>
            <a:endParaRPr lang="ru-RU" sz="2000" b="1" dirty="0">
              <a:cs typeface="+mn-cs"/>
            </a:endParaRP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endParaRPr lang="ru-RU" sz="2000" dirty="0">
              <a:cs typeface="+mn-cs"/>
            </a:endParaRPr>
          </a:p>
        </p:txBody>
      </p:sp>
      <p:sp>
        <p:nvSpPr>
          <p:cNvPr id="62499" name="AutoShape 8"/>
          <p:cNvSpPr>
            <a:spLocks noChangeArrowheads="1"/>
          </p:cNvSpPr>
          <p:nvPr/>
        </p:nvSpPr>
        <p:spPr bwMode="auto">
          <a:xfrm>
            <a:off x="1371600" y="3657600"/>
            <a:ext cx="1600200" cy="914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Формирование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 и развитие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>
                <a:cs typeface="+mn-cs"/>
              </a:rPr>
              <a:t>ИКТ-компетентности</a:t>
            </a:r>
            <a:r>
              <a:rPr lang="ru-RU" sz="1200" dirty="0">
                <a:cs typeface="+mn-cs"/>
              </a:rPr>
              <a:t> </a:t>
            </a:r>
          </a:p>
        </p:txBody>
      </p:sp>
      <p:sp>
        <p:nvSpPr>
          <p:cNvPr id="62510" name="AutoShape 8"/>
          <p:cNvSpPr>
            <a:spLocks noChangeArrowheads="1"/>
          </p:cNvSpPr>
          <p:nvPr/>
        </p:nvSpPr>
        <p:spPr bwMode="auto">
          <a:xfrm>
            <a:off x="2743200" y="1828800"/>
            <a:ext cx="1000125" cy="91440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+mn-cs"/>
              </a:rPr>
              <a:t>Система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latin typeface="Arial" pitchFamily="34" charset="0"/>
                <a:cs typeface="+mn-cs"/>
              </a:rPr>
              <a:t>оценки</a:t>
            </a:r>
          </a:p>
        </p:txBody>
      </p:sp>
      <p:sp>
        <p:nvSpPr>
          <p:cNvPr id="2" name="AutoShape 8"/>
          <p:cNvSpPr>
            <a:spLocks noChangeArrowheads="1"/>
          </p:cNvSpPr>
          <p:nvPr/>
        </p:nvSpPr>
        <p:spPr bwMode="auto">
          <a:xfrm>
            <a:off x="7391400" y="3352800"/>
            <a:ext cx="1524000" cy="914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Профессиональная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ориентация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обучающихся</a:t>
            </a:r>
            <a:endParaRPr lang="ru-RU" sz="2000" b="1" dirty="0">
              <a:cs typeface="+mn-cs"/>
            </a:endParaRPr>
          </a:p>
        </p:txBody>
      </p:sp>
      <p:sp>
        <p:nvSpPr>
          <p:cNvPr id="41987" name="AutoShape 26"/>
          <p:cNvSpPr>
            <a:spLocks noChangeArrowheads="1"/>
          </p:cNvSpPr>
          <p:nvPr/>
        </p:nvSpPr>
        <p:spPr bwMode="auto">
          <a:xfrm>
            <a:off x="533400" y="1219200"/>
            <a:ext cx="8318500" cy="762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7A"/>
            </a:prst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cs typeface="+mn-cs"/>
            </a:endParaRP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>
            <a:off x="3048000" y="3657600"/>
            <a:ext cx="1524000" cy="914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 dirty="0" err="1">
                <a:cs typeface="+mn-cs"/>
              </a:rPr>
              <a:t>Учебно</a:t>
            </a:r>
            <a:r>
              <a:rPr lang="ru-RU" sz="1200" b="1" dirty="0">
                <a:cs typeface="+mn-cs"/>
              </a:rPr>
              <a:t>-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 dirty="0">
                <a:cs typeface="+mn-cs"/>
              </a:rPr>
              <a:t>исследовательская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 dirty="0">
                <a:cs typeface="+mn-cs"/>
              </a:rPr>
              <a:t> и проектная</a:t>
            </a:r>
          </a:p>
          <a:p>
            <a:pPr marL="342900" indent="-342900" algn="ctr" fontAlgn="auto">
              <a:lnSpc>
                <a:spcPct val="75000"/>
              </a:lnSpc>
              <a:spcBef>
                <a:spcPct val="20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200" b="1" dirty="0">
                <a:cs typeface="+mn-cs"/>
              </a:rPr>
              <a:t>  деятельность</a:t>
            </a:r>
          </a:p>
        </p:txBody>
      </p:sp>
      <p:sp>
        <p:nvSpPr>
          <p:cNvPr id="92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0100" y="228600"/>
            <a:ext cx="8143900" cy="80168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основной образовательной программы основного общего образования</a:t>
            </a:r>
          </a:p>
        </p:txBody>
      </p:sp>
      <p:sp>
        <p:nvSpPr>
          <p:cNvPr id="20" name="AutoShape 8"/>
          <p:cNvSpPr>
            <a:spLocks noChangeArrowheads="1"/>
          </p:cNvSpPr>
          <p:nvPr/>
        </p:nvSpPr>
        <p:spPr bwMode="auto">
          <a:xfrm>
            <a:off x="152400" y="1828800"/>
            <a:ext cx="1185863" cy="906463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Пояснительная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записка</a:t>
            </a: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7696200" y="1828800"/>
            <a:ext cx="1152525" cy="1219200"/>
          </a:xfrm>
          <a:prstGeom prst="roundRect">
            <a:avLst>
              <a:gd name="adj" fmla="val 16667"/>
            </a:avLst>
          </a:prstGeom>
          <a:solidFill>
            <a:srgbClr val="E3FDF2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Программа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коррекционной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 работы</a:t>
            </a:r>
            <a:endParaRPr lang="ru-RU" sz="2000" b="1" dirty="0">
              <a:solidFill>
                <a:srgbClr val="D02800"/>
              </a:solidFill>
              <a:cs typeface="+mn-cs"/>
            </a:endParaRPr>
          </a:p>
        </p:txBody>
      </p:sp>
      <p:sp>
        <p:nvSpPr>
          <p:cNvPr id="7186" name="Номер слайда 17"/>
          <p:cNvSpPr txBox="1">
            <a:spLocks noGrp="1"/>
          </p:cNvSpPr>
          <p:nvPr/>
        </p:nvSpPr>
        <p:spPr bwMode="auto">
          <a:xfrm>
            <a:off x="7086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50000"/>
              </a:spcBef>
            </a:pPr>
            <a:fld id="{4913820F-1AC3-40F4-AC5C-ACCE9EE08E6B}" type="slidenum">
              <a:rPr lang="ru-RU" sz="1400">
                <a:latin typeface="Calibri" pitchFamily="34" charset="0"/>
              </a:rPr>
              <a:pPr algn="r" eaLnBrk="0" hangingPunct="0">
                <a:spcBef>
                  <a:spcPct val="50000"/>
                </a:spcBef>
              </a:pPr>
              <a:t>7</a:t>
            </a:fld>
            <a:endParaRPr lang="ru-RU" sz="1400">
              <a:latin typeface="Calibri" pitchFamily="34" charset="0"/>
            </a:endParaRPr>
          </a:p>
        </p:txBody>
      </p:sp>
      <p:sp>
        <p:nvSpPr>
          <p:cNvPr id="17" name="Левая фигурная скобка 16"/>
          <p:cNvSpPr/>
          <p:nvPr/>
        </p:nvSpPr>
        <p:spPr>
          <a:xfrm rot="16200000">
            <a:off x="1828800" y="1219200"/>
            <a:ext cx="304800" cy="3505200"/>
          </a:xfrm>
          <a:prstGeom prst="leftBrace">
            <a:avLst>
              <a:gd name="adj1" fmla="val 833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Левая фигурная скобка 18"/>
          <p:cNvSpPr/>
          <p:nvPr/>
        </p:nvSpPr>
        <p:spPr>
          <a:xfrm rot="16200000">
            <a:off x="6096000" y="2362200"/>
            <a:ext cx="304800" cy="4876800"/>
          </a:xfrm>
          <a:prstGeom prst="leftBrace">
            <a:avLst>
              <a:gd name="adj1" fmla="val 833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AutoShape 8"/>
          <p:cNvSpPr>
            <a:spLocks noChangeArrowheads="1"/>
          </p:cNvSpPr>
          <p:nvPr/>
        </p:nvSpPr>
        <p:spPr bwMode="auto">
          <a:xfrm>
            <a:off x="4648200" y="3352800"/>
            <a:ext cx="1143000" cy="914400"/>
          </a:xfrm>
          <a:prstGeom prst="roundRect">
            <a:avLst>
              <a:gd name="adj" fmla="val 16667"/>
            </a:avLst>
          </a:prstGeom>
          <a:noFill/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Духовно-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нравственное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развитие и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воспитание</a:t>
            </a:r>
            <a:endParaRPr lang="ru-RU" sz="2000" b="1" dirty="0">
              <a:cs typeface="+mn-cs"/>
            </a:endParaRPr>
          </a:p>
        </p:txBody>
      </p:sp>
      <p:sp>
        <p:nvSpPr>
          <p:cNvPr id="23" name="AutoShape 8"/>
          <p:cNvSpPr>
            <a:spLocks noChangeArrowheads="1"/>
          </p:cNvSpPr>
          <p:nvPr/>
        </p:nvSpPr>
        <p:spPr bwMode="auto">
          <a:xfrm>
            <a:off x="3810000" y="5638800"/>
            <a:ext cx="2895600" cy="457200"/>
          </a:xfrm>
          <a:prstGeom prst="roundRect">
            <a:avLst>
              <a:gd name="adj" fmla="val 16667"/>
            </a:avLst>
          </a:prstGeom>
          <a:solidFill>
            <a:srgbClr val="A0F2B0"/>
          </a:solidFill>
          <a:ln w="28575" algn="ctr">
            <a:solidFill>
              <a:schemeClr val="accent4"/>
            </a:solidFill>
            <a:round/>
            <a:headEnd/>
            <a:tailEnd/>
          </a:ln>
          <a:effectLst>
            <a:prstShdw prst="shdw17" dist="17961" dir="2700000">
              <a:srgbClr val="0000CC">
                <a:gamma/>
                <a:shade val="60000"/>
                <a:invGamma/>
              </a:srgbClr>
            </a:prstShdw>
          </a:effectLst>
        </p:spPr>
        <p:txBody>
          <a:bodyPr wrap="none"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cs typeface="+mn-cs"/>
              </a:rPr>
              <a:t>Система условий реализации ООП</a:t>
            </a:r>
            <a:endParaRPr lang="ru-RU" sz="2000" b="1" dirty="0">
              <a:cs typeface="+mn-cs"/>
            </a:endParaRPr>
          </a:p>
        </p:txBody>
      </p:sp>
      <p:sp>
        <p:nvSpPr>
          <p:cNvPr id="24" name="Левая фигурная скобка 23"/>
          <p:cNvSpPr/>
          <p:nvPr/>
        </p:nvSpPr>
        <p:spPr>
          <a:xfrm rot="16200000">
            <a:off x="4152900" y="3848100"/>
            <a:ext cx="304800" cy="4800600"/>
          </a:xfrm>
          <a:prstGeom prst="leftBrace">
            <a:avLst>
              <a:gd name="adj1" fmla="val 8333"/>
              <a:gd name="adj2" fmla="val 50000"/>
            </a:avLst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192" name="TextBox 25"/>
          <p:cNvSpPr txBox="1">
            <a:spLocks noChangeArrowheads="1"/>
          </p:cNvSpPr>
          <p:nvPr/>
        </p:nvSpPr>
        <p:spPr bwMode="auto">
          <a:xfrm>
            <a:off x="228600" y="3124200"/>
            <a:ext cx="358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Ц е л е в о й  р а з д е л</a:t>
            </a:r>
          </a:p>
        </p:txBody>
      </p:sp>
      <p:sp>
        <p:nvSpPr>
          <p:cNvPr id="7193" name="TextBox 26"/>
          <p:cNvSpPr txBox="1">
            <a:spLocks noChangeArrowheads="1"/>
          </p:cNvSpPr>
          <p:nvPr/>
        </p:nvSpPr>
        <p:spPr bwMode="auto">
          <a:xfrm>
            <a:off x="3733800" y="5029200"/>
            <a:ext cx="495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С о д е р ж а т е л ь н ы й  р а з д е л</a:t>
            </a:r>
          </a:p>
        </p:txBody>
      </p:sp>
      <p:sp>
        <p:nvSpPr>
          <p:cNvPr id="7194" name="TextBox 27"/>
          <p:cNvSpPr txBox="1">
            <a:spLocks noChangeArrowheads="1"/>
          </p:cNvSpPr>
          <p:nvPr/>
        </p:nvSpPr>
        <p:spPr bwMode="auto">
          <a:xfrm>
            <a:off x="1524000" y="6324600"/>
            <a:ext cx="5715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latin typeface="Calibri" pitchFamily="34" charset="0"/>
              </a:rPr>
              <a:t>О р г а н и з а ц и о н н ы й  р а з д е л</a:t>
            </a:r>
          </a:p>
        </p:txBody>
      </p:sp>
      <p:cxnSp>
        <p:nvCxnSpPr>
          <p:cNvPr id="30" name="Прямая со стрелкой 29"/>
          <p:cNvCxnSpPr>
            <a:endCxn id="62496" idx="2"/>
          </p:cNvCxnSpPr>
          <p:nvPr/>
        </p:nvCxnSpPr>
        <p:spPr>
          <a:xfrm flipV="1">
            <a:off x="2895600" y="3048000"/>
            <a:ext cx="160655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5" idx="0"/>
            <a:endCxn id="62496" idx="2"/>
          </p:cNvCxnSpPr>
          <p:nvPr/>
        </p:nvCxnSpPr>
        <p:spPr>
          <a:xfrm rot="5400000" flipH="1" flipV="1">
            <a:off x="3851275" y="3006725"/>
            <a:ext cx="609600" cy="69215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" idx="0"/>
          </p:cNvCxnSpPr>
          <p:nvPr/>
        </p:nvCxnSpPr>
        <p:spPr>
          <a:xfrm rot="16200000" flipV="1">
            <a:off x="7658100" y="2857500"/>
            <a:ext cx="30480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62494" idx="0"/>
            <a:endCxn id="62497" idx="2"/>
          </p:cNvCxnSpPr>
          <p:nvPr/>
        </p:nvCxnSpPr>
        <p:spPr>
          <a:xfrm rot="5400000" flipH="1" flipV="1">
            <a:off x="6629400" y="3009900"/>
            <a:ext cx="304800" cy="381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>
            <a:stCxn id="22" idx="0"/>
          </p:cNvCxnSpPr>
          <p:nvPr/>
        </p:nvCxnSpPr>
        <p:spPr>
          <a:xfrm rot="5400000" flipH="1" flipV="1">
            <a:off x="5734050" y="2533650"/>
            <a:ext cx="304800" cy="13335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/>
          <p:cNvSpPr/>
          <p:nvPr/>
        </p:nvSpPr>
        <p:spPr>
          <a:xfrm>
            <a:off x="1571625" y="5429250"/>
            <a:ext cx="2286000" cy="928688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1520" y="404664"/>
          <a:ext cx="8784976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lum bright="56000" contrast="-2000"/>
          </a:blip>
          <a:srcRect/>
          <a:stretch>
            <a:fillRect/>
          </a:stretch>
        </p:blipFill>
        <p:spPr bwMode="auto">
          <a:xfrm>
            <a:off x="0" y="-4763"/>
            <a:ext cx="9153525" cy="686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1"/>
          <p:cNvSpPr>
            <a:spLocks noChangeArrowheads="1"/>
          </p:cNvSpPr>
          <p:nvPr/>
        </p:nvSpPr>
        <p:spPr bwMode="auto">
          <a:xfrm>
            <a:off x="1071563" y="642938"/>
            <a:ext cx="279241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Трехсоставный учебный план</a:t>
            </a:r>
          </a:p>
        </p:txBody>
      </p:sp>
      <p:sp>
        <p:nvSpPr>
          <p:cNvPr id="48134" name="Прямоугольник 1"/>
          <p:cNvSpPr>
            <a:spLocks noChangeArrowheads="1"/>
          </p:cNvSpPr>
          <p:nvPr/>
        </p:nvSpPr>
        <p:spPr bwMode="auto">
          <a:xfrm>
            <a:off x="5000625" y="785813"/>
            <a:ext cx="2932113" cy="830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cs typeface="Arial" charset="0"/>
              </a:rPr>
              <a:t>Двухсоставный учебный план</a:t>
            </a:r>
          </a:p>
        </p:txBody>
      </p:sp>
      <p:sp>
        <p:nvSpPr>
          <p:cNvPr id="9221" name="Прямоугольник 1"/>
          <p:cNvSpPr>
            <a:spLocks noChangeArrowheads="1"/>
          </p:cNvSpPr>
          <p:nvPr/>
        </p:nvSpPr>
        <p:spPr bwMode="auto">
          <a:xfrm>
            <a:off x="1055688" y="3071813"/>
            <a:ext cx="2808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Федеральный компонент</a:t>
            </a:r>
          </a:p>
        </p:txBody>
      </p:sp>
      <p:sp>
        <p:nvSpPr>
          <p:cNvPr id="9222" name="Прямоугольник 1"/>
          <p:cNvSpPr>
            <a:spLocks noChangeArrowheads="1"/>
          </p:cNvSpPr>
          <p:nvPr/>
        </p:nvSpPr>
        <p:spPr bwMode="auto">
          <a:xfrm>
            <a:off x="1055688" y="4416425"/>
            <a:ext cx="2808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Региональный компонент</a:t>
            </a:r>
          </a:p>
        </p:txBody>
      </p:sp>
      <p:sp>
        <p:nvSpPr>
          <p:cNvPr id="9223" name="Прямоугольник 1"/>
          <p:cNvSpPr>
            <a:spLocks noChangeArrowheads="1"/>
          </p:cNvSpPr>
          <p:nvPr/>
        </p:nvSpPr>
        <p:spPr bwMode="auto">
          <a:xfrm>
            <a:off x="1055688" y="5761038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Calibri" pitchFamily="34" charset="0"/>
              </a:rPr>
              <a:t>Компонент ОУ</a:t>
            </a:r>
          </a:p>
        </p:txBody>
      </p:sp>
      <p:sp>
        <p:nvSpPr>
          <p:cNvPr id="48138" name="Прямоугольник 1"/>
          <p:cNvSpPr>
            <a:spLocks noChangeArrowheads="1"/>
          </p:cNvSpPr>
          <p:nvPr/>
        </p:nvSpPr>
        <p:spPr bwMode="auto">
          <a:xfrm>
            <a:off x="4786313" y="2500313"/>
            <a:ext cx="4000500" cy="8302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cs typeface="Arial" charset="0"/>
              </a:rPr>
              <a:t>Требования стандарта(70%) – обязательная часть</a:t>
            </a:r>
          </a:p>
        </p:txBody>
      </p:sp>
      <p:sp>
        <p:nvSpPr>
          <p:cNvPr id="48139" name="Прямоугольник 1"/>
          <p:cNvSpPr>
            <a:spLocks noChangeArrowheads="1"/>
          </p:cNvSpPr>
          <p:nvPr/>
        </p:nvSpPr>
        <p:spPr bwMode="auto">
          <a:xfrm>
            <a:off x="5000625" y="3929063"/>
            <a:ext cx="3313113" cy="22828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cs typeface="Arial" charset="0"/>
              </a:rPr>
              <a:t>Часть, формируемая </a:t>
            </a:r>
            <a:r>
              <a:rPr lang="ru-RU" sz="2400" b="1" u="sng" dirty="0">
                <a:cs typeface="Arial" charset="0"/>
              </a:rPr>
              <a:t>участниками образовательного процесса</a:t>
            </a:r>
            <a:br>
              <a:rPr lang="ru-RU" sz="2400" b="1" u="sng" dirty="0">
                <a:cs typeface="Arial" charset="0"/>
              </a:rPr>
            </a:br>
            <a:r>
              <a:rPr lang="ru-RU" sz="2400" b="1" dirty="0">
                <a:cs typeface="Arial" charset="0"/>
              </a:rPr>
              <a:t>(30 %)</a:t>
            </a:r>
          </a:p>
        </p:txBody>
      </p:sp>
      <p:sp>
        <p:nvSpPr>
          <p:cNvPr id="17417" name="Прямоугольник 1"/>
          <p:cNvSpPr>
            <a:spLocks noChangeArrowheads="1"/>
          </p:cNvSpPr>
          <p:nvPr/>
        </p:nvSpPr>
        <p:spPr bwMode="auto">
          <a:xfrm>
            <a:off x="2000232" y="0"/>
            <a:ext cx="50006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Учебный план</a:t>
            </a:r>
          </a:p>
        </p:txBody>
      </p:sp>
      <p:sp>
        <p:nvSpPr>
          <p:cNvPr id="9227" name="Rectangle 13"/>
          <p:cNvSpPr>
            <a:spLocks noChangeArrowheads="1"/>
          </p:cNvSpPr>
          <p:nvPr/>
        </p:nvSpPr>
        <p:spPr bwMode="auto">
          <a:xfrm>
            <a:off x="928688" y="2428875"/>
            <a:ext cx="3024187" cy="3933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8" name="Rectangle 14"/>
          <p:cNvSpPr>
            <a:spLocks noChangeArrowheads="1"/>
          </p:cNvSpPr>
          <p:nvPr/>
        </p:nvSpPr>
        <p:spPr bwMode="auto">
          <a:xfrm>
            <a:off x="4714875" y="2428875"/>
            <a:ext cx="4071938" cy="393382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29" name="AutoShape 15"/>
          <p:cNvSpPr>
            <a:spLocks noChangeArrowheads="1"/>
          </p:cNvSpPr>
          <p:nvPr/>
        </p:nvSpPr>
        <p:spPr bwMode="auto">
          <a:xfrm>
            <a:off x="2143125" y="1571625"/>
            <a:ext cx="503238" cy="792163"/>
          </a:xfrm>
          <a:prstGeom prst="downArrow">
            <a:avLst>
              <a:gd name="adj1" fmla="val 50000"/>
              <a:gd name="adj2" fmla="val 39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9230" name="AutoShape 16"/>
          <p:cNvSpPr>
            <a:spLocks noChangeArrowheads="1"/>
          </p:cNvSpPr>
          <p:nvPr/>
        </p:nvSpPr>
        <p:spPr bwMode="auto">
          <a:xfrm>
            <a:off x="6286500" y="1643063"/>
            <a:ext cx="503238" cy="792162"/>
          </a:xfrm>
          <a:prstGeom prst="downArrow">
            <a:avLst>
              <a:gd name="adj1" fmla="val 50000"/>
              <a:gd name="adj2" fmla="val 393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841</Words>
  <Application>Microsoft Office PowerPoint</Application>
  <PresentationFormat>Экран (4:3)</PresentationFormat>
  <Paragraphs>343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Calibri</vt:lpstr>
      <vt:lpstr>Times New Roman</vt:lpstr>
      <vt:lpstr>Wingdings 2</vt:lpstr>
      <vt:lpstr>Wingdings</vt:lpstr>
      <vt:lpstr>Arial Black</vt:lpstr>
      <vt:lpstr>Arial Unicode MS</vt:lpstr>
      <vt:lpstr>Тема Office</vt:lpstr>
      <vt:lpstr>Педагогический  совет</vt:lpstr>
      <vt:lpstr>Слайд 2</vt:lpstr>
      <vt:lpstr>С 1 сентября 2015г. переход на ФГОС ООО емственность и развитие</vt:lpstr>
      <vt:lpstr>Новые образовательные стандарты</vt:lpstr>
      <vt:lpstr>Слайд 5</vt:lpstr>
      <vt:lpstr>Базовые документы</vt:lpstr>
      <vt:lpstr>Структура основной образовательной программы основного общего образования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Проект решения    педагогического совета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юлия</cp:lastModifiedBy>
  <cp:revision>59</cp:revision>
  <dcterms:created xsi:type="dcterms:W3CDTF">2015-01-06T15:37:58Z</dcterms:created>
  <dcterms:modified xsi:type="dcterms:W3CDTF">2015-01-09T16:34:58Z</dcterms:modified>
</cp:coreProperties>
</file>