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71" r:id="rId4"/>
    <p:sldId id="272" r:id="rId5"/>
    <p:sldId id="260" r:id="rId6"/>
    <p:sldId id="274" r:id="rId7"/>
    <p:sldId id="277" r:id="rId8"/>
    <p:sldId id="261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D4B6"/>
    <a:srgbClr val="94F6C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47" autoAdjust="0"/>
    <p:restoredTop sz="94660"/>
  </p:normalViewPr>
  <p:slideViewPr>
    <p:cSldViewPr>
      <p:cViewPr varScale="1">
        <p:scale>
          <a:sx n="66" d="100"/>
          <a:sy n="66" d="100"/>
        </p:scale>
        <p:origin x="-4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C3732-A931-4D50-9325-40265C471E53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5A9A7-A00E-4E3F-BA27-27F03D6195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0D143-52A2-455E-ADF3-389142CA2E4E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44F96-5A77-4AAF-AA3A-A80071B45B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68A98-5291-4E39-BCEE-BFE2CBC41907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BE61-63DF-4AFC-8D99-2591C00EDC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E7C761E-C9FF-429E-8CD3-029378EEA488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591D025-B62C-4C3E-9C2F-8DB5F99FA2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32E5B-5BC6-4CD3-AB1A-05FB2608340F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5DDCD-E9EA-45BB-B4C2-6017C27EE5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447FB-A71A-48AB-8583-6EC8D18C82EE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BD110-5A18-481C-B028-B8BB8C3439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F1E59-8FE2-464B-961F-111AF0EF5935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2CF6E-FC51-4554-BE75-FD62DC6CD5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7649238-012A-493F-986A-B91873996203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A63F138-0A59-4854-BBA3-CDD95B93F5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A561D-B6B5-4B7C-906A-FA56D9FB266E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F3420-1ACB-483E-8264-5FA5F45D74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71FD8CC-00D4-4F88-B6AE-41BB2A8BE018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859CB5E-59FB-4DA3-A458-EE0311F10F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A394DAC-8330-4489-848C-DA36E932A7C3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96A13EC-5C93-4648-9446-7760B0CDAE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DEDB1EBD-2EE7-4CB4-B574-945DD904A1FA}" type="datetimeFigureOut">
              <a:rPr lang="ru-RU"/>
              <a:pPr>
                <a:defRPr/>
              </a:pPr>
              <a:t>21.03.2015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B0C0FA71-5790-4602-BA5D-AFDC1D38E6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3" r:id="rId4"/>
    <p:sldLayoutId id="2147483742" r:id="rId5"/>
    <p:sldLayoutId id="2147483747" r:id="rId6"/>
    <p:sldLayoutId id="2147483741" r:id="rId7"/>
    <p:sldLayoutId id="2147483748" r:id="rId8"/>
    <p:sldLayoutId id="2147483749" r:id="rId9"/>
    <p:sldLayoutId id="2147483740" r:id="rId10"/>
    <p:sldLayoutId id="214748373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FD4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143250"/>
            <a:ext cx="6172200" cy="189388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Технология модульного обучения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Преимущества для учителей: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имеет возможность концентрировать свое внимание на индивидуальных проблемах обучающихся;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своевременно определяет проблемы в обучении;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выполняет творческую работу, заключающуюся в стимулировании мышления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студентов,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активизации их внимания, мышления и памяти,  оказании всевозможной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помощи.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Основные трудности для </a:t>
            </a:r>
            <a:r>
              <a:rPr lang="ru-RU" b="1" dirty="0" smtClean="0"/>
              <a:t>студентов: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3554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студенты </a:t>
            </a:r>
            <a:r>
              <a:rPr lang="ru-RU" dirty="0" smtClean="0"/>
              <a:t>должны владеть самодисциплиной, чтобы добиваться поставленных целей; </a:t>
            </a:r>
          </a:p>
          <a:p>
            <a:r>
              <a:rPr lang="ru-RU" dirty="0" smtClean="0"/>
              <a:t>студенты </a:t>
            </a:r>
            <a:r>
              <a:rPr lang="ru-RU" dirty="0" smtClean="0"/>
              <a:t>должны выполнять большой объем самостоятельной работы; </a:t>
            </a:r>
          </a:p>
          <a:p>
            <a:r>
              <a:rPr lang="ru-RU" dirty="0" smtClean="0"/>
              <a:t>студенты </a:t>
            </a:r>
            <a:r>
              <a:rPr lang="ru-RU" dirty="0" smtClean="0"/>
              <a:t>сами несут ответственность за свое обучение.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Основные трудности для учителей: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829576" cy="4873625"/>
          </a:xfrm>
        </p:spPr>
        <p:txBody>
          <a:bodyPr>
            <a:normAutofit fontScale="92500"/>
          </a:bodyPr>
          <a:lstStyle/>
          <a:p>
            <a:pPr marL="274320" indent="-27432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Учителям трудно изменить привычный образ мыслей и действий, так как им необходимо отказаться от центральной роли в учебном процессе и стать помощником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студента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достижении поставленных целей; </a:t>
            </a:r>
          </a:p>
          <a:p>
            <a:pPr marL="274320" indent="-27432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Уровень готовности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студента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выполнению самостоятельной учебной деятельности.</a:t>
            </a:r>
          </a:p>
          <a:p>
            <a:pPr marL="274320" indent="-27432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Материальные возможности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образовательного учреждения.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Введение модульной технологии в образовательный процесс нужно осуществлять постепенно. Можно сочетать традиционную классно-урочную систему (технология объяснительно-иллюстративного обучения) с модульной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357166"/>
            <a:ext cx="8229600" cy="5572125"/>
          </a:xfrm>
        </p:spPr>
        <p:txBody>
          <a:bodyPr/>
          <a:lstStyle/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Font typeface="Wingdings" pitchFamily="2" charset="2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Доводы, до которых человек              додумывается сам, убеждают </a:t>
            </a:r>
          </a:p>
          <a:p>
            <a:pPr algn="r"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больше, чем те, которые</a:t>
            </a:r>
          </a:p>
          <a:p>
            <a:pPr algn="r">
              <a:buFont typeface="Wingdings" pitchFamily="2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пришли в голову другим.</a:t>
            </a:r>
          </a:p>
          <a:p>
            <a:pPr algn="r">
              <a:buFont typeface="Wingdings" pitchFamily="2" charset="2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Паскаль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Модуль – это функциональный целевой узел, в который объединены учебное содержание и технология овладения им.</a:t>
            </a:r>
          </a:p>
          <a:p>
            <a:pPr>
              <a:buFont typeface="Wingdings" pitchFamily="2" charset="2"/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785813"/>
            <a:ext cx="7467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7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Основная цель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модульного обучения – </a:t>
            </a:r>
            <a:r>
              <a:rPr lang="ru-RU" sz="2700" b="1" u="sng" dirty="0" smtClean="0">
                <a:latin typeface="Times New Roman" pitchFamily="18" charset="0"/>
                <a:cs typeface="Times New Roman" pitchFamily="18" charset="0"/>
              </a:rPr>
              <a:t>формирование навыков самообразования.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</a:pPr>
            <a:endParaRPr lang="ru-RU" b="1" dirty="0" smtClean="0"/>
          </a:p>
          <a:p>
            <a:pPr algn="just">
              <a:lnSpc>
                <a:spcPct val="80000"/>
              </a:lnSpc>
            </a:pPr>
            <a:endParaRPr lang="ru-RU" b="1" dirty="0" smtClean="0"/>
          </a:p>
          <a:p>
            <a:pPr algn="just">
              <a:lnSpc>
                <a:spcPct val="80000"/>
              </a:lnSpc>
            </a:pPr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Сущность модульного обучения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состоит в том, что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студент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полностью самостоятельно (или с определенной дозой помощи) достигает конкретных целей учебно-познавательной деятельности в процессе работы с модулем. </a:t>
            </a:r>
          </a:p>
          <a:p>
            <a:pPr algn="just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модуле объединено: учебное содержание, целевой план действий и методическое руководство по достижению дидактических целей. </a:t>
            </a:r>
          </a:p>
          <a:p>
            <a:pPr algn="just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Меняется форма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общения.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Оно осуществляется через модули и личное индивидуальное общение. </a:t>
            </a:r>
          </a:p>
          <a:p>
            <a:pPr algn="just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Преподаватель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перестает быть носителем информации, становясь консультантом.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Исходные научные идеи: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50" y="1071563"/>
            <a:ext cx="8001000" cy="5402262"/>
          </a:xfrm>
        </p:spPr>
        <p:txBody>
          <a:bodyPr>
            <a:normAutofit fontScale="70000" lnSpcReduction="20000"/>
          </a:bodyPr>
          <a:lstStyle/>
          <a:p>
            <a:pPr marL="274320" indent="-27432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Модульное обучение базируется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деятельностном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принципе: только тогда учебное содержание осознанно усваивается, когда оно становится предметом активных действий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студента,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причем, не эпизодических, а системных. Поэтому, разрабатывая задания, учитель опирается на состав учения, ориентирует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учебной деятельности, мотивирует ее принятие, определяет систему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самоконтроля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самооценки, обеспечивая таким образом самоуправляемый рефлексивный образовательный процесс.</a:t>
            </a:r>
          </a:p>
          <a:p>
            <a:pPr marL="274320" indent="-27432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Модульная технология строится на идеях развивающего обучения: если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студент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выполняет задание с дозированной помощью учителя или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однокурсников(подбадривание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указание ориентира и т.п.) он находится в зоне своего ближайшего развития. Такой подход способствует созреванию функций психики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то, что сегодня он делает с помощью других, завтра сможет сам, т.е. один цикл завершается,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студент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переходит в зону актуального развития, и виток раскручивается на новом уровне. </a:t>
            </a:r>
          </a:p>
          <a:p>
            <a:pPr marL="274320" indent="-27432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основании модульной технологии находится и программированное обучение. Четкость и логичность действий, активность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самостоятельность,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индивидуализированный темп работы, регулярная сверка результатов (промежуточных и итоговых), самоконтроль и взаимоконтроль - эти черты программированного подхода присущи и технологии модульного обучения. 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9398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 учителя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874837"/>
            <a:ext cx="8229600" cy="498316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инструкций  модулей.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Оказание индивидуальной помощи, поддержание темпа урока.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Управление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учебно-позновательной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деятельностью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через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модули.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Уточнение модулей при практической работе с ними.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Контроль и коррекция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усвоения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знаний, умений и навыков.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АЛГОРИТМ РАЗРАБОТКИ УЧЕБНОГО МОДУЛЯ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pPr marL="274320" indent="-274320" fontAlgn="auto">
              <a:lnSpc>
                <a:spcPct val="12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Название модуля. Короткое, точное, понятное. В случае затруднений допускается использование подзаголовков.</a:t>
            </a:r>
          </a:p>
          <a:p>
            <a:pPr marL="274320" indent="-274320" fontAlgn="auto">
              <a:lnSpc>
                <a:spcPct val="12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Цель модуля.</a:t>
            </a:r>
          </a:p>
          <a:p>
            <a:pPr marL="274320" indent="-274320" fontAlgn="auto">
              <a:lnSpc>
                <a:spcPct val="12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Краткое резюме содержание модуля, написанное в эвристическом ключе. Примерная лексика:</a:t>
            </a:r>
          </a:p>
          <a:p>
            <a:pPr marL="274320" indent="-274320" fontAlgn="auto">
              <a:lnSpc>
                <a:spcPct val="12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  В этом модуле Вы познакомитесь с ... Для того, чтобы ... Ответы на эти вопросы Вы найдете на таких-то страницах. Задания для самоконтроля помогут Вам проверить уровень и качество своих знаний. Правильные ответы - на таких-то страницах.</a:t>
            </a:r>
          </a:p>
          <a:p>
            <a:pPr marL="274320" indent="-274320" fontAlgn="auto">
              <a:lnSpc>
                <a:spcPct val="12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План модуля. Примерно от трех до восьми пунктов. С короткими пояснениями к ним.</a:t>
            </a:r>
          </a:p>
          <a:p>
            <a:pPr marL="274320" indent="-274320" fontAlgn="auto">
              <a:lnSpc>
                <a:spcPct val="12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Изложение учебного материала (по небольшим порциям, частям). Примерный объем каждой порции 1-2, реже 3 страницы. Материал излагается простым, понятным языком, так, чтобы для понимания текста помощь учителя не требовалась ни одному ученику. Все понятия точно определены, приведены в систему</a:t>
            </a:r>
          </a:p>
          <a:p>
            <a:pPr marL="274320" indent="-274320" fontAlgn="auto">
              <a:lnSpc>
                <a:spcPct val="12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Задания в тестовой форме  к каждой порции модуля. Задания в других формах для проверки знаний и умений.</a:t>
            </a:r>
          </a:p>
          <a:p>
            <a:pPr marL="274320" indent="-274320" fontAlgn="auto">
              <a:lnSpc>
                <a:spcPct val="12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Развивающие и творческие задания.</a:t>
            </a:r>
          </a:p>
          <a:p>
            <a:pPr marL="274320" indent="-274320" fontAlgn="auto">
              <a:lnSpc>
                <a:spcPct val="12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Тестовый контроль по всему материалу  модуля. Критерий полного усвоения модуля и перехода к изучению другого модуля.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/>
              <a:t>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Типизация УЭ на основе носителя         учебной информации.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5177028"/>
        </p:xfrm>
        <a:graphic>
          <a:graphicData uri="http://schemas.openxmlformats.org/drawingml/2006/table">
            <a:tbl>
              <a:tblPr/>
              <a:tblGrid>
                <a:gridCol w="2489200"/>
                <a:gridCol w="2489200"/>
                <a:gridCol w="24892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Учебный элемент (УЭ) 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Носитель учебной информации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Указания ученику к применению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Текстовой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Учебник, дополнительная литература, материалы периодической печати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Прочитай, выдели главное,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составь конспект, ЛОК,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таблицу, план и т.д.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Картографический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Атлас, настенные карты, планы, картосхемы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Определи, установи, измерь,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сравни, составь характеристику и т.д.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Табличный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Таблицы, графики, блок -диаграммы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Определи, сравни, опиши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динамику изменения и т.д.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Иллюстративный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Фото, рисунки, репродукции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Определи, что изображено;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составь рассказ, опиши и т.д.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Словесный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Учитель, докладчик, лектор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Прослушай и выполни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задания: ответь на вопросы,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составь список вопросов,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составь план, ЛОК, конспект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т.д.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Компьютерный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Базы данных, мультимедийные средства обучения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Прочитай файл,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познакомься с картой,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выполни тест, выполни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практическую работу и т.д.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Аудиовизуальный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Видео, кино, слайды, записи, диски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Ответь на вопросы, составь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свои комментарии и т.д.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Натурный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Географические объекты и явления на местности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Научись определять,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зарисуй, составь схему,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познакомься, замерь и т.д.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D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Смешанный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Несколько носителей информации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Разнообразные</a:t>
                      </a:r>
                    </a:p>
                  </a:txBody>
                  <a:tcPr marL="62230" marR="6223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9C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08267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Преимущество модульных технологий.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625" y="1428750"/>
            <a:ext cx="8229600" cy="5072063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Генерализация учебного материала, разбивка на блоки модули.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Комплексное планирование задач урока.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Оптимальная последовательность этапов.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Дифференцированный подход к учащимся.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Усиление мотивации обучения.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Максимальная индивидуализация.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Самооценка и саморегуляция учащимися своих учебных достижений.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Варьирование функций педагога от информационно- контролирующей до консультационно – координирующей.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Адаптация к индивидуальным особенностям обучаемых за счет диагностики знаний и темпа усвоения.</a:t>
            </a: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None/>
              <a:defRPr/>
            </a:pPr>
            <a:endParaRPr lang="ru-RU" dirty="0" smtClean="0"/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Преимущества для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студентов: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студенты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точно знают, что они должны усвоить, в каком объеме и что должны уметь после изучения модуля;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студенты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могут самостоятельно планировать свое время, эффективно использовать свои способности;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учебный процесс сконцентрирован на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студенте,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не на преподавателе.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355</TotalTime>
  <Words>993</Words>
  <PresentationFormat>Экран (4:3)</PresentationFormat>
  <Paragraphs>109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Технология модульного обучения</vt:lpstr>
      <vt:lpstr>Слайд 2</vt:lpstr>
      <vt:lpstr>Основная цель модульного обучения – формирование навыков самообразования. </vt:lpstr>
      <vt:lpstr>Исходные научные идеи: </vt:lpstr>
      <vt:lpstr>Задачи учителя. </vt:lpstr>
      <vt:lpstr>АЛГОРИТМ РАЗРАБОТКИ УЧЕБНОГО МОДУЛЯ</vt:lpstr>
      <vt:lpstr>        Типизация УЭ на основе носителя         учебной информации.</vt:lpstr>
      <vt:lpstr>Преимущество модульных технологий.</vt:lpstr>
      <vt:lpstr>Преимущества для студентов: </vt:lpstr>
      <vt:lpstr>Преимущества для учителей: </vt:lpstr>
      <vt:lpstr>Основные трудности для студентов: </vt:lpstr>
      <vt:lpstr>Основные трудности для учителей: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модульного обучения</dc:title>
  <cp:lastModifiedBy>Teterkina</cp:lastModifiedBy>
  <cp:revision>48</cp:revision>
  <dcterms:modified xsi:type="dcterms:W3CDTF">2015-03-21T09:20:21Z</dcterms:modified>
</cp:coreProperties>
</file>