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57" r:id="rId3"/>
    <p:sldId id="258" r:id="rId4"/>
    <p:sldId id="259" r:id="rId5"/>
    <p:sldId id="256" r:id="rId6"/>
    <p:sldId id="260" r:id="rId7"/>
    <p:sldId id="274" r:id="rId8"/>
    <p:sldId id="273" r:id="rId9"/>
    <p:sldId id="277" r:id="rId10"/>
    <p:sldId id="279" r:id="rId11"/>
    <p:sldId id="282" r:id="rId12"/>
    <p:sldId id="283" r:id="rId13"/>
    <p:sldId id="285" r:id="rId14"/>
    <p:sldId id="261" r:id="rId15"/>
    <p:sldId id="262" r:id="rId16"/>
    <p:sldId id="286" r:id="rId17"/>
    <p:sldId id="276" r:id="rId18"/>
    <p:sldId id="288" r:id="rId19"/>
    <p:sldId id="264" r:id="rId20"/>
    <p:sldId id="265" r:id="rId21"/>
    <p:sldId id="266" r:id="rId22"/>
    <p:sldId id="271" r:id="rId23"/>
    <p:sldId id="270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F04E22-EBEE-4C58-909E-71C08FCC07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E51768-05EA-45F0-ACAC-492B9E029B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10463E-FB32-4F67-8F36-DDFE969BAF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1ECF2C-C354-4FD8-A360-9115BA6DF9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52F5B1-434B-4597-8C08-5649D62E92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7B4EE0-BB81-464C-9DA6-9EC632F9A5A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FF72B4-B2AA-42F3-9A51-4AC87C5E75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CEDBE2-BB82-47E7-B9F5-88506701DA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408684-29DC-425B-838E-D16B0F5791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F24653-500E-4FF1-B0E3-5A4275F3AF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E8F37B-628B-4D90-9B9B-B0E4707BF12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136AB61-21D3-4E4A-B5E6-F0428535FC5B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57" y="419381"/>
            <a:ext cx="8882642" cy="8535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10" descr="Рисунок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885" y="1594911"/>
            <a:ext cx="6912864" cy="3770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5163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84" y="274638"/>
            <a:ext cx="8316416" cy="6223898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784" y="427038"/>
            <a:ext cx="8316416" cy="6223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017528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Натуральное хозяйство</a:t>
            </a:r>
          </a:p>
        </p:txBody>
      </p:sp>
      <p:pic>
        <p:nvPicPr>
          <p:cNvPr id="14340" name="Picture 4" descr="Рисунок2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1196975"/>
            <a:ext cx="7848600" cy="5286375"/>
          </a:xfrm>
          <a:noFill/>
          <a:ln/>
        </p:spPr>
      </p:pic>
      <p:pic>
        <p:nvPicPr>
          <p:cNvPr id="4" name="Picture 4" descr="Рисунок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96752"/>
            <a:ext cx="784860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5249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Крестьянская община</a:t>
            </a:r>
            <a:r>
              <a:rPr lang="ru-RU"/>
              <a:t>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b="1" i="1" dirty="0"/>
              <a:t>Запись в тетрадь:</a:t>
            </a:r>
            <a:endParaRPr lang="ru-RU" dirty="0"/>
          </a:p>
          <a:p>
            <a:pPr algn="ctr">
              <a:buFontTx/>
              <a:buNone/>
            </a:pPr>
            <a:r>
              <a:rPr lang="ru-RU" b="1" i="1" dirty="0" smtClean="0"/>
              <a:t>Крестьянская община-объединение нескольких крестьянских семей </a:t>
            </a:r>
          </a:p>
          <a:p>
            <a:pPr algn="ctr">
              <a:buFontTx/>
              <a:buNone/>
            </a:pPr>
            <a:endParaRPr lang="ru-RU" b="1" i="1" dirty="0"/>
          </a:p>
          <a:p>
            <a:pPr algn="ctr">
              <a:buFontTx/>
              <a:buNone/>
            </a:pPr>
            <a:r>
              <a:rPr lang="ru-RU" b="1" i="1" dirty="0" smtClean="0"/>
              <a:t>Какую роль играла община?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8828544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/>
              <a:t>ведала хозяйственными делами: делила землю, решала, что сеять и когда убирать урожай. </a:t>
            </a:r>
            <a:r>
              <a:rPr lang="ru-RU" dirty="0" smtClean="0"/>
              <a:t>Обрабатывала  наделы</a:t>
            </a:r>
            <a:endParaRPr lang="ru-RU" dirty="0"/>
          </a:p>
          <a:p>
            <a:pPr eaLnBrk="1" hangingPunct="1">
              <a:defRPr/>
            </a:pPr>
            <a:r>
              <a:rPr lang="ru-RU" dirty="0"/>
              <a:t>поддерживала мир и порядок</a:t>
            </a:r>
          </a:p>
          <a:p>
            <a:pPr eaLnBrk="1" hangingPunct="1">
              <a:defRPr/>
            </a:pPr>
            <a:r>
              <a:rPr lang="ru-RU" dirty="0"/>
              <a:t>помогала бедным выплачивать налоги</a:t>
            </a:r>
          </a:p>
          <a:p>
            <a:pPr eaLnBrk="1" hangingPunct="1">
              <a:defRPr/>
            </a:pPr>
            <a:r>
              <a:rPr lang="ru-RU" dirty="0"/>
              <a:t>оказывала упорное сопротивление феодалу, чтобы ограничить повинности и произвол господ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/>
              <a:t>А теперь прочитайте отрывок из пункта 4, </a:t>
            </a:r>
            <a:r>
              <a:rPr lang="en-US" sz="2400" b="1" i="1"/>
              <a:t> C</a:t>
            </a:r>
            <a:r>
              <a:rPr lang="ru-RU" sz="2400" b="1" i="1"/>
              <a:t>.</a:t>
            </a:r>
            <a:r>
              <a:rPr lang="en-US" sz="2400" b="1" i="1"/>
              <a:t>97</a:t>
            </a:r>
            <a:r>
              <a:rPr lang="ru-RU" sz="2400" b="1" i="1"/>
              <a:t> </a:t>
            </a:r>
            <a:br>
              <a:rPr lang="ru-RU" sz="2400" b="1" i="1"/>
            </a:br>
            <a:r>
              <a:rPr lang="ru-RU" sz="2400" b="1" i="1"/>
              <a:t>Выпишите по пунктам «Какую роль играла община в жизни крестьян?»</a:t>
            </a:r>
          </a:p>
        </p:txBody>
      </p:sp>
    </p:spTree>
    <p:extLst>
      <p:ext uri="{BB962C8B-B14F-4D97-AF65-F5344CB8AC3E}">
        <p14:creationId xmlns:p14="http://schemas.microsoft.com/office/powerpoint/2010/main" val="17923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/>
              <a:t>Феодал и зависимые крестьяне.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b="1" dirty="0"/>
              <a:t>К </a:t>
            </a:r>
            <a:r>
              <a:rPr lang="en-US" b="1" dirty="0"/>
              <a:t>IX</a:t>
            </a:r>
            <a:r>
              <a:rPr lang="ru-RU" b="1" dirty="0"/>
              <a:t> - </a:t>
            </a:r>
            <a:r>
              <a:rPr lang="en-US" b="1" dirty="0"/>
              <a:t>X </a:t>
            </a:r>
            <a:r>
              <a:rPr lang="ru-RU" b="1" dirty="0"/>
              <a:t>веку </a:t>
            </a:r>
            <a:r>
              <a:rPr lang="ru-RU" b="1" dirty="0" smtClean="0"/>
              <a:t>всей землей в </a:t>
            </a:r>
            <a:r>
              <a:rPr lang="ru-RU" b="1" dirty="0"/>
              <a:t>Западной Европе </a:t>
            </a:r>
            <a:r>
              <a:rPr lang="ru-RU" b="1" dirty="0" smtClean="0"/>
              <a:t>владели </a:t>
            </a:r>
            <a:r>
              <a:rPr lang="ru-RU" b="1" dirty="0"/>
              <a:t>феодалы. </a:t>
            </a:r>
          </a:p>
          <a:p>
            <a:pPr algn="ctr">
              <a:buFontTx/>
              <a:buNone/>
            </a:pPr>
            <a:r>
              <a:rPr lang="ru-RU" b="1" dirty="0" smtClean="0"/>
              <a:t>Феодалы владели</a:t>
            </a:r>
          </a:p>
          <a:p>
            <a:pPr algn="ctr">
              <a:buFontTx/>
              <a:buNone/>
            </a:pPr>
            <a:endParaRPr lang="ru-RU" b="1" dirty="0"/>
          </a:p>
          <a:p>
            <a:pPr algn="ctr">
              <a:buFontTx/>
              <a:buNone/>
            </a:pPr>
            <a:r>
              <a:rPr lang="ru-RU" b="1" dirty="0" smtClean="0"/>
              <a:t>Вотчиной-наследственное земельное</a:t>
            </a:r>
          </a:p>
          <a:p>
            <a:pPr algn="ctr">
              <a:buFontTx/>
              <a:buNone/>
            </a:pPr>
            <a:r>
              <a:rPr lang="ru-RU" b="1" dirty="0"/>
              <a:t>в</a:t>
            </a:r>
            <a:r>
              <a:rPr lang="ru-RU" b="1" dirty="0" smtClean="0"/>
              <a:t>ладение</a:t>
            </a:r>
          </a:p>
          <a:p>
            <a:pPr algn="ctr">
              <a:buFontTx/>
              <a:buNone/>
            </a:pPr>
            <a:r>
              <a:rPr lang="ru-RU" b="1" dirty="0" smtClean="0"/>
              <a:t>Поместьями-хозяйство феодала, в котором работали крестьяне</a:t>
            </a:r>
            <a:endParaRPr lang="ru-RU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875" y="476250"/>
            <a:ext cx="3609975" cy="1143000"/>
          </a:xfrm>
          <a:ln w="38100" cmpd="dbl">
            <a:solidFill>
              <a:schemeClr val="tx1"/>
            </a:solidFill>
          </a:ln>
        </p:spPr>
        <p:txBody>
          <a:bodyPr/>
          <a:lstStyle/>
          <a:p>
            <a:r>
              <a:rPr lang="ru-RU" sz="4800" b="1">
                <a:effectLst>
                  <a:outerShdw blurRad="38100" dist="38100" dir="2700000" algn="tl">
                    <a:srgbClr val="000000"/>
                  </a:outerShdw>
                </a:effectLst>
              </a:rPr>
              <a:t>Вотчина</a:t>
            </a:r>
            <a:r>
              <a:rPr lang="ru-RU"/>
              <a:t> 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23850" y="2781300"/>
            <a:ext cx="3887788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i="1" dirty="0"/>
              <a:t>господская </a:t>
            </a:r>
          </a:p>
          <a:p>
            <a:pPr algn="ctr">
              <a:spcBef>
                <a:spcPct val="50000"/>
              </a:spcBef>
            </a:pPr>
            <a:r>
              <a:rPr lang="ru-RU" sz="4400" b="1" i="1" dirty="0"/>
              <a:t>земля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4500563" y="2708275"/>
            <a:ext cx="4319587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i="1" dirty="0"/>
              <a:t>крестьянские </a:t>
            </a:r>
          </a:p>
          <a:p>
            <a:pPr algn="ctr">
              <a:spcBef>
                <a:spcPct val="50000"/>
              </a:spcBef>
            </a:pPr>
            <a:r>
              <a:rPr lang="ru-RU" sz="4400" b="1" i="1" dirty="0"/>
              <a:t>наделы</a:t>
            </a:r>
            <a:r>
              <a:rPr lang="ru-RU" sz="4400" dirty="0"/>
              <a:t> </a:t>
            </a:r>
            <a:endParaRPr lang="ru-RU" sz="4400" dirty="0" smtClean="0"/>
          </a:p>
          <a:p>
            <a:pPr algn="ctr">
              <a:spcBef>
                <a:spcPct val="50000"/>
              </a:spcBef>
            </a:pPr>
            <a:endParaRPr lang="ru-RU" sz="4400" dirty="0"/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 flipH="1">
            <a:off x="1547813" y="1628775"/>
            <a:ext cx="1944687" cy="1295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5003800" y="1700213"/>
            <a:ext cx="1873250" cy="12239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 пользование землей крестьяне нести повинности </a:t>
            </a:r>
          </a:p>
          <a:p>
            <a:r>
              <a:rPr lang="ru-RU" b="1" dirty="0" smtClean="0"/>
              <a:t>Барщина- работы  </a:t>
            </a:r>
            <a:r>
              <a:rPr lang="ru-RU" b="1" dirty="0"/>
              <a:t>в поместье </a:t>
            </a:r>
            <a:r>
              <a:rPr lang="ru-RU" b="1" dirty="0" smtClean="0"/>
              <a:t>феодала</a:t>
            </a:r>
          </a:p>
          <a:p>
            <a:pPr eaLnBrk="1" hangingPunct="1"/>
            <a:r>
              <a:rPr lang="ru-RU" b="1" dirty="0" smtClean="0"/>
              <a:t>Оброк-</a:t>
            </a:r>
            <a:r>
              <a:rPr lang="ru-RU" b="1" dirty="0"/>
              <a:t>Часть  продуктов </a:t>
            </a:r>
          </a:p>
          <a:p>
            <a:pPr eaLnBrk="1" hangingPunct="1"/>
            <a:r>
              <a:rPr lang="ru-RU" b="1" dirty="0"/>
              <a:t>труда крестьянина,  </a:t>
            </a:r>
          </a:p>
          <a:p>
            <a:pPr eaLnBrk="1" hangingPunct="1"/>
            <a:r>
              <a:rPr lang="ru-RU" b="1" dirty="0"/>
              <a:t> которую он отдавал</a:t>
            </a:r>
          </a:p>
          <a:p>
            <a:pPr eaLnBrk="1" hangingPunct="1"/>
            <a:r>
              <a:rPr lang="ru-RU" b="1" dirty="0"/>
              <a:t>  своему хозяину.</a:t>
            </a:r>
          </a:p>
          <a:p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450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20688"/>
            <a:ext cx="4716735" cy="35299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924944"/>
            <a:ext cx="4301870" cy="32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1792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476250"/>
            <a:ext cx="8229600" cy="208915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 b="1" dirty="0">
                <a:solidFill>
                  <a:schemeClr val="hlink"/>
                </a:solidFill>
              </a:rPr>
              <a:t>«Как вы думаете, какую роль играл крестьянин в средневековом обществе?». </a:t>
            </a:r>
          </a:p>
        </p:txBody>
      </p:sp>
      <p:pic>
        <p:nvPicPr>
          <p:cNvPr id="6148" name="Picture 4" descr="kf318ezs2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2349500"/>
            <a:ext cx="2881312" cy="4248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745246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908050"/>
            <a:ext cx="8229600" cy="4525963"/>
          </a:xfrm>
        </p:spPr>
        <p:txBody>
          <a:bodyPr/>
          <a:lstStyle/>
          <a:p>
            <a:pPr algn="ctr">
              <a:buFontTx/>
              <a:buNone/>
            </a:pPr>
            <a:endParaRPr lang="ru-RU" sz="4400" b="1" dirty="0"/>
          </a:p>
          <a:p>
            <a:pPr algn="ctr">
              <a:buFontTx/>
              <a:buNone/>
            </a:pPr>
            <a:r>
              <a:rPr lang="ru-RU" sz="4400" b="1" dirty="0"/>
              <a:t>Физкультминутка</a:t>
            </a:r>
          </a:p>
          <a:p>
            <a:pPr algn="ctr">
              <a:buFontTx/>
              <a:buNone/>
            </a:pPr>
            <a:endParaRPr lang="ru-RU" sz="4400" b="1" dirty="0"/>
          </a:p>
          <a:p>
            <a:pPr algn="ctr">
              <a:buFontTx/>
              <a:buNone/>
            </a:pPr>
            <a:endParaRPr lang="ru-RU" sz="4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Игра «Путаница»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8229600" cy="4525962"/>
          </a:xfrm>
        </p:spPr>
        <p:txBody>
          <a:bodyPr/>
          <a:lstStyle/>
          <a:p>
            <a:pPr algn="just">
              <a:lnSpc>
                <a:spcPct val="80000"/>
              </a:lnSpc>
              <a:buFontTx/>
              <a:buNone/>
            </a:pPr>
            <a:r>
              <a:rPr lang="ru-RU" sz="2800" b="1" i="1">
                <a:solidFill>
                  <a:schemeClr val="hlink"/>
                </a:solidFill>
              </a:rPr>
              <a:t>расставьте буквы в нужном порядке и объясните значение понятий: </a:t>
            </a:r>
            <a:endParaRPr lang="ru-RU" sz="2800" b="1">
              <a:solidFill>
                <a:schemeClr val="hlink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ru-RU" sz="2800" b="1">
              <a:solidFill>
                <a:schemeClr val="hlink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ru-RU" sz="2800" b="1"/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 b="1"/>
              <a:t>царьры, берг, тукуностьраз, рнирту, акозм,  кдекос</a:t>
            </a:r>
            <a:r>
              <a:rPr lang="ru-RU" sz="2800"/>
              <a:t> </a:t>
            </a:r>
          </a:p>
          <a:p>
            <a:pPr algn="ctr">
              <a:lnSpc>
                <a:spcPct val="80000"/>
              </a:lnSpc>
              <a:buFontTx/>
              <a:buNone/>
            </a:pPr>
            <a:endParaRPr lang="ru-RU" sz="2800"/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 b="1" i="1"/>
              <a:t>На основе перечисленных терминов составьте рассказ из пяти предложений на тему: «Рыцарь в средневековом обществе»</a:t>
            </a:r>
            <a:r>
              <a:rPr lang="ru-RU" sz="2800"/>
              <a:t>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Крестьянская община</a:t>
            </a:r>
            <a:r>
              <a:rPr lang="ru-RU"/>
              <a:t>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b="1" i="1" dirty="0"/>
              <a:t>Запись в тетрадь:</a:t>
            </a:r>
            <a:endParaRPr lang="ru-RU" dirty="0"/>
          </a:p>
          <a:p>
            <a:pPr algn="ctr">
              <a:buFontTx/>
              <a:buNone/>
            </a:pPr>
            <a:r>
              <a:rPr lang="ru-RU" b="1" i="1" dirty="0" smtClean="0"/>
              <a:t>Крестьянская община-объединение нескольких крестьянских семей </a:t>
            </a:r>
          </a:p>
          <a:p>
            <a:pPr algn="ctr">
              <a:buFontTx/>
              <a:buNone/>
            </a:pPr>
            <a:endParaRPr lang="ru-RU" b="1" i="1" dirty="0"/>
          </a:p>
          <a:p>
            <a:pPr algn="ctr">
              <a:buFontTx/>
              <a:buNone/>
            </a:pPr>
            <a:r>
              <a:rPr lang="ru-RU" b="1" i="1" dirty="0" smtClean="0"/>
              <a:t>Какую роль играла община?</a:t>
            </a:r>
            <a:endParaRPr lang="ru-RU" b="1" i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/>
              <a:t>ведала хозяйственными делами: делила землю, решала, что сеять и когда убирать урожай. Владела угодьями</a:t>
            </a:r>
          </a:p>
          <a:p>
            <a:pPr eaLnBrk="1" hangingPunct="1">
              <a:defRPr/>
            </a:pPr>
            <a:r>
              <a:rPr lang="ru-RU" dirty="0"/>
              <a:t>поддерживала мир и порядок</a:t>
            </a:r>
          </a:p>
          <a:p>
            <a:pPr eaLnBrk="1" hangingPunct="1">
              <a:defRPr/>
            </a:pPr>
            <a:r>
              <a:rPr lang="ru-RU" dirty="0"/>
              <a:t>помогала бедным выплачивать налоги</a:t>
            </a:r>
          </a:p>
          <a:p>
            <a:pPr eaLnBrk="1" hangingPunct="1">
              <a:defRPr/>
            </a:pPr>
            <a:r>
              <a:rPr lang="ru-RU" dirty="0"/>
              <a:t>оказывала упорное сопротивление феодалу, чтобы ограничить повинности и произвол господ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/>
              <a:t>А теперь прочитайте отрывок из пункта 4, </a:t>
            </a:r>
            <a:r>
              <a:rPr lang="en-US" sz="2400" b="1" i="1"/>
              <a:t> C</a:t>
            </a:r>
            <a:r>
              <a:rPr lang="ru-RU" sz="2400" b="1" i="1"/>
              <a:t>.</a:t>
            </a:r>
            <a:r>
              <a:rPr lang="en-US" sz="2400" b="1" i="1"/>
              <a:t>97</a:t>
            </a:r>
            <a:r>
              <a:rPr lang="ru-RU" sz="2400" b="1" i="1"/>
              <a:t> </a:t>
            </a:r>
            <a:br>
              <a:rPr lang="ru-RU" sz="2400" b="1" i="1"/>
            </a:br>
            <a:r>
              <a:rPr lang="ru-RU" sz="2400" b="1" i="1"/>
              <a:t>Выпишите по пунктам «Какую роль играла община в жизни крестьян?»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 имени крестьянской девочки или мальчика опишите день в крестьянской семье.</a:t>
            </a:r>
          </a:p>
          <a:p>
            <a:pPr marL="0" indent="0">
              <a:buNone/>
            </a:pPr>
            <a:r>
              <a:rPr lang="ru-RU" dirty="0" smtClean="0"/>
              <a:t>-Чем занимались?</a:t>
            </a:r>
          </a:p>
          <a:p>
            <a:pPr marL="0" indent="0">
              <a:buNone/>
            </a:pPr>
            <a:r>
              <a:rPr lang="ru-RU" dirty="0" smtClean="0"/>
              <a:t>-Что ели?</a:t>
            </a:r>
          </a:p>
          <a:p>
            <a:pPr marL="0" indent="0">
              <a:buNone/>
            </a:pPr>
            <a:r>
              <a:rPr lang="ru-RU" dirty="0" smtClean="0"/>
              <a:t>-</a:t>
            </a:r>
            <a:r>
              <a:rPr lang="ru-RU" dirty="0"/>
              <a:t>К</a:t>
            </a:r>
            <a:r>
              <a:rPr lang="ru-RU" dirty="0" smtClean="0"/>
              <a:t>ак отдыхали?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62179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hlink"/>
                </a:solidFill>
              </a:rPr>
              <a:t>Какую же роль играл </a:t>
            </a:r>
            <a:r>
              <a:rPr lang="ru-RU" b="1" dirty="0">
                <a:solidFill>
                  <a:schemeClr val="hlink"/>
                </a:solidFill>
              </a:rPr>
              <a:t>крестьянин в </a:t>
            </a:r>
            <a:r>
              <a:rPr lang="ru-RU" b="1" dirty="0" smtClean="0">
                <a:solidFill>
                  <a:schemeClr val="hlink"/>
                </a:solidFill>
              </a:rPr>
              <a:t>средневековом обществе?</a:t>
            </a:r>
          </a:p>
          <a:p>
            <a:r>
              <a:rPr lang="ru-RU" b="1" dirty="0" err="1" smtClean="0">
                <a:solidFill>
                  <a:schemeClr val="hlink"/>
                </a:solidFill>
              </a:rPr>
              <a:t>Синквейн</a:t>
            </a:r>
            <a:r>
              <a:rPr lang="ru-RU" b="1" dirty="0" smtClean="0">
                <a:solidFill>
                  <a:schemeClr val="hlink"/>
                </a:solidFill>
              </a:rPr>
              <a:t> со словом крестьянин</a:t>
            </a:r>
          </a:p>
          <a:p>
            <a:r>
              <a:rPr lang="ru-RU" b="1" dirty="0" smtClean="0">
                <a:solidFill>
                  <a:schemeClr val="hlink"/>
                </a:solidFill>
              </a:rPr>
              <a:t>Чем занимался?</a:t>
            </a:r>
          </a:p>
          <a:p>
            <a:r>
              <a:rPr lang="ru-RU" b="1" dirty="0" smtClean="0">
                <a:solidFill>
                  <a:schemeClr val="hlink"/>
                </a:solidFill>
              </a:rPr>
              <a:t>Домашняя работа</a:t>
            </a:r>
          </a:p>
          <a:p>
            <a:r>
              <a:rPr lang="ru-RU" b="1" dirty="0" smtClean="0">
                <a:solidFill>
                  <a:schemeClr val="hlink"/>
                </a:solidFill>
              </a:rPr>
              <a:t>Параграф 11 </a:t>
            </a:r>
          </a:p>
          <a:p>
            <a:r>
              <a:rPr lang="ru-RU" b="1" dirty="0" smtClean="0">
                <a:solidFill>
                  <a:schemeClr val="hlink"/>
                </a:solidFill>
              </a:rPr>
              <a:t>Вопросы 1, 5,6 письменно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Феодальная иерархия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755650" y="5157788"/>
            <a:ext cx="7345363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КРЕСТЬЯНЕ,   РЕМЕСЛЕННИКИ</a:t>
            </a: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971550" y="4221163"/>
            <a:ext cx="6769100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РЫЦАРИ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1403350" y="3213100"/>
            <a:ext cx="5976938" cy="10080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БАРОНЫ</a:t>
            </a: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1692275" y="2205038"/>
            <a:ext cx="5256213" cy="1008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ГЕРЦОГИ, ГРАФЫ</a:t>
            </a: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2484438" y="1412875"/>
            <a:ext cx="3671887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КОРОЛЬ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25" grpId="0" animBg="1"/>
      <p:bldP spid="5126" grpId="0" animBg="1"/>
      <p:bldP spid="5127" grpId="0" animBg="1"/>
      <p:bldP spid="51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476250"/>
            <a:ext cx="8229600" cy="208915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 b="1" dirty="0">
                <a:solidFill>
                  <a:schemeClr val="hlink"/>
                </a:solidFill>
              </a:rPr>
              <a:t>«Как вы думаете, какую роль играл крестьянин в средневековом обществе?». </a:t>
            </a:r>
          </a:p>
        </p:txBody>
      </p:sp>
      <p:pic>
        <p:nvPicPr>
          <p:cNvPr id="6148" name="Picture 4" descr="kf318ezs2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2349500"/>
            <a:ext cx="2881312" cy="4248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Рисунок5"/>
          <p:cNvPicPr>
            <a:picLocks noChangeAspect="1" noChangeArrowheads="1"/>
          </p:cNvPicPr>
          <p:nvPr/>
        </p:nvPicPr>
        <p:blipFill>
          <a:blip r:embed="rId2" cstate="print">
            <a:lum bright="16000" contrast="-5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539750" y="1341438"/>
            <a:ext cx="8064500" cy="36687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Book Antiqua"/>
              </a:rPr>
              <a:t>СРЕДНЕВЕКОВАЯ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Book Antiqua"/>
              </a:rPr>
              <a:t>ДЕРЕВНЯ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План урока: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ru-RU" b="1" dirty="0"/>
              <a:t>Будни средневековой деревни</a:t>
            </a:r>
            <a:r>
              <a:rPr lang="ru-RU" b="1" dirty="0" smtClean="0"/>
              <a:t>.</a:t>
            </a:r>
            <a:endParaRPr lang="en-US" b="1" dirty="0" smtClean="0"/>
          </a:p>
          <a:p>
            <a:pPr marL="609600" indent="-609600"/>
            <a:r>
              <a:rPr lang="ru-RU" b="1" dirty="0"/>
              <a:t>Крестьянская община. Натуральное хозяйство.</a:t>
            </a:r>
          </a:p>
          <a:p>
            <a:pPr marL="609600" indent="-609600"/>
            <a:endParaRPr lang="ru-RU" b="1" dirty="0"/>
          </a:p>
          <a:p>
            <a:pPr marL="609600" indent="-609600"/>
            <a:r>
              <a:rPr lang="ru-RU" b="1" dirty="0" smtClean="0"/>
              <a:t>Феодал </a:t>
            </a:r>
            <a:r>
              <a:rPr lang="ru-RU" b="1" dirty="0"/>
              <a:t>и зависимые крестьяне. Повинности крестьян.</a:t>
            </a:r>
          </a:p>
          <a:p>
            <a:pPr marL="0" indent="0">
              <a:buNone/>
            </a:pPr>
            <a:endParaRPr lang="ru-RU" b="1" dirty="0"/>
          </a:p>
          <a:p>
            <a:pPr marL="609600" indent="-609600">
              <a:buFontTx/>
              <a:buNone/>
            </a:pPr>
            <a:endParaRPr lang="ru-RU" b="1" dirty="0"/>
          </a:p>
          <a:p>
            <a:pPr marL="609600" indent="-609600"/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жил в деревнях в Средние века?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22053"/>
            <a:ext cx="6262363" cy="468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4513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sz="4000" b="1" dirty="0" smtClean="0"/>
              <a:t> Основное население деревни-крестьяне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971550" y="3213100"/>
            <a:ext cx="2232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Дом крестьянина</a:t>
            </a:r>
          </a:p>
        </p:txBody>
      </p:sp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2" cstate="print"/>
          <a:srcRect b="2982"/>
          <a:stretch>
            <a:fillRect/>
          </a:stretch>
        </p:blipFill>
        <p:spPr bwMode="auto">
          <a:xfrm>
            <a:off x="4583113" y="3687763"/>
            <a:ext cx="410527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859338" y="3284538"/>
            <a:ext cx="35290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b="1">
                <a:latin typeface="Arial Narrow" pitchFamily="34" charset="0"/>
                <a:cs typeface="Arial" charset="0"/>
              </a:rPr>
              <a:t>Обеденный стол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468313" y="6134089"/>
            <a:ext cx="35290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b="1" dirty="0">
                <a:latin typeface="Arial Narrow" pitchFamily="34" charset="0"/>
                <a:cs typeface="Arial" charset="0"/>
              </a:rPr>
              <a:t>Предметы быта</a:t>
            </a:r>
          </a:p>
        </p:txBody>
      </p:sp>
      <p:pic>
        <p:nvPicPr>
          <p:cNvPr id="16394" name="Picture 10" descr="Рисунок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3716" y="3617514"/>
            <a:ext cx="3895725" cy="2592388"/>
          </a:xfrm>
          <a:prstGeom prst="rect">
            <a:avLst/>
          </a:prstGeom>
          <a:noFill/>
        </p:spPr>
      </p:pic>
      <p:pic>
        <p:nvPicPr>
          <p:cNvPr id="16395" name="Picture 11" descr="Рисунок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36" y="1355636"/>
            <a:ext cx="3822765" cy="232671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628258" y="13556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Крестьяне сами строили жилища и делали </a:t>
            </a:r>
            <a:r>
              <a:rPr lang="ru-RU" dirty="0" smtClean="0"/>
              <a:t>мебель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3496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Рисунок2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88" y="1493997"/>
            <a:ext cx="3530991" cy="239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Рисунок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16" y="3884271"/>
            <a:ext cx="3535363" cy="295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114800" y="1383233"/>
            <a:ext cx="4572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dirty="0"/>
              <a:t>Крестьяне обрабатывали землю чаще всего теми же орудиями труда, какие получали в наследство от отцов и дедов. Обычно пахали легким плугом, который только бороздил землю, не переворачивая пласты. Плуг тянула по полю упряжка волов, редко — лошадь. Почву рыхлили бороной или граблями. Когда созревал урожай, колосья срезали серпами. К</a:t>
            </a:r>
            <a:r>
              <a:rPr lang="ru-RU" dirty="0" smtClean="0"/>
              <a:t>рестьянки </a:t>
            </a:r>
            <a:r>
              <a:rPr lang="ru-RU" dirty="0"/>
              <a:t>обрабатывали продукты питания, пряли, ткали, шили одежду.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dirty="0"/>
              <a:t>В крестьянском хозяйстве преобладал мелкий скот: овцы, козы, свиньи. Волов и коров было мало, так как зимой для них не хватало корма. Крестьяне держали в хозяйстве кур, уток, гусей, голубей.</a:t>
            </a:r>
          </a:p>
        </p:txBody>
      </p:sp>
    </p:spTree>
    <p:extLst>
      <p:ext uri="{BB962C8B-B14F-4D97-AF65-F5344CB8AC3E}">
        <p14:creationId xmlns:p14="http://schemas.microsoft.com/office/powerpoint/2010/main" val="549041199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7">
      <a:dk1>
        <a:srgbClr val="5C1F00"/>
      </a:dk1>
      <a:lt1>
        <a:srgbClr val="FFFFFF"/>
      </a:lt1>
      <a:dk2>
        <a:srgbClr val="800000"/>
      </a:dk2>
      <a:lt2>
        <a:srgbClr val="DFD293"/>
      </a:lt2>
      <a:accent1>
        <a:srgbClr val="CC3300"/>
      </a:accent1>
      <a:accent2>
        <a:srgbClr val="BE7960"/>
      </a:accent2>
      <a:accent3>
        <a:srgbClr val="C0AAAA"/>
      </a:accent3>
      <a:accent4>
        <a:srgbClr val="DADADA"/>
      </a:accent4>
      <a:accent5>
        <a:srgbClr val="E2ADAA"/>
      </a:accent5>
      <a:accent6>
        <a:srgbClr val="AC6D56"/>
      </a:accent6>
      <a:hlink>
        <a:srgbClr val="FFFF99"/>
      </a:hlink>
      <a:folHlink>
        <a:srgbClr val="D3A219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441</Words>
  <Application>Microsoft Office PowerPoint</Application>
  <PresentationFormat>Экран (4:3)</PresentationFormat>
  <Paragraphs>82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Arial Narrow</vt:lpstr>
      <vt:lpstr>Book Antiqua</vt:lpstr>
      <vt:lpstr>Wingdings</vt:lpstr>
      <vt:lpstr>Оформление по умолчанию</vt:lpstr>
      <vt:lpstr>Презентация PowerPoint</vt:lpstr>
      <vt:lpstr>Игра «Путаница»</vt:lpstr>
      <vt:lpstr>Феодальная иерархия</vt:lpstr>
      <vt:lpstr>Презентация PowerPoint</vt:lpstr>
      <vt:lpstr>Презентация PowerPoint</vt:lpstr>
      <vt:lpstr>План урока:</vt:lpstr>
      <vt:lpstr>Кто жил в деревнях в Средние века?</vt:lpstr>
      <vt:lpstr> Основное население деревни-крестьяне </vt:lpstr>
      <vt:lpstr>Презентация PowerPoint</vt:lpstr>
      <vt:lpstr>Презентация PowerPoint</vt:lpstr>
      <vt:lpstr>Натуральное хозяйство</vt:lpstr>
      <vt:lpstr>Крестьянская община </vt:lpstr>
      <vt:lpstr>А теперь прочитайте отрывок из пункта 4,  C.97  Выпишите по пунктам «Какую роль играла община в жизни крестьян?»</vt:lpstr>
      <vt:lpstr>Феодал и зависимые крестьяне.</vt:lpstr>
      <vt:lpstr>Вотчина </vt:lpstr>
      <vt:lpstr>Презентация PowerPoint</vt:lpstr>
      <vt:lpstr>Презентация PowerPoint</vt:lpstr>
      <vt:lpstr>Презентация PowerPoint</vt:lpstr>
      <vt:lpstr>Презентация PowerPoint</vt:lpstr>
      <vt:lpstr>Крестьянская община </vt:lpstr>
      <vt:lpstr>А теперь прочитайте отрывок из пункта 4,  C.97  Выпишите по пунктам «Какую роль играла община в жизни крестьян?»</vt:lpstr>
      <vt:lpstr>Презентация PowerPoint</vt:lpstr>
      <vt:lpstr>Презентация PowerPoint</vt:lpstr>
    </vt:vector>
  </TitlesOfParts>
  <Company>-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«Путаница»</dc:title>
  <dc:creator>-</dc:creator>
  <cp:lastModifiedBy>User</cp:lastModifiedBy>
  <cp:revision>19</cp:revision>
  <dcterms:created xsi:type="dcterms:W3CDTF">2010-10-25T15:03:22Z</dcterms:created>
  <dcterms:modified xsi:type="dcterms:W3CDTF">2014-11-22T16:11:21Z</dcterms:modified>
</cp:coreProperties>
</file>