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23"/>
  </p:notesMasterIdLst>
  <p:sldIdLst>
    <p:sldId id="256" r:id="rId2"/>
    <p:sldId id="267" r:id="rId3"/>
    <p:sldId id="268" r:id="rId4"/>
    <p:sldId id="288" r:id="rId5"/>
    <p:sldId id="291" r:id="rId6"/>
    <p:sldId id="269" r:id="rId7"/>
    <p:sldId id="289" r:id="rId8"/>
    <p:sldId id="296" r:id="rId9"/>
    <p:sldId id="292" r:id="rId10"/>
    <p:sldId id="293" r:id="rId11"/>
    <p:sldId id="284" r:id="rId12"/>
    <p:sldId id="294" r:id="rId13"/>
    <p:sldId id="290" r:id="rId14"/>
    <p:sldId id="285" r:id="rId15"/>
    <p:sldId id="280" r:id="rId16"/>
    <p:sldId id="287" r:id="rId17"/>
    <p:sldId id="272" r:id="rId18"/>
    <p:sldId id="273" r:id="rId19"/>
    <p:sldId id="274" r:id="rId20"/>
    <p:sldId id="295" r:id="rId21"/>
    <p:sldId id="27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3972B7"/>
    <a:srgbClr val="BCF4E5"/>
    <a:srgbClr val="87359D"/>
    <a:srgbClr val="AB117F"/>
    <a:srgbClr val="7FD5F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4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A944A6-5DB1-4BCE-8887-5724E4018783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011A1B-039B-4FAC-83D1-2861967972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0669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11A1B-039B-4FAC-83D1-28619679723D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DC84-18C4-49DC-88E7-FB1A9C9294C7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CEBB-8A25-49EE-A2D0-B9E5F2A81D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DC84-18C4-49DC-88E7-FB1A9C9294C7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CEBB-8A25-49EE-A2D0-B9E5F2A81D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DC84-18C4-49DC-88E7-FB1A9C9294C7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CEBB-8A25-49EE-A2D0-B9E5F2A81D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DC84-18C4-49DC-88E7-FB1A9C9294C7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CEBB-8A25-49EE-A2D0-B9E5F2A81D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DC84-18C4-49DC-88E7-FB1A9C9294C7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21ECEBB-8A25-49EE-A2D0-B9E5F2A81D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DC84-18C4-49DC-88E7-FB1A9C9294C7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CEBB-8A25-49EE-A2D0-B9E5F2A81D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DC84-18C4-49DC-88E7-FB1A9C9294C7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CEBB-8A25-49EE-A2D0-B9E5F2A81D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DC84-18C4-49DC-88E7-FB1A9C9294C7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CEBB-8A25-49EE-A2D0-B9E5F2A81D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DC84-18C4-49DC-88E7-FB1A9C9294C7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CEBB-8A25-49EE-A2D0-B9E5F2A81D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DC84-18C4-49DC-88E7-FB1A9C9294C7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CEBB-8A25-49EE-A2D0-B9E5F2A81D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ADC84-18C4-49DC-88E7-FB1A9C9294C7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ECEBB-8A25-49EE-A2D0-B9E5F2A81D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EAADC84-18C4-49DC-88E7-FB1A9C9294C7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21ECEBB-8A25-49EE-A2D0-B9E5F2A81D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&#1064;&#1050;&#1054;&#1051;&#1040;%20&#1041;&#1059;&#1044;&#1059;&#1065;&#1045;&#1043;&#1054;\&#1092;&#1083;&#1077;&#1096;&#1084;&#1086;&#1073;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foto/b/3/433/3229433/f_18926452.jpg" TargetMode="Externa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64;&#1050;&#1054;&#1051;&#1040;%20&#1041;&#1059;&#1044;&#1059;&#1065;&#1045;&#1043;&#1054;\&#1089;&#1082;&#1074;&#1086;&#1088;&#1077;&#1094;..mp3" TargetMode="Externa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64;&#1050;&#1054;&#1051;&#1040;%20&#1041;&#1059;&#1044;&#1059;&#1065;&#1045;&#1043;&#1054;\&#1096;&#1091;&#1084;%20&#1074;%20&#1089;&#1090;&#1086;&#1083;&#1086;&#1074;&#1086;&#1081;.mp3" TargetMode="External"/><Relationship Id="rId6" Type="http://schemas.openxmlformats.org/officeDocument/2006/relationships/image" Target="../media/image44.pn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64;&#1050;&#1054;&#1051;&#1040;%20&#1041;&#1059;&#1044;&#1059;&#1065;&#1045;&#1043;&#1054;\&#1084;&#1080;&#1085;&#1091;&#1089;&#1089;&#1089;%20&#1091;&#1095;&#1080;&#1090;&#1077;&#1083;&#1100;.mp3" TargetMode="Externa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4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Relationship Id="rId9" Type="http://schemas.openxmlformats.org/officeDocument/2006/relationships/image" Target="../media/image5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64;&#1050;&#1054;&#1051;&#1040;%20&#1041;&#1059;&#1044;&#1059;&#1065;&#1045;&#1043;&#1054;\&#1073;&#1091;&#1076;&#1091;&#1097;&#1077;&#1077;.mp3" TargetMode="Externa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audio" Target="../media/audio2.wav"/><Relationship Id="rId9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64;&#1050;&#1054;&#1051;&#1040;%20&#1041;&#1059;&#1044;&#1059;&#1065;&#1045;&#1043;&#1054;\&#1073;&#1072;&#1088;&#1073;&#1072;&#1088;&#1080;&#1082;&#1080;&#1080;.mp3" TargetMode="External"/><Relationship Id="rId5" Type="http://schemas.openxmlformats.org/officeDocument/2006/relationships/image" Target="../media/image63.png"/><Relationship Id="rId4" Type="http://schemas.openxmlformats.org/officeDocument/2006/relationships/image" Target="../media/image6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6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64;&#1050;&#1054;&#1051;&#1040;%20&#1041;&#1059;&#1044;&#1059;&#1065;&#1045;&#1043;&#1054;\&#1079;&#1074;&#1091;&#1082;&#1080;%20&#1087;&#1088;&#1080;&#1088;&#1086;&#1076;&#1099;.mp3" TargetMode="External"/><Relationship Id="rId6" Type="http://schemas.openxmlformats.org/officeDocument/2006/relationships/image" Target="../media/image66.gif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5786" y="214290"/>
            <a:ext cx="7643866" cy="62865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7776864" cy="1772816"/>
          </a:xfrm>
        </p:spPr>
        <p:txBody>
          <a:bodyPr>
            <a:noAutofit/>
          </a:bodyPr>
          <a:lstStyle/>
          <a:p>
            <a:endParaRPr lang="ru-RU" sz="4000" b="1" dirty="0">
              <a:solidFill>
                <a:srgbClr val="FFFF00"/>
              </a:solidFill>
              <a:latin typeface="Segoe Print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4714884"/>
            <a:ext cx="7215238" cy="192882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   Современная школа-будущее страны</a:t>
            </a:r>
          </a:p>
          <a:p>
            <a:endParaRPr lang="ru-RU" sz="4800" b="1" dirty="0">
              <a:solidFill>
                <a:srgbClr val="FF0000"/>
              </a:solidFill>
            </a:endParaRPr>
          </a:p>
          <a:p>
            <a:pPr algn="r"/>
            <a:endParaRPr lang="ru-RU" sz="2400" b="1" dirty="0" smtClean="0">
              <a:solidFill>
                <a:srgbClr val="FF0000"/>
              </a:solidFill>
            </a:endParaRPr>
          </a:p>
        </p:txBody>
      </p:sp>
      <p:pic>
        <p:nvPicPr>
          <p:cNvPr id="5" name="флешмоб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  <p:sndAc>
      <p:stSnd>
        <p:snd r:embed="rId4" name="push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931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15900"/>
            <a:ext cx="4105275" cy="3141663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2000" dirty="0" smtClean="0"/>
              <a:t>В здоровом теле – здоровый дух!</a:t>
            </a:r>
            <a:br>
              <a:rPr lang="ru-RU" sz="2000" dirty="0" smtClean="0"/>
            </a:br>
            <a:r>
              <a:rPr lang="ru-RU" sz="2000" dirty="0" smtClean="0"/>
              <a:t>И занятия физкультурой помогают нам стать сильными и здоровыми!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СПОРТЗАЛ – место, где мы закаливаем свои тела и дух!</a:t>
            </a:r>
            <a:br>
              <a:rPr lang="ru-RU" sz="2000" dirty="0" smtClean="0"/>
            </a:br>
            <a:r>
              <a:rPr lang="ru-RU" sz="2000" dirty="0" smtClean="0"/>
              <a:t>А еще мы не отказались бы от бассейна и тренажеров … </a:t>
            </a:r>
            <a:br>
              <a:rPr lang="ru-RU" sz="2000" dirty="0" smtClean="0"/>
            </a:br>
            <a:endParaRPr lang="ru-RU" sz="2000" dirty="0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</p:txBody>
      </p:sp>
      <p:pic>
        <p:nvPicPr>
          <p:cNvPr id="11269" name="Picture 8" descr="pool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275013"/>
            <a:ext cx="424815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admin\Desktop\сп 1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714876" y="3500438"/>
            <a:ext cx="4143404" cy="3214710"/>
          </a:xfrm>
          <a:prstGeom prst="rect">
            <a:avLst/>
          </a:prstGeom>
          <a:noFill/>
        </p:spPr>
      </p:pic>
      <p:pic>
        <p:nvPicPr>
          <p:cNvPr id="9" name="Picture 3" descr="C:\Users\admin\Desktop\сп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214290"/>
            <a:ext cx="4071966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929718" cy="1399032"/>
          </a:xfrm>
        </p:spPr>
        <p:txBody>
          <a:bodyPr>
            <a:normAutofit/>
          </a:bodyPr>
          <a:lstStyle/>
          <a:p>
            <a:pPr marL="0"/>
            <a:r>
              <a:rPr lang="ru-RU" dirty="0" smtClean="0"/>
              <a:t>                  Библиотека. </a:t>
            </a:r>
            <a:br>
              <a:rPr lang="ru-RU" dirty="0" smtClean="0"/>
            </a:br>
            <a:r>
              <a:rPr lang="ru-RU" dirty="0" smtClean="0"/>
              <a:t>           А почему бы не так?</a:t>
            </a:r>
            <a:endParaRPr lang="ru-RU" dirty="0"/>
          </a:p>
        </p:txBody>
      </p:sp>
      <p:pic>
        <p:nvPicPr>
          <p:cNvPr id="3075" name="Picture 3" descr="C:\Users\admin\Desktop\биб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619500" y="3240087"/>
            <a:ext cx="1905000" cy="1428750"/>
          </a:xfrm>
          <a:prstGeom prst="rect">
            <a:avLst/>
          </a:prstGeom>
          <a:noFill/>
        </p:spPr>
      </p:pic>
      <p:pic>
        <p:nvPicPr>
          <p:cNvPr id="8" name="Picture 2" descr="http://img1.liveinternet.ru/images/foto/b/3/433/3229433/f_18926452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4500570"/>
            <a:ext cx="3429024" cy="2143140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  <p:pic>
        <p:nvPicPr>
          <p:cNvPr id="9" name="Picture 2" descr="C:\Users\Public\Pictures\Биб\Биб Серритос.jpg"/>
          <p:cNvPicPr>
            <a:picLocks noChangeAspect="1" noChangeArrowheads="1"/>
          </p:cNvPicPr>
          <p:nvPr/>
        </p:nvPicPr>
        <p:blipFill>
          <a:blip r:embed="rId5"/>
          <a:srcRect t="13636" b="13636"/>
          <a:stretch>
            <a:fillRect/>
          </a:stretch>
        </p:blipFill>
        <p:spPr bwMode="auto">
          <a:xfrm>
            <a:off x="4643438" y="1714488"/>
            <a:ext cx="3500462" cy="2000264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</p:pic>
      <p:sp>
        <p:nvSpPr>
          <p:cNvPr id="12" name="Прямоугольник 11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,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1571612"/>
            <a:ext cx="392909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Новые знания легче воспринимаются в тихом и спокойном месте. </a:t>
            </a:r>
            <a:br>
              <a:rPr lang="ru-RU" dirty="0" smtClean="0"/>
            </a:br>
            <a:r>
              <a:rPr lang="ru-RU" dirty="0" smtClean="0"/>
              <a:t>БИБЛИОТЕКА – кладовая мудрости и всех знаний, накопленных человечеством на протяжении веков.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787900" y="115888"/>
            <a:ext cx="4176713" cy="2808287"/>
          </a:xfrm>
        </p:spPr>
        <p:txBody>
          <a:bodyPr/>
          <a:lstStyle/>
          <a:p>
            <a:pPr algn="l" eaLnBrk="1" hangingPunct="1">
              <a:defRPr/>
            </a:pPr>
            <a:endParaRPr lang="ru-RU" sz="2000" dirty="0" smtClean="0"/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0" y="3857628"/>
            <a:ext cx="8572528" cy="2811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defRPr/>
            </a:pPr>
            <a: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Чистый воздух, экзотический вид и тихое журчание ручья … маленький островок дикой природы под крышей школы – ОРАНЖЕРЕЯ и ЗИМНИЙ САД. </a:t>
            </a:r>
            <a:b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Одновременно и место для отдыха и учебное пособие по биологии.</a:t>
            </a:r>
            <a:b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Удобно </a:t>
            </a:r>
            <a: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практично!</a:t>
            </a:r>
          </a:p>
        </p:txBody>
      </p:sp>
      <p:pic>
        <p:nvPicPr>
          <p:cNvPr id="12293" name="Picture 7" descr="001dp15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0"/>
            <a:ext cx="7572428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кворец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715140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36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9338" y="417513"/>
            <a:ext cx="4105275" cy="3011487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000" dirty="0" smtClean="0"/>
              <a:t>Самое любимое место в школе – какое оно?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Куда школьники бегут сбивая всё и всех перед собой?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Конечно,  это СТОЛОВАЯ!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250825" y="3429000"/>
            <a:ext cx="43211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defRPr/>
            </a:pPr>
            <a: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Хотелось бы, чтоб она была настолько же теплая и уютная, насколько вкусно нас там кормят!</a:t>
            </a:r>
            <a:b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Пусть там будет хорошо всем: и </a:t>
            </a:r>
            <a:r>
              <a:rPr lang="ru-RU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посетителям  </a:t>
            </a:r>
            <a: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работникам самой столовой! </a:t>
            </a:r>
          </a:p>
        </p:txBody>
      </p:sp>
      <p:pic>
        <p:nvPicPr>
          <p:cNvPr id="8196" name="Picture 6" descr="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4392612" cy="329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7" descr="583118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3500438"/>
            <a:ext cx="418623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Мечта каждого ребенка</a:t>
            </a:r>
            <a:endParaRPr lang="ru-RU" dirty="0"/>
          </a:p>
        </p:txBody>
      </p:sp>
      <p:pic>
        <p:nvPicPr>
          <p:cNvPr id="4098" name="Picture 2" descr="C:\Users\admin\Desktop\стол 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857620" y="1357298"/>
            <a:ext cx="3357586" cy="2500330"/>
          </a:xfrm>
          <a:prstGeom prst="rect">
            <a:avLst/>
          </a:prstGeom>
          <a:noFill/>
        </p:spPr>
      </p:pic>
      <p:pic>
        <p:nvPicPr>
          <p:cNvPr id="4100" name="Picture 4" descr="C:\Users\admin\Desktop\стол1 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1714488"/>
            <a:ext cx="3238496" cy="3929090"/>
          </a:xfrm>
          <a:prstGeom prst="rect">
            <a:avLst/>
          </a:prstGeom>
          <a:noFill/>
        </p:spPr>
      </p:pic>
      <p:pic>
        <p:nvPicPr>
          <p:cNvPr id="4101" name="Picture 5" descr="C:\Users\admin\Desktop\стол 111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9124" y="4286256"/>
            <a:ext cx="3214710" cy="2143140"/>
          </a:xfrm>
          <a:prstGeom prst="rect">
            <a:avLst/>
          </a:prstGeom>
          <a:noFill/>
        </p:spPr>
      </p:pic>
      <p:pic>
        <p:nvPicPr>
          <p:cNvPr id="6" name="шум в столово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3643306" y="564357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35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Пользователь\Pictures\iCABE6X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825" y="32388"/>
            <a:ext cx="9036496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А Учитель</a:t>
            </a:r>
            <a:r>
              <a:rPr lang="en-US" dirty="0" smtClean="0">
                <a:solidFill>
                  <a:schemeClr val="bg1"/>
                </a:solidFill>
              </a:rPr>
              <a:t>?</a:t>
            </a:r>
            <a:r>
              <a:rPr lang="ru-RU" dirty="0" smtClean="0">
                <a:solidFill>
                  <a:schemeClr val="bg1"/>
                </a:solidFill>
              </a:rPr>
              <a:t> Каким он будет?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0"/>
            <a:ext cx="8507288" cy="446720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i="1" dirty="0" err="1" smtClean="0">
                <a:solidFill>
                  <a:schemeClr val="bg1"/>
                </a:solidFill>
              </a:rPr>
              <a:t>Ж.Ж.Руссо</a:t>
            </a:r>
            <a:r>
              <a:rPr lang="ru-RU" i="1" dirty="0" smtClean="0">
                <a:solidFill>
                  <a:schemeClr val="bg1"/>
                </a:solidFill>
              </a:rPr>
              <a:t> – это только сторож и охранник ребенка;</a:t>
            </a:r>
          </a:p>
          <a:p>
            <a:pPr marL="0" indent="0" algn="r">
              <a:buNone/>
            </a:pPr>
            <a:r>
              <a:rPr lang="ru-RU" i="1" dirty="0" smtClean="0">
                <a:solidFill>
                  <a:schemeClr val="bg1"/>
                </a:solidFill>
              </a:rPr>
              <a:t>Толстой – это добродетельный человек, который личным примером заражал бы ребенка; </a:t>
            </a:r>
          </a:p>
          <a:p>
            <a:pPr marL="0" indent="0" algn="r">
              <a:buNone/>
            </a:pPr>
            <a:r>
              <a:rPr lang="ru-RU" i="1" dirty="0" smtClean="0">
                <a:solidFill>
                  <a:schemeClr val="bg1"/>
                </a:solidFill>
              </a:rPr>
              <a:t>А по-моему, учитель – это и охранник и добродетельный человек.</a:t>
            </a:r>
          </a:p>
          <a:p>
            <a:pPr marL="0" indent="0" algn="r">
              <a:buNone/>
            </a:pPr>
            <a:r>
              <a:rPr lang="ru-RU" i="1" dirty="0" smtClean="0">
                <a:solidFill>
                  <a:schemeClr val="bg1"/>
                </a:solidFill>
              </a:rPr>
              <a:t>Идеальный учитель – не тот, кто идеально знает свой предмет и прежде всего тот, кто умеет общаться со своими учениками.</a:t>
            </a:r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697362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mG8n8C43Zo8p3izn6y5MCSc2o1_4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00042"/>
            <a:ext cx="338140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331913" y="5535613"/>
            <a:ext cx="7127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>
                <a:solidFill>
                  <a:srgbClr val="0066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Учитель должен быть добрым и отзывчивым!!!!!!!!!!!!</a:t>
            </a:r>
          </a:p>
        </p:txBody>
      </p:sp>
      <p:pic>
        <p:nvPicPr>
          <p:cNvPr id="5" name="минуссс учител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143504" y="6143644"/>
            <a:ext cx="304800" cy="30480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571480"/>
            <a:ext cx="3600450" cy="4100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64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pic>
        <p:nvPicPr>
          <p:cNvPr id="26629" name="Picture 5" descr="C:\Users\Пользователь\Pictures\iCAAJ87E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5138" y="1"/>
            <a:ext cx="3409699" cy="15567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6628" name="Picture 4" descr="C:\Users\Пользователь\Pictures\iCA01PJ8Q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1052736"/>
            <a:ext cx="3226649" cy="20608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42735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Школа будущего воспитывает успешную личность, лидеров.</a:t>
            </a:r>
          </a:p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Главная задача: ознакомление школьников с передовыми технологиями.</a:t>
            </a:r>
          </a:p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               Проектная </a:t>
            </a:r>
          </a:p>
          <a:p>
            <a:pPr>
              <a:buNone/>
            </a:pPr>
            <a:r>
              <a:rPr lang="ru-RU" sz="4400" dirty="0">
                <a:solidFill>
                  <a:srgbClr val="FF0000"/>
                </a:solidFill>
              </a:rPr>
              <a:t> </a:t>
            </a:r>
            <a:r>
              <a:rPr lang="ru-RU" sz="4400" dirty="0" smtClean="0">
                <a:solidFill>
                  <a:srgbClr val="FF0000"/>
                </a:solidFill>
              </a:rPr>
              <a:t>             деятельность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6" descr="ноутбук будущего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702" y="4509120"/>
            <a:ext cx="2176769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Пользователь\Pictures\iCAT5B07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5166950"/>
            <a:ext cx="2232248" cy="13310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1"/>
            <a:ext cx="9143999" cy="6857999"/>
          </a:xfrm>
          <a:prstGeom prst="rect">
            <a:avLst/>
          </a:prstGeom>
        </p:spPr>
      </p:pic>
      <p:pic>
        <p:nvPicPr>
          <p:cNvPr id="28675" name="Picture 3" descr="C:\Users\Пользователь\Pictures\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83535" y="0"/>
            <a:ext cx="2960465" cy="2960464"/>
          </a:xfrm>
          <a:prstGeom prst="rect">
            <a:avLst/>
          </a:prstGeom>
          <a:noFill/>
        </p:spPr>
      </p:pic>
      <p:pic>
        <p:nvPicPr>
          <p:cNvPr id="28674" name="Picture 2" descr="C:\Users\Пользователь\Pictures\0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-126256"/>
            <a:ext cx="3212976" cy="3212976"/>
          </a:xfrm>
          <a:prstGeom prst="rect">
            <a:avLst/>
          </a:prstGeom>
          <a:noFill/>
        </p:spPr>
      </p:pic>
      <p:pic>
        <p:nvPicPr>
          <p:cNvPr id="28676" name="Picture 4" descr="C:\Users\Пользователь\Pictures\0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3830052"/>
            <a:ext cx="3851920" cy="2998699"/>
          </a:xfrm>
          <a:prstGeom prst="rect">
            <a:avLst/>
          </a:prstGeom>
          <a:noFill/>
        </p:spPr>
      </p:pic>
      <p:pic>
        <p:nvPicPr>
          <p:cNvPr id="9" name="Picture 4" descr="C:\Users\Пользователь\Pictures\1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51745" y="-83296"/>
            <a:ext cx="3131840" cy="35244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2" descr="C:\Users\Пользователь\Pictures\06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38833" y="3638199"/>
            <a:ext cx="2592288" cy="32389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10852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Международное взаимодействие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972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935416" cy="1131172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chemeClr val="tx1"/>
                </a:solidFill>
              </a:rPr>
              <a:t>Тесная взаимосвязь: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Прямоугольник 6"/>
          <p:cNvSpPr/>
          <p:nvPr/>
        </p:nvSpPr>
        <p:spPr>
          <a:xfrm>
            <a:off x="1071538" y="1071546"/>
            <a:ext cx="7000924" cy="523777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irclePour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ученик учитель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родители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5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3500438"/>
            <a:ext cx="6143668" cy="93667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</a:rPr>
              <a:t>  «Школа будущего»</a:t>
            </a:r>
            <a:endParaRPr lang="ru-RU" sz="4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4286256"/>
            <a:ext cx="4929222" cy="216708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b="1" i="1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Какая она будет?</a:t>
            </a:r>
            <a:br>
              <a:rPr lang="ru-RU" b="1" i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Большая или маленькая?       Обычная или своеобразная? </a:t>
            </a:r>
            <a:r>
              <a:rPr lang="ru-RU" b="1" i="1" dirty="0" err="1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Инересная</a:t>
            </a:r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или скучная? 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давайте немного пофантазируем на эту интересную тему. </a:t>
            </a:r>
            <a:endParaRPr lang="ru-RU" b="1" i="1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esktop\школа надо 2222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43240" y="357166"/>
            <a:ext cx="2657475" cy="2286040"/>
          </a:xfrm>
          <a:prstGeom prst="rect">
            <a:avLst/>
          </a:prstGeom>
          <a:noFill/>
        </p:spPr>
      </p:pic>
      <p:pic>
        <p:nvPicPr>
          <p:cNvPr id="1028" name="Picture 4" descr="C:\Users\admin\Desktop\шк 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215074" y="500042"/>
            <a:ext cx="2500310" cy="2143140"/>
          </a:xfrm>
          <a:prstGeom prst="rect">
            <a:avLst/>
          </a:prstGeom>
          <a:noFill/>
        </p:spPr>
      </p:pic>
      <p:pic>
        <p:nvPicPr>
          <p:cNvPr id="1029" name="Picture 5" descr="C:\Users\admin\Desktop\шк 4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58" y="285728"/>
            <a:ext cx="2381250" cy="2357454"/>
          </a:xfrm>
          <a:prstGeom prst="rect">
            <a:avLst/>
          </a:prstGeom>
          <a:noFill/>
        </p:spPr>
      </p:pic>
      <p:pic>
        <p:nvPicPr>
          <p:cNvPr id="1030" name="Picture 6" descr="C:\Users\admin\Desktop\шк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57158" y="3857628"/>
            <a:ext cx="2428892" cy="2571768"/>
          </a:xfrm>
          <a:prstGeom prst="rect">
            <a:avLst/>
          </a:prstGeom>
          <a:noFill/>
        </p:spPr>
      </p:pic>
      <p:pic>
        <p:nvPicPr>
          <p:cNvPr id="9" name="будуще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  <p:sndAc>
      <p:stSnd>
        <p:snd r:embed="rId4" name="wind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553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4897437" cy="3011487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2000" dirty="0" smtClean="0"/>
              <a:t>Подводя итоги хочется отметить, что все обновления: новая удобная мебель, обновленные светлые кабинеты, современное оборудование классов и лабораторий принесут б</a:t>
            </a:r>
            <a:r>
              <a:rPr lang="ru-RU" sz="2000" i="1" dirty="0" smtClean="0"/>
              <a:t>о</a:t>
            </a:r>
            <a:r>
              <a:rPr lang="ru-RU" sz="2000" dirty="0" smtClean="0"/>
              <a:t>льшой эффект только вместе с нашей любовью, заботой и профессионализмом!</a:t>
            </a:r>
            <a:br>
              <a:rPr lang="ru-RU" sz="2000" dirty="0" smtClean="0"/>
            </a:br>
            <a:endParaRPr lang="ru-RU" sz="2000" dirty="0" smtClean="0"/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3924300" y="4868863"/>
            <a:ext cx="496887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defRPr/>
            </a:pPr>
            <a: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Ведь чем интересней в школе, тем легче учиться.</a:t>
            </a:r>
            <a:b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тогда именно из наших стен обязательно выйдут новые Вавиловы, Ковалевские, Менделеевы, Биллы Гейтсы! </a:t>
            </a:r>
          </a:p>
        </p:txBody>
      </p:sp>
      <p:pic>
        <p:nvPicPr>
          <p:cNvPr id="13317" name="Picture 9" descr="ar1231506281784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8" y="3429000"/>
            <a:ext cx="3348037" cy="334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:\Users\admin\Desktop\довольный ребено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928670"/>
            <a:ext cx="3571900" cy="3714776"/>
          </a:xfrm>
          <a:prstGeom prst="rect">
            <a:avLst/>
          </a:prstGeom>
          <a:noFill/>
        </p:spPr>
      </p:pic>
      <p:pic>
        <p:nvPicPr>
          <p:cNvPr id="8" name="барбарики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93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268488"/>
          </a:xfrm>
        </p:spPr>
        <p:txBody>
          <a:bodyPr>
            <a:noAutofit/>
          </a:bodyPr>
          <a:lstStyle/>
          <a:p>
            <a:pPr algn="r"/>
            <a:r>
              <a:rPr lang="ru-RU" sz="6600" dirty="0" smtClean="0">
                <a:solidFill>
                  <a:schemeClr val="tx1"/>
                </a:solidFill>
              </a:rPr>
              <a:t>Спасибо за внимание!</a:t>
            </a:r>
            <a:endParaRPr lang="ru-RU" sz="66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357958"/>
          </a:xfrm>
        </p:spPr>
      </p:pic>
      <p:pic>
        <p:nvPicPr>
          <p:cNvPr id="7" name="Picture 8" descr="image297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1000108"/>
            <a:ext cx="1384300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image297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78" y="928670"/>
            <a:ext cx="1384300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image297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4357694"/>
            <a:ext cx="1384300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image297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826" y="3714752"/>
            <a:ext cx="1384300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звуки природы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4429124" y="51435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746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09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2937"/>
            <a:ext cx="8229600" cy="24334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chemeClr val="bg2">
                    <a:lumMod val="75000"/>
                  </a:schemeClr>
                </a:solidFill>
              </a:rPr>
              <a:t>Дж. Бернард Шоу «Если человека только учить, он ничему не научится», поэтому идеальное образование – это когда не учат, а учат учиться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426" y="260648"/>
            <a:ext cx="2664296" cy="24208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67776" y="5000636"/>
            <a:ext cx="3328982" cy="18501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1800" y="260648"/>
            <a:ext cx="2664296" cy="242088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787900" y="260350"/>
            <a:ext cx="4176713" cy="2016125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2000" smtClean="0"/>
              <a:t>Приходя в школу мы все заходим в ХОЛЛ …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Очень хочется, чтобы он был просторным, теплым, уютным и комфортабельным …</a:t>
            </a:r>
            <a:br>
              <a:rPr lang="ru-RU" sz="2000" smtClean="0"/>
            </a:br>
            <a:endParaRPr lang="ru-RU" sz="2000" smtClean="0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250825" y="3429000"/>
            <a:ext cx="4321175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defRPr/>
            </a:pPr>
            <a:endParaRPr lang="ru-RU" sz="24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6148" name="Picture 8" descr="4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88913"/>
            <a:ext cx="4608513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0" name="Rectangle 10"/>
          <p:cNvSpPr>
            <a:spLocks noChangeArrowheads="1"/>
          </p:cNvSpPr>
          <p:nvPr/>
        </p:nvSpPr>
        <p:spPr bwMode="auto">
          <a:xfrm>
            <a:off x="34925" y="3730625"/>
            <a:ext cx="4249738" cy="301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defRPr/>
            </a:pPr>
            <a: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 тому же, школа должна быть безопасной – без чужаков и посторонних.</a:t>
            </a:r>
            <a:b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Предлагаю </a:t>
            </a:r>
            <a: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ввести систему входа по магнитным карточкам.</a:t>
            </a:r>
            <a:b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 заодно и дисциплину можно поправить – сократить число опоздавших.</a:t>
            </a:r>
          </a:p>
        </p:txBody>
      </p:sp>
      <p:pic>
        <p:nvPicPr>
          <p:cNvPr id="6150" name="Picture 12" descr="pho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4186238"/>
            <a:ext cx="3492500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11" descr="2114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1638" y="2276475"/>
            <a:ext cx="3006725" cy="300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3960812" cy="3011487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ru-RU" sz="2200" smtClean="0"/>
              <a:t>Продолжаем наше движение по </a:t>
            </a:r>
            <a:r>
              <a:rPr lang="ru-RU" sz="2000" smtClean="0"/>
              <a:t>КОРИДОРАМ</a:t>
            </a:r>
            <a:r>
              <a:rPr lang="ru-RU" sz="2200" smtClean="0"/>
              <a:t> нашей новой школы …</a:t>
            </a:r>
            <a:br>
              <a:rPr lang="ru-RU" sz="2200" smtClean="0"/>
            </a:br>
            <a:r>
              <a:rPr lang="ru-RU" sz="2200" smtClean="0"/>
              <a:t/>
            </a:r>
            <a:br>
              <a:rPr lang="ru-RU" sz="2200" smtClean="0"/>
            </a:br>
            <a:r>
              <a:rPr lang="ru-RU" sz="2200" smtClean="0"/>
              <a:t>Коридоры и рекреации – место, где мы частенько проводим время в ожидании урока … 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4211638" y="3429000"/>
            <a:ext cx="4681537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defRPr/>
            </a:pPr>
            <a:r>
              <a:rPr lang="ru-RU" sz="2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Кто-то любит побегать … Кому-то надо присесть и повторить материал … А кому-то просто отдохнуть и пообщаться с друзьями…</a:t>
            </a:r>
            <a:br>
              <a:rPr lang="ru-RU" sz="2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Все это происходит в школьных коридорах и  рекреациях. Конечно, мы видим их светлыми и просторными.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7686" y="285728"/>
            <a:ext cx="4357718" cy="3214710"/>
          </a:xfrm>
          <a:prstGeom prst="rect">
            <a:avLst/>
          </a:prstGeom>
        </p:spPr>
      </p:pic>
      <p:pic>
        <p:nvPicPr>
          <p:cNvPr id="8" name="Picture 4" descr="C:\Users\admin\Desktop\шк 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357562"/>
            <a:ext cx="3429024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alpha val="9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4944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/>
              <a:t>Школа будущего в новом облике</a:t>
            </a:r>
            <a:r>
              <a:rPr lang="ru-RU" sz="4000" b="1" dirty="0" smtClean="0"/>
              <a:t>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207740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r>
              <a:rPr lang="ru-RU" i="1" dirty="0" smtClean="0"/>
              <a:t>красивое новое здание, более удобная и функциональная мебель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4348" y="357166"/>
            <a:ext cx="3643338" cy="26432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6314" y="428604"/>
            <a:ext cx="3500462" cy="2500330"/>
          </a:xfrm>
          <a:prstGeom prst="rect">
            <a:avLst/>
          </a:prstGeom>
        </p:spPr>
      </p:pic>
      <p:pic>
        <p:nvPicPr>
          <p:cNvPr id="10" name="Picture 4" descr="C:\Users\Пользователь\Pictures\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662" y="4500570"/>
            <a:ext cx="3377536" cy="21854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3050"/>
            <a:ext cx="5256212" cy="2724150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2000" smtClean="0"/>
              <a:t>И куда же мы направляемся, если не в гардероб …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Почему бы не попробовать систему, которая уже давно практикуется во многих странах?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Шкафчики – хорошее решение вопросов сменки, верхней одежды и лишних учебников.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smtClean="0"/>
          </a:p>
        </p:txBody>
      </p:sp>
      <p:pic>
        <p:nvPicPr>
          <p:cNvPr id="7172" name="Picture 7" descr="324_b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213100"/>
            <a:ext cx="5184775" cy="356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8" descr="Prom_LE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263525"/>
            <a:ext cx="3343275" cy="655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333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765175"/>
            <a:ext cx="3313113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3336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2950" y="4076700"/>
            <a:ext cx="18192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333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4000504"/>
            <a:ext cx="3173413" cy="255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28596" y="714356"/>
            <a:ext cx="190500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4071942"/>
            <a:ext cx="190500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7867" y="785793"/>
            <a:ext cx="2073223" cy="2428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0" y="115888"/>
            <a:ext cx="4392613" cy="3298825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ru-RU" sz="2000" smtClean="0"/>
              <a:t>Но самое важное место в любой школе – КАБИНЕТЫ.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r>
              <a:rPr lang="ru-RU" sz="2000" smtClean="0"/>
              <a:t>Здесь мы проводим основное количество своего времени.</a:t>
            </a:r>
            <a:br>
              <a:rPr lang="ru-RU" sz="2000" smtClean="0"/>
            </a:br>
            <a:r>
              <a:rPr lang="ru-RU" sz="2000" smtClean="0"/>
              <a:t>Здесь каждый день без устали мы «грызем гранит науки» и наполняем наши светлые головы самым ценным – знаниями!</a:t>
            </a:r>
          </a:p>
        </p:txBody>
      </p:sp>
      <p:pic>
        <p:nvPicPr>
          <p:cNvPr id="8" name="Picture 2" descr="C:\Users\admin\Desktop\кл 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3786214" cy="2428892"/>
          </a:xfrm>
          <a:prstGeom prst="rect">
            <a:avLst/>
          </a:prstGeom>
          <a:noFill/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3068638"/>
            <a:ext cx="4859338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defRPr/>
            </a:pPr>
            <a: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 очень важно, чтобы всем находящимся в кабинетах было комфортно и ничего не отвлекало от достижения главной цели, по которой мы пришли в школу – от УЧЕБЫ!</a:t>
            </a:r>
            <a:b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 чтобы у учеников возбудить больший интерес к учебе, желательно привлекать новые технологии. Какая же школа будущего без компьютеров и прочих гаджетов?</a:t>
            </a:r>
          </a:p>
        </p:txBody>
      </p:sp>
      <p:pic>
        <p:nvPicPr>
          <p:cNvPr id="9" name="Picture 5" descr="C:\Users\admin\Desktop\кл 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286124"/>
            <a:ext cx="4071966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824</TotalTime>
  <Words>393</Words>
  <Application>Microsoft Office PowerPoint</Application>
  <PresentationFormat>Экран (4:3)</PresentationFormat>
  <Paragraphs>51</Paragraphs>
  <Slides>21</Slides>
  <Notes>9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Слайд 1</vt:lpstr>
      <vt:lpstr>  «Школа будущего»</vt:lpstr>
      <vt:lpstr>Слайд 3</vt:lpstr>
      <vt:lpstr>Приходя в школу мы все заходим в ХОЛЛ …  Очень хочется, чтобы он был просторным, теплым, уютным и комфортабельным … </vt:lpstr>
      <vt:lpstr>Продолжаем наше движение по КОРИДОРАМ нашей новой школы …  Коридоры и рекреации – место, где мы частенько проводим время в ожидании урока … </vt:lpstr>
      <vt:lpstr>Школа будущего в новом облике:</vt:lpstr>
      <vt:lpstr>И куда же мы направляемся, если не в гардероб …  Почему бы не попробовать систему, которая уже давно практикуется во многих странах?  Шкафчики – хорошее решение вопросов сменки, верхней одежды и лишних учебников.</vt:lpstr>
      <vt:lpstr>Слайд 8</vt:lpstr>
      <vt:lpstr>Но самое важное место в любой школе – КАБИНЕТЫ.  Здесь мы проводим основное количество своего времени. Здесь каждый день без устали мы «грызем гранит науки» и наполняем наши светлые головы самым ценным – знаниями!</vt:lpstr>
      <vt:lpstr>В здоровом теле – здоровый дух! И занятия физкультурой помогают нам стать сильными и здоровыми!  СПОРТЗАЛ – место, где мы закаливаем свои тела и дух! А еще мы не отказались бы от бассейна и тренажеров …  </vt:lpstr>
      <vt:lpstr>                  Библиотека.             А почему бы не так?</vt:lpstr>
      <vt:lpstr>Слайд 12</vt:lpstr>
      <vt:lpstr>Самое любимое место в школе – какое оно?  Куда школьники бегут сбивая всё и всех перед собой?  Конечно,  это СТОЛОВАЯ!</vt:lpstr>
      <vt:lpstr> Мечта каждого ребенка</vt:lpstr>
      <vt:lpstr>А Учитель? Каким он будет?</vt:lpstr>
      <vt:lpstr>Слайд 16</vt:lpstr>
      <vt:lpstr>Слайд 17</vt:lpstr>
      <vt:lpstr>Международное взаимодействие</vt:lpstr>
      <vt:lpstr>Тесная взаимосвязь:</vt:lpstr>
      <vt:lpstr>Подводя итоги хочется отметить, что все обновления: новая удобная мебель, обновленные светлые кабинеты, современное оборудование классов и лабораторий принесут большой эффект только вместе с нашей любовью, заботой и профессионализмом!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школа будущего</dc:title>
  <dc:creator>Пользователь</dc:creator>
  <cp:lastModifiedBy>admin</cp:lastModifiedBy>
  <cp:revision>103</cp:revision>
  <dcterms:created xsi:type="dcterms:W3CDTF">2010-10-13T15:01:55Z</dcterms:created>
  <dcterms:modified xsi:type="dcterms:W3CDTF">2015-01-09T15:01:46Z</dcterms:modified>
</cp:coreProperties>
</file>