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8"/>
  </p:notesMasterIdLst>
  <p:sldIdLst>
    <p:sldId id="256" r:id="rId2"/>
    <p:sldId id="277" r:id="rId3"/>
    <p:sldId id="300" r:id="rId4"/>
    <p:sldId id="294" r:id="rId5"/>
    <p:sldId id="296" r:id="rId6"/>
    <p:sldId id="301" r:id="rId7"/>
    <p:sldId id="275" r:id="rId8"/>
    <p:sldId id="302" r:id="rId9"/>
    <p:sldId id="303" r:id="rId10"/>
    <p:sldId id="286" r:id="rId11"/>
    <p:sldId id="279" r:id="rId12"/>
    <p:sldId id="280" r:id="rId13"/>
    <p:sldId id="281" r:id="rId14"/>
    <p:sldId id="282" r:id="rId15"/>
    <p:sldId id="283" r:id="rId16"/>
    <p:sldId id="2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E2EC6-C7CE-43B5-A05B-2E34A440082C}" type="datetimeFigureOut">
              <a:rPr lang="ru-RU" smtClean="0"/>
              <a:t>02.04.2016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62282-A159-4400-BE5E-1B668F9D3E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277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62282-A159-4400-BE5E-1B668F9D3E9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514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662282-A159-4400-BE5E-1B668F9D3E9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342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F25C4-C466-44CC-8781-A771809A7B95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D465FC-8EB0-488B-B3FB-DF66C87EC3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F25C4-C466-44CC-8781-A771809A7B95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D465FC-8EB0-488B-B3FB-DF66C87EC3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F25C4-C466-44CC-8781-A771809A7B95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D465FC-8EB0-488B-B3FB-DF66C87EC3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F25C4-C466-44CC-8781-A771809A7B95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D465FC-8EB0-488B-B3FB-DF66C87EC3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F25C4-C466-44CC-8781-A771809A7B95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D465FC-8EB0-488B-B3FB-DF66C87EC3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F25C4-C466-44CC-8781-A771809A7B95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D465FC-8EB0-488B-B3FB-DF66C87EC3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F25C4-C466-44CC-8781-A771809A7B95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D465FC-8EB0-488B-B3FB-DF66C87EC3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F25C4-C466-44CC-8781-A771809A7B95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D465FC-8EB0-488B-B3FB-DF66C87EC3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F25C4-C466-44CC-8781-A771809A7B95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D465FC-8EB0-488B-B3FB-DF66C87EC3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DF25C4-C466-44CC-8781-A771809A7B95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D465FC-8EB0-488B-B3FB-DF66C87EC3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CDF25C4-C466-44CC-8781-A771809A7B95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BD465FC-8EB0-488B-B3FB-DF66C87EC3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CDF25C4-C466-44CC-8781-A771809A7B95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BD465FC-8EB0-488B-B3FB-DF66C87EC3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99592" y="5013176"/>
            <a:ext cx="7344816" cy="1512168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528" y="397159"/>
            <a:ext cx="8424936" cy="417646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333375"/>
            <a:ext cx="8856663" cy="6335713"/>
          </a:xfrm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Разностороннее развитие личности на основе индивидуального и дифференцированного подхода </a:t>
            </a:r>
            <a:br>
              <a:rPr lang="ru-RU" sz="5400" b="1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solidFill>
                  <a:srgbClr val="FFC000"/>
                </a:solidFill>
                <a:latin typeface="+mn-lt"/>
              </a:rPr>
              <a:t/>
            </a:r>
            <a:br>
              <a:rPr lang="ru-RU" sz="5400" b="1" dirty="0">
                <a:solidFill>
                  <a:srgbClr val="FFC000"/>
                </a:solidFill>
                <a:latin typeface="+mn-lt"/>
              </a:rPr>
            </a:br>
            <a:r>
              <a:rPr lang="ru-RU" sz="4000" b="1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(работа с одаренными детьми)</a:t>
            </a:r>
            <a:endParaRPr lang="ru-RU" sz="4000" b="1" dirty="0"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общаться с учащимися на равных;</a:t>
            </a:r>
          </a:p>
          <a:p>
            <a:r>
              <a:rPr lang="ru-RU" sz="2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-  постоянно удовлетворять желание деятельности со стороны учащихся;</a:t>
            </a:r>
          </a:p>
          <a:p>
            <a:r>
              <a:rPr lang="ru-RU" sz="2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- создавать атмосферу творчества, поиска, интеллектуальной загруженности;</a:t>
            </a:r>
          </a:p>
          <a:p>
            <a:r>
              <a:rPr lang="ru-RU" sz="2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индивидуально </a:t>
            </a:r>
            <a:r>
              <a:rPr lang="ru-RU" sz="2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работать с одаренными учащимися при </a:t>
            </a:r>
            <a:r>
              <a:rPr lang="ru-RU" sz="2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преодолении </a:t>
            </a:r>
            <a:r>
              <a:rPr lang="ru-RU" sz="2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проблем общения с учащимися класса;</a:t>
            </a:r>
          </a:p>
          <a:p>
            <a:r>
              <a:rPr lang="ru-RU" sz="2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- использовать различные методы поощрения интеллектуальных усилий и личностных качеств учащихся в той или иной ситуации;</a:t>
            </a:r>
          </a:p>
          <a:p>
            <a:r>
              <a:rPr lang="ru-RU" sz="2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- проводить мероприятия, направленные на разностороннее развитие личности уч-ся;</a:t>
            </a:r>
          </a:p>
          <a:p>
            <a:r>
              <a:rPr lang="ru-RU" sz="2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- формировать навыки самовоспитания, самоутверждения и самоконтроля;</a:t>
            </a:r>
          </a:p>
          <a:p>
            <a:r>
              <a:rPr lang="ru-RU" sz="2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- формировать нравственные качества личности у одаренных детей.</a:t>
            </a:r>
          </a:p>
        </p:txBody>
      </p:sp>
    </p:spTree>
    <p:extLst>
      <p:ext uri="{BB962C8B-B14F-4D97-AF65-F5344CB8AC3E}">
        <p14:creationId xmlns:p14="http://schemas.microsoft.com/office/powerpoint/2010/main" val="1080621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 стрелкой 3"/>
          <p:cNvCxnSpPr/>
          <p:nvPr/>
        </p:nvCxnSpPr>
        <p:spPr>
          <a:xfrm flipH="1">
            <a:off x="1825659" y="1002062"/>
            <a:ext cx="864096" cy="15865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H="1">
            <a:off x="3347864" y="1413107"/>
            <a:ext cx="432048" cy="13678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860032" y="1492925"/>
            <a:ext cx="0" cy="14567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940152" y="1492925"/>
            <a:ext cx="360040" cy="12880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718436" y="1027958"/>
            <a:ext cx="1368152" cy="15606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Скругленный прямоугольник 2"/>
          <p:cNvSpPr/>
          <p:nvPr/>
        </p:nvSpPr>
        <p:spPr>
          <a:xfrm>
            <a:off x="251520" y="116632"/>
            <a:ext cx="8705279" cy="137629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71823" y="44955"/>
            <a:ext cx="8784976" cy="689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Aft>
                <a:spcPts val="0"/>
              </a:spcAft>
              <a:buFont typeface="Wingdings"/>
              <a:buChar char=""/>
            </a:pPr>
            <a:r>
              <a:rPr lang="ru-RU" sz="4400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одарённость в практической </a:t>
            </a:r>
            <a:r>
              <a:rPr lang="ru-RU" sz="4400" b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деятельности</a:t>
            </a:r>
            <a:endParaRPr lang="ru-RU" dirty="0" smtClean="0">
              <a:solidFill>
                <a:schemeClr val="bg1"/>
              </a:solidFill>
              <a:latin typeface="Times New Roman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marL="342900" lvl="0" indent="-342900">
              <a:spcAft>
                <a:spcPts val="0"/>
              </a:spcAft>
              <a:buFont typeface="Wingdings"/>
              <a:buChar char=""/>
            </a:pPr>
            <a:endParaRPr lang="ru-RU" dirty="0">
              <a:latin typeface="Times New Roman"/>
              <a:ea typeface="Calibri"/>
              <a:cs typeface="Times New Roman"/>
            </a:endParaRPr>
          </a:p>
          <a:p>
            <a:pPr lvl="0" algn="ctr">
              <a:spcAft>
                <a:spcPts val="0"/>
              </a:spcAft>
            </a:pPr>
            <a:r>
              <a:rPr lang="ru-RU" sz="4300" b="1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деление </a:t>
            </a:r>
            <a:r>
              <a:rPr lang="ru-RU" sz="4300" b="1" dirty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на группы, вариация </a:t>
            </a:r>
            <a:r>
              <a:rPr lang="ru-RU" sz="4300" b="1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групп, решение  </a:t>
            </a:r>
            <a:r>
              <a:rPr lang="ru-RU" sz="4300" b="1" dirty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интересных нестандартных задач, игра «Собери рисунок», </a:t>
            </a:r>
            <a:r>
              <a:rPr lang="ru-RU" sz="4300" b="1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классики-</a:t>
            </a:r>
            <a:r>
              <a:rPr lang="ru-RU" sz="4300" b="1" dirty="0" err="1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трансформеры</a:t>
            </a:r>
            <a:r>
              <a:rPr lang="ru-RU" sz="4300" b="1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, математический </a:t>
            </a:r>
            <a:r>
              <a:rPr lang="ru-RU" sz="4300" b="1" dirty="0" err="1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твистер</a:t>
            </a:r>
            <a:r>
              <a:rPr lang="ru-RU" sz="4300" b="1" dirty="0" smtClean="0">
                <a:solidFill>
                  <a:srgbClr val="FFFF00"/>
                </a:solidFill>
                <a:latin typeface="Times New Roman"/>
                <a:ea typeface="Calibri"/>
                <a:cs typeface="Times New Roman"/>
              </a:rPr>
              <a:t> </a:t>
            </a:r>
            <a:endParaRPr lang="ru-RU" sz="4300" b="1" dirty="0">
              <a:solidFill>
                <a:srgbClr val="FFFF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37777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 стрелкой 3"/>
          <p:cNvCxnSpPr/>
          <p:nvPr/>
        </p:nvCxnSpPr>
        <p:spPr>
          <a:xfrm flipH="1">
            <a:off x="1825659" y="1002062"/>
            <a:ext cx="864096" cy="15865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H="1">
            <a:off x="3347864" y="1413107"/>
            <a:ext cx="432048" cy="13678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860032" y="1492925"/>
            <a:ext cx="0" cy="14567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940152" y="1492925"/>
            <a:ext cx="360040" cy="12880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718436" y="1027958"/>
            <a:ext cx="1368152" cy="15606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251520" y="116632"/>
            <a:ext cx="8705279" cy="137629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51769"/>
            <a:ext cx="914400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itchFamily="2" charset="2"/>
              <a:buChar char="Ø"/>
            </a:pP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одарённость </a:t>
            </a:r>
            <a:r>
              <a:rPr 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познавательной </a:t>
            </a: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экспериментирование, </a:t>
            </a:r>
            <a:r>
              <a:rPr lang="ru-RU" sz="4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помощники, </a:t>
            </a:r>
            <a:r>
              <a:rPr lang="ru-RU" sz="4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проекты по различной тематике</a:t>
            </a:r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/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ролевые </a:t>
            </a:r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sz="4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331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 стрелкой 4"/>
          <p:cNvCxnSpPr/>
          <p:nvPr/>
        </p:nvCxnSpPr>
        <p:spPr>
          <a:xfrm flipH="1">
            <a:off x="1248757" y="1767299"/>
            <a:ext cx="864096" cy="15865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2770962" y="1916832"/>
            <a:ext cx="432048" cy="16293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283130" y="1916832"/>
            <a:ext cx="0" cy="17981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363250" y="1916832"/>
            <a:ext cx="360040" cy="16293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141534" y="1793195"/>
            <a:ext cx="1368152" cy="15606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251520" y="116632"/>
            <a:ext cx="8705279" cy="187220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0" y="260648"/>
            <a:ext cx="9144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itchFamily="2" charset="2"/>
              <a:buChar char="Ø"/>
            </a:pPr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одарённость </a:t>
            </a:r>
            <a:r>
              <a:rPr 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художественно-эстетической </a:t>
            </a: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endParaRPr lang="ru-RU" sz="4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«Волшебные рисунки», разнообразные техники </a:t>
            </a:r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рисования и конструирования</a:t>
            </a:r>
            <a:endParaRPr lang="ru-RU" sz="4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8328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 стрелкой 2"/>
          <p:cNvCxnSpPr/>
          <p:nvPr/>
        </p:nvCxnSpPr>
        <p:spPr>
          <a:xfrm flipH="1">
            <a:off x="1825659" y="1843877"/>
            <a:ext cx="864096" cy="15865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718436" y="1869773"/>
            <a:ext cx="1368152" cy="15606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251520" y="116632"/>
            <a:ext cx="8705279" cy="230425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4802"/>
            <a:ext cx="878497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ctr">
              <a:buFont typeface="Wingdings" pitchFamily="2" charset="2"/>
              <a:buChar char="Ø"/>
            </a:pP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одарённость </a:t>
            </a:r>
            <a:r>
              <a:rPr 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коммуникативной </a:t>
            </a: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  <a:p>
            <a:pPr marL="571500" indent="-571500" algn="ctr">
              <a:buFont typeface="Wingdings" pitchFamily="2" charset="2"/>
              <a:buChar char="Ø"/>
            </a:pP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дискуссии, </a:t>
            </a:r>
            <a:r>
              <a:rPr lang="ru-RU" sz="4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словесные игры и </a:t>
            </a:r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забавы</a:t>
            </a:r>
            <a:endParaRPr lang="ru-RU" sz="4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3347864" y="2254922"/>
            <a:ext cx="432048" cy="13678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4860032" y="2334740"/>
            <a:ext cx="0" cy="14567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940152" y="2334740"/>
            <a:ext cx="360040" cy="12880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9973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 стрелкой 2"/>
          <p:cNvCxnSpPr/>
          <p:nvPr/>
        </p:nvCxnSpPr>
        <p:spPr>
          <a:xfrm flipH="1">
            <a:off x="1825659" y="2211118"/>
            <a:ext cx="864096" cy="15865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 flipH="1">
            <a:off x="3347864" y="2622163"/>
            <a:ext cx="432048" cy="13678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4860032" y="2701981"/>
            <a:ext cx="0" cy="14567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5940152" y="2701981"/>
            <a:ext cx="360040" cy="12880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718436" y="2237014"/>
            <a:ext cx="1368152" cy="15606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383794" y="249769"/>
            <a:ext cx="8705279" cy="224312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43831" y="249769"/>
            <a:ext cx="871296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Wingdings" pitchFamily="2" charset="2"/>
              <a:buChar char="Ø"/>
            </a:pP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одарённость </a:t>
            </a:r>
            <a:r>
              <a:rPr 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духовно-ценностной деятельности </a:t>
            </a:r>
            <a:endParaRPr lang="ru-RU" sz="44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itchFamily="2" charset="2"/>
              <a:buChar char="Ø"/>
            </a:pP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itchFamily="2" charset="2"/>
              <a:buChar char="Ø"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сотрудничество </a:t>
            </a:r>
            <a:r>
              <a:rPr lang="ru-RU" sz="4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родителями, </a:t>
            </a:r>
            <a:r>
              <a:rPr lang="ru-RU" sz="4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индивидуальные творческие </a:t>
            </a:r>
            <a:r>
              <a:rPr lang="ru-RU" sz="4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задания, участие в мероприятиях</a:t>
            </a:r>
            <a:endParaRPr lang="ru-RU" sz="4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1925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 стрелкой 3"/>
          <p:cNvCxnSpPr/>
          <p:nvPr/>
        </p:nvCxnSpPr>
        <p:spPr>
          <a:xfrm flipH="1">
            <a:off x="1537627" y="674503"/>
            <a:ext cx="864096" cy="15865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H="1">
            <a:off x="3059832" y="1085548"/>
            <a:ext cx="432048" cy="13678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4572000" y="1165366"/>
            <a:ext cx="0" cy="14567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652120" y="1165366"/>
            <a:ext cx="360040" cy="12880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430404" y="700399"/>
            <a:ext cx="1368152" cy="15606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251520" y="116632"/>
            <a:ext cx="8705279" cy="1376293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9144000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ctr">
              <a:buFont typeface="Wingdings" pitchFamily="2" charset="2"/>
              <a:buChar char="Ø"/>
            </a:pPr>
            <a:r>
              <a:rPr lang="ru-RU" sz="4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способностей во внеурочной </a:t>
            </a:r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  <a:p>
            <a:pPr marL="571500" indent="-571500" algn="ctr">
              <a:buFont typeface="Wingdings" pitchFamily="2" charset="2"/>
              <a:buChar char="Ø"/>
            </a:pPr>
            <a:endParaRPr lang="ru-RU" sz="4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исследовательская работа;</a:t>
            </a:r>
          </a:p>
          <a:p>
            <a:pPr algn="ctr"/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 предметные олимпиады;</a:t>
            </a:r>
          </a:p>
          <a:p>
            <a:pPr algn="ctr"/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 интеллектуальные марафоны;</a:t>
            </a:r>
          </a:p>
          <a:p>
            <a:pPr algn="ctr"/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- различные конкурсы и викторины;</a:t>
            </a:r>
          </a:p>
          <a:p>
            <a:pPr algn="ctr"/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-игра синий- </a:t>
            </a:r>
            <a:r>
              <a:rPr lang="ru-RU" sz="4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красный </a:t>
            </a:r>
          </a:p>
        </p:txBody>
      </p:sp>
    </p:spTree>
    <p:extLst>
      <p:ext uri="{BB962C8B-B14F-4D97-AF65-F5344CB8AC3E}">
        <p14:creationId xmlns:p14="http://schemas.microsoft.com/office/powerpoint/2010/main" val="133014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Уроки\мышление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0549" y="939822"/>
            <a:ext cx="9254549" cy="694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-180528" y="25354"/>
            <a:ext cx="9433047" cy="2107502"/>
          </a:xfrm>
          <a:prstGeom prst="roundRect">
            <a:avLst>
              <a:gd name="adj" fmla="val 16667"/>
            </a:avLst>
          </a:prstGeom>
          <a:ln/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Счастливые дети Независимого  Казахстана - кто они?  Они настоящее и наше будущее.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Какова же задача моя как педагога в раскрытии этого счастливого детства?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Стать навигатором в увлекательном путешествии </a:t>
            </a:r>
            <a:endParaRPr kumimoji="0" lang="kk-KZ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523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75658" y="188640"/>
            <a:ext cx="9036496" cy="22039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98782" y="168896"/>
            <a:ext cx="9144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54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Дифференцированное обучение </a:t>
            </a:r>
            <a:r>
              <a:rPr kumimoji="0" lang="ru-RU" sz="4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подход, при котором максимально</a:t>
            </a:r>
            <a:r>
              <a:rPr kumimoji="0" lang="ru-RU" sz="4000" b="1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учитываются возможности и запросы каждого ученика или отдельных групп школьников.</a:t>
            </a:r>
            <a:endParaRPr kumimoji="0" lang="ru-RU" sz="4000" b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65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07977" y="764703"/>
            <a:ext cx="8640960" cy="4680521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57158" y="1005615"/>
            <a:ext cx="8143932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4213" algn="l"/>
              </a:tabLst>
            </a:pPr>
            <a:r>
              <a:rPr kumimoji="0" lang="ru-RU" sz="3000" b="1" i="1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Способы дифференциации, когда:</a:t>
            </a:r>
            <a:endParaRPr kumimoji="0" lang="ru-RU" sz="3000" b="1" i="1" u="sng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"/>
              <a:tabLst>
                <a:tab pos="684213" algn="l"/>
              </a:tabLst>
            </a:pPr>
            <a:r>
              <a:rPr kumimoji="0" lang="ru-RU" sz="3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содержание задания одинаково для всего класса, но для сильных учеников время на выполнение работы уменьшается;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4213" algn="l"/>
              </a:tabLst>
            </a:pPr>
            <a:endParaRPr kumimoji="0" lang="ru-RU" sz="3000" b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"/>
              <a:tabLst>
                <a:tab pos="684213" algn="l"/>
              </a:tabLst>
            </a:pPr>
            <a:r>
              <a:rPr kumimoji="0" lang="ru-RU" sz="3000" b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содержание задания одинаково для всего класса, но для сильных учеников предлагаются задания большего объема или более сложные;</a:t>
            </a:r>
            <a:endParaRPr kumimoji="0" lang="ru-RU" sz="3000" b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4213" algn="l"/>
              </a:tabLst>
            </a:pPr>
            <a:endParaRPr kumimoji="0" lang="ru-RU" sz="2000" b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77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23528" y="476672"/>
            <a:ext cx="8568952" cy="6048672"/>
          </a:xfrm>
          <a:prstGeom prst="round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71472" y="857232"/>
            <a:ext cx="8001056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"/>
              <a:tabLst>
                <a:tab pos="684213" algn="l"/>
              </a:tabLst>
            </a:pPr>
            <a:r>
              <a:rPr kumimoji="0" lang="ru-RU" sz="2700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общее для всего класса, а для слабых учеников дается вспомогательный материал, облегчающий выполнение задания (опорная схема, алгоритм, таблица, программированное задание, образец, ответ и т.д.);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"/>
              <a:tabLst>
                <a:tab pos="684213" algn="l"/>
              </a:tabLst>
            </a:pPr>
            <a:endParaRPr kumimoji="0" lang="ru-RU" sz="2700" b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"/>
              <a:tabLst>
                <a:tab pos="684213" algn="l"/>
              </a:tabLst>
            </a:pPr>
            <a:r>
              <a:rPr kumimoji="0" lang="ru-RU" sz="2700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используются на одном этапе урока задания различного содержания и сложности для сильных, средних и слабых учеников;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684213" algn="l"/>
              </a:tabLst>
            </a:pPr>
            <a:endParaRPr kumimoji="0" lang="ru-RU" sz="2700" b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"/>
              <a:tabLst>
                <a:tab pos="684213" algn="l"/>
              </a:tabLst>
            </a:pPr>
            <a:r>
              <a:rPr kumimoji="0" lang="ru-RU" sz="2700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предоставляется самостоятельный выбор учениками одного из нескольких предложенных вариантов заданий.</a:t>
            </a:r>
            <a:endParaRPr kumimoji="0" lang="ru-RU" sz="2700" b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604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75658" y="188640"/>
            <a:ext cx="9036496" cy="220391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42844" y="559338"/>
            <a:ext cx="8858312" cy="5847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Индивидуальное обучение -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4000" b="1" dirty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обучение  каждого ученика отдельно, ориентируясь на его индивидуальный темп усвоения учебного материала и его способности. </a:t>
            </a:r>
            <a:endParaRPr kumimoji="0" lang="ru-RU" sz="40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4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323528" y="188640"/>
            <a:ext cx="8458200" cy="144016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C0C0C0"/>
              </a:gs>
              <a:gs pos="50000">
                <a:srgbClr val="FFFFFF"/>
              </a:gs>
              <a:gs pos="100000">
                <a:srgbClr val="C0C0C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ru-RU" sz="2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Современное общество нуждается в человеке мобильном, эрудированном, коммуникабельном, способном самостоятельно мыслить, быть готовым как к индивидуальному, так и к коллективному труду, осознавать последствия  своих поступков для себя и для окружающего мира. Наибольшую актуальность приобретает  поддержка и развитие внутреннего  потенциала личности одаренного ребенка.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Этому времени  нужен способный, одаренный ребенок. Многие авторы по-разному видят концепцию одаренности ребенка. Одни считают, что это сочетание</a:t>
            </a:r>
            <a:r>
              <a:rPr kumimoji="0" lang="kk-KZ" sz="2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трех характеристик: интеллектуальной способности (выше среднего уровня), креативности, настойчивости.  Другие видят одаренность в «специальной» и «общей» одаренности.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Я вижу одаренность ребенка, если он демонстрирует  высокий уровень или выше среднего, хотя бы по одному параметру.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76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755576" y="298012"/>
            <a:ext cx="7704856" cy="3851068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Times New Roman" pitchFamily="18" charset="0"/>
              </a:rPr>
              <a:t>Эйнштейн говорил, что «обучение - это экспериментирования, все остальное – просто информация»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AutoShape 2"/>
          <p:cNvSpPr>
            <a:spLocks noChangeArrowheads="1"/>
          </p:cNvSpPr>
          <p:nvPr/>
        </p:nvSpPr>
        <p:spPr bwMode="auto">
          <a:xfrm>
            <a:off x="1835696" y="4167740"/>
            <a:ext cx="5165204" cy="1421499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00"/>
              </a:gs>
              <a:gs pos="50000">
                <a:srgbClr val="FFFFFF"/>
              </a:gs>
              <a:gs pos="100000">
                <a:srgbClr val="FFFF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«Дайте ребенку что-нибудь в руки,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чтобы он начал думать.»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ru-RU" sz="2400" b="1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В.Воскобович</a:t>
            </a:r>
            <a:r>
              <a:rPr kumimoji="0" lang="ru-RU" sz="2400" b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3200" b="0" u="none" strike="noStrike" cap="none" normalizeH="0" baseline="0" dirty="0" smtClean="0">
              <a:ln>
                <a:noFill/>
              </a:ln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8595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 noChangeArrowheads="1"/>
          </p:cNvSpPr>
          <p:nvPr/>
        </p:nvSpPr>
        <p:spPr bwMode="auto">
          <a:xfrm>
            <a:off x="323528" y="332656"/>
            <a:ext cx="8458200" cy="259228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0000"/>
              </a:gs>
              <a:gs pos="50000">
                <a:srgbClr val="FFFFFF"/>
              </a:gs>
              <a:gs pos="100000">
                <a:srgbClr val="FF00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Умная среда позволяет сделать детский мир интеллектуально богатым, комфортным и защищенным, а главное,  деятельность по целевым компонентам умной среды позволяет создать банк данных об интеллектуальных и творческих способностях каждого ребенка, их одаренности.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437828" y="3429000"/>
            <a:ext cx="8229600" cy="1800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CCFF"/>
              </a:gs>
              <a:gs pos="50000">
                <a:srgbClr val="FFFFFF"/>
              </a:gs>
              <a:gs pos="100000">
                <a:srgbClr val="99CC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Увидеть, раскрыть и развить природные задатки каждого ребенка. Для этого необходимы благоприятные условия (умная среда, разумный педагог, осознанный родитель, умные технологии и методики).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5364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349</TotalTime>
  <Words>615</Words>
  <Application>Microsoft Office PowerPoint</Application>
  <PresentationFormat>Экран (4:3)</PresentationFormat>
  <Paragraphs>79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Метро</vt:lpstr>
      <vt:lpstr>Разностороннее развитие личности на основе индивидуального и дифференцированного подхода   (работа с одаренными детьми)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Разностороннее развитие личности на основе индивидуального и дифференцированного подхода в обучении в начальной школе</dc:title>
  <dc:creator>Владелец</dc:creator>
  <cp:lastModifiedBy>лена</cp:lastModifiedBy>
  <cp:revision>33</cp:revision>
  <dcterms:created xsi:type="dcterms:W3CDTF">2009-11-12T07:51:38Z</dcterms:created>
  <dcterms:modified xsi:type="dcterms:W3CDTF">2016-04-01T20:38:31Z</dcterms:modified>
</cp:coreProperties>
</file>