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9900"/>
    <a:srgbClr val="FF0000"/>
    <a:srgbClr val="66FFFF"/>
    <a:srgbClr val="3366FF"/>
    <a:srgbClr val="FB37D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084" autoAdjust="0"/>
    <p:restoredTop sz="86429" autoAdjust="0"/>
  </p:normalViewPr>
  <p:slideViewPr>
    <p:cSldViewPr>
      <p:cViewPr>
        <p:scale>
          <a:sx n="80" d="100"/>
          <a:sy n="80" d="100"/>
        </p:scale>
        <p:origin x="-8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58489C-D0EB-448B-B918-F0D64C4A5D2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EEA5433-906F-4167-8F27-2B96BB2CE5D6}">
      <dgm:prSet phldrT="[Текст]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/>
            <a:t>Чтобы найти неизвестный</a:t>
          </a:r>
          <a:endParaRPr lang="ru-RU" dirty="0"/>
        </a:p>
      </dgm:t>
    </dgm:pt>
    <dgm:pt modelId="{E46AEF18-1B35-4189-9F73-DD8D4F7AC14D}" type="parTrans" cxnId="{0F5ED8D0-7E82-426E-93A2-85732615D99B}">
      <dgm:prSet/>
      <dgm:spPr/>
      <dgm:t>
        <a:bodyPr/>
        <a:lstStyle/>
        <a:p>
          <a:endParaRPr lang="ru-RU"/>
        </a:p>
      </dgm:t>
    </dgm:pt>
    <dgm:pt modelId="{0DE1EFA8-39EF-47E0-AB97-08F318FF9F06}" type="sibTrans" cxnId="{0F5ED8D0-7E82-426E-93A2-85732615D99B}">
      <dgm:prSet/>
      <dgm:spPr/>
      <dgm:t>
        <a:bodyPr/>
        <a:lstStyle/>
        <a:p>
          <a:endParaRPr lang="ru-RU"/>
        </a:p>
      </dgm:t>
    </dgm:pt>
    <dgm:pt modelId="{C543B0CC-21A6-478D-8EE3-BCE491FFA7CC}">
      <dgm:prSet phldrT="[Текст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accent4">
                  <a:lumMod val="60000"/>
                  <a:lumOff val="40000"/>
                </a:schemeClr>
              </a:solidFill>
            </a:rPr>
            <a:t>средний</a:t>
          </a:r>
          <a:endParaRPr lang="ru-RU" dirty="0">
            <a:solidFill>
              <a:schemeClr val="accent4">
                <a:lumMod val="60000"/>
                <a:lumOff val="40000"/>
              </a:schemeClr>
            </a:solidFill>
          </a:endParaRPr>
        </a:p>
      </dgm:t>
    </dgm:pt>
    <dgm:pt modelId="{53E80C76-AB6F-4866-B88B-23CB48AE2B88}" type="parTrans" cxnId="{9F7FBF31-7CEB-414C-AF5E-4BE9331CAE48}">
      <dgm:prSet/>
      <dgm:spPr/>
      <dgm:t>
        <a:bodyPr/>
        <a:lstStyle/>
        <a:p>
          <a:endParaRPr lang="ru-RU"/>
        </a:p>
      </dgm:t>
    </dgm:pt>
    <dgm:pt modelId="{58C9C45E-1947-4888-84C9-9EF88E7F8BA5}" type="sibTrans" cxnId="{9F7FBF31-7CEB-414C-AF5E-4BE9331CAE48}">
      <dgm:prSet/>
      <dgm:spPr/>
      <dgm:t>
        <a:bodyPr/>
        <a:lstStyle/>
        <a:p>
          <a:endParaRPr lang="ru-RU"/>
        </a:p>
      </dgm:t>
    </dgm:pt>
    <dgm:pt modelId="{DD6AAA96-9EA6-406B-AED0-87717ED7DE0A}">
      <dgm:prSet phldrT="[Текст]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крайний</a:t>
          </a:r>
          <a:endParaRPr lang="ru-RU" dirty="0">
            <a:solidFill>
              <a:srgbClr val="FF0000"/>
            </a:solidFill>
          </a:endParaRPr>
        </a:p>
      </dgm:t>
    </dgm:pt>
    <dgm:pt modelId="{0502260A-DD61-4BFF-8E2F-A61F9FDA651A}" type="parTrans" cxnId="{DCA0EDBD-FC74-4BDF-8266-6520A0DB8FF9}">
      <dgm:prSet/>
      <dgm:spPr/>
      <dgm:t>
        <a:bodyPr/>
        <a:lstStyle/>
        <a:p>
          <a:endParaRPr lang="ru-RU"/>
        </a:p>
      </dgm:t>
    </dgm:pt>
    <dgm:pt modelId="{79F9F7A0-59C2-4D1F-A17F-1E1ECCB1E98E}" type="sibTrans" cxnId="{DCA0EDBD-FC74-4BDF-8266-6520A0DB8FF9}">
      <dgm:prSet/>
      <dgm:spPr/>
      <dgm:t>
        <a:bodyPr/>
        <a:lstStyle/>
        <a:p>
          <a:endParaRPr lang="ru-RU"/>
        </a:p>
      </dgm:t>
    </dgm:pt>
    <dgm:pt modelId="{A6E38E81-DE05-48D2-9708-E9DB09F12EDC}">
      <dgm:prSet phldrT="[Текст]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/>
            <a:t>член пропорции, надо произведение</a:t>
          </a:r>
          <a:endParaRPr lang="ru-RU" dirty="0"/>
        </a:p>
      </dgm:t>
    </dgm:pt>
    <dgm:pt modelId="{63BFDCE8-16A2-4CD0-885C-03CDBD48B7E6}" type="parTrans" cxnId="{AB62C85B-17B7-42D6-97EA-6CA64C79717E}">
      <dgm:prSet/>
      <dgm:spPr/>
      <dgm:t>
        <a:bodyPr/>
        <a:lstStyle/>
        <a:p>
          <a:endParaRPr lang="ru-RU"/>
        </a:p>
      </dgm:t>
    </dgm:pt>
    <dgm:pt modelId="{D9DFE2BB-BA54-449B-B123-D852FC841C8C}" type="sibTrans" cxnId="{AB62C85B-17B7-42D6-97EA-6CA64C79717E}">
      <dgm:prSet/>
      <dgm:spPr/>
      <dgm:t>
        <a:bodyPr/>
        <a:lstStyle/>
        <a:p>
          <a:endParaRPr lang="ru-RU"/>
        </a:p>
      </dgm:t>
    </dgm:pt>
    <dgm:pt modelId="{F04957CB-E8B9-466D-B99C-A603D422EC6C}">
      <dgm:prSet phldrT="[Текст]"/>
      <dgm:spPr>
        <a:solidFill>
          <a:srgbClr val="FFFF00">
            <a:alpha val="75000"/>
          </a:srgbClr>
        </a:solidFill>
      </dgm:spPr>
      <dgm:t>
        <a:bodyPr/>
        <a:lstStyle/>
        <a:p>
          <a:r>
            <a:rPr lang="ru-RU" dirty="0" smtClean="0">
              <a:solidFill>
                <a:schemeClr val="accent4">
                  <a:lumMod val="60000"/>
                  <a:lumOff val="40000"/>
                </a:schemeClr>
              </a:solidFill>
              <a:effectLst/>
            </a:rPr>
            <a:t>крайних</a:t>
          </a:r>
          <a:endParaRPr lang="ru-RU" dirty="0">
            <a:solidFill>
              <a:schemeClr val="accent4">
                <a:lumMod val="60000"/>
                <a:lumOff val="40000"/>
              </a:schemeClr>
            </a:solidFill>
            <a:effectLst/>
          </a:endParaRPr>
        </a:p>
      </dgm:t>
    </dgm:pt>
    <dgm:pt modelId="{EFFD0817-79BA-44FF-93D8-6DFA1E399D7A}" type="parTrans" cxnId="{C4BED3A4-02AF-4C76-8D8D-9A896A39B3E6}">
      <dgm:prSet/>
      <dgm:spPr/>
      <dgm:t>
        <a:bodyPr/>
        <a:lstStyle/>
        <a:p>
          <a:endParaRPr lang="ru-RU"/>
        </a:p>
      </dgm:t>
    </dgm:pt>
    <dgm:pt modelId="{10EB8E9F-6CD2-4588-8B5C-0A309077C567}" type="sibTrans" cxnId="{C4BED3A4-02AF-4C76-8D8D-9A896A39B3E6}">
      <dgm:prSet/>
      <dgm:spPr/>
      <dgm:t>
        <a:bodyPr/>
        <a:lstStyle/>
        <a:p>
          <a:endParaRPr lang="ru-RU"/>
        </a:p>
      </dgm:t>
    </dgm:pt>
    <dgm:pt modelId="{172CDE91-2CB0-4E55-8E1A-D224876D0667}">
      <dgm:prSet phldrT="[Текст]"/>
      <dgm:spPr>
        <a:solidFill>
          <a:srgbClr val="FFFF00">
            <a:alpha val="75000"/>
          </a:srgbClr>
        </a:solidFill>
      </dgm:spPr>
      <dgm:t>
        <a:bodyPr/>
        <a:lstStyle/>
        <a:p>
          <a:r>
            <a:rPr lang="ru-RU" dirty="0" smtClean="0">
              <a:solidFill>
                <a:srgbClr val="FF0000"/>
              </a:solidFill>
              <a:effectLst/>
            </a:rPr>
            <a:t>средних</a:t>
          </a:r>
          <a:endParaRPr lang="ru-RU" dirty="0">
            <a:solidFill>
              <a:srgbClr val="FF0000"/>
            </a:solidFill>
            <a:effectLst/>
          </a:endParaRPr>
        </a:p>
      </dgm:t>
    </dgm:pt>
    <dgm:pt modelId="{81892277-56AA-415B-93FE-C0AE10EF1D8C}" type="parTrans" cxnId="{379D2EEE-B570-44B2-AC12-8695D23F4BB1}">
      <dgm:prSet/>
      <dgm:spPr/>
      <dgm:t>
        <a:bodyPr/>
        <a:lstStyle/>
        <a:p>
          <a:endParaRPr lang="ru-RU"/>
        </a:p>
      </dgm:t>
    </dgm:pt>
    <dgm:pt modelId="{FA9E7C72-2F6F-4F03-AD6A-83F9CEA85B27}" type="sibTrans" cxnId="{379D2EEE-B570-44B2-AC12-8695D23F4BB1}">
      <dgm:prSet/>
      <dgm:spPr/>
      <dgm:t>
        <a:bodyPr/>
        <a:lstStyle/>
        <a:p>
          <a:endParaRPr lang="ru-RU"/>
        </a:p>
      </dgm:t>
    </dgm:pt>
    <dgm:pt modelId="{7DC4BA80-1961-4EDE-A640-2DEC4212286A}">
      <dgm:prSet phldrT="[Текст]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/>
            <a:t>членов разделить на известный</a:t>
          </a:r>
          <a:endParaRPr lang="ru-RU" dirty="0"/>
        </a:p>
      </dgm:t>
    </dgm:pt>
    <dgm:pt modelId="{4F0D71D3-6D74-4D83-8741-1C136B807F9E}" type="parTrans" cxnId="{F363448E-F4FE-42E3-8B81-C943C1DB94B1}">
      <dgm:prSet/>
      <dgm:spPr/>
      <dgm:t>
        <a:bodyPr/>
        <a:lstStyle/>
        <a:p>
          <a:endParaRPr lang="ru-RU"/>
        </a:p>
      </dgm:t>
    </dgm:pt>
    <dgm:pt modelId="{E0B4AD31-A4BE-4703-87BE-D8C4C710361A}" type="sibTrans" cxnId="{F363448E-F4FE-42E3-8B81-C943C1DB94B1}">
      <dgm:prSet/>
      <dgm:spPr/>
      <dgm:t>
        <a:bodyPr/>
        <a:lstStyle/>
        <a:p>
          <a:endParaRPr lang="ru-RU"/>
        </a:p>
      </dgm:t>
    </dgm:pt>
    <dgm:pt modelId="{14C5FB7A-55A4-4D0F-AA33-7A71E99400B2}">
      <dgm:prSet phldrT="[Текст]"/>
      <dgm:spPr>
        <a:solidFill>
          <a:schemeClr val="tx1"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chemeClr val="accent4">
                  <a:lumMod val="60000"/>
                  <a:lumOff val="40000"/>
                </a:schemeClr>
              </a:solidFill>
            </a:rPr>
            <a:t>средний</a:t>
          </a:r>
          <a:endParaRPr lang="ru-RU" dirty="0">
            <a:solidFill>
              <a:schemeClr val="accent4">
                <a:lumMod val="60000"/>
                <a:lumOff val="40000"/>
              </a:schemeClr>
            </a:solidFill>
          </a:endParaRPr>
        </a:p>
      </dgm:t>
    </dgm:pt>
    <dgm:pt modelId="{E24E2457-8037-4EA6-9F11-85E993AB7BBC}" type="parTrans" cxnId="{2B197A52-AA49-4715-91E9-C96C10EE3B76}">
      <dgm:prSet/>
      <dgm:spPr/>
      <dgm:t>
        <a:bodyPr/>
        <a:lstStyle/>
        <a:p>
          <a:endParaRPr lang="ru-RU"/>
        </a:p>
      </dgm:t>
    </dgm:pt>
    <dgm:pt modelId="{40B59DD3-F18F-4C37-90D7-F4435F882C85}" type="sibTrans" cxnId="{2B197A52-AA49-4715-91E9-C96C10EE3B76}">
      <dgm:prSet/>
      <dgm:spPr/>
      <dgm:t>
        <a:bodyPr/>
        <a:lstStyle/>
        <a:p>
          <a:endParaRPr lang="ru-RU"/>
        </a:p>
      </dgm:t>
    </dgm:pt>
    <dgm:pt modelId="{4CFA7A63-2570-495A-8C46-FF26ED74609F}">
      <dgm:prSet phldrT="[Текст]"/>
      <dgm:spPr>
        <a:solidFill>
          <a:schemeClr val="tx1">
            <a:alpha val="90000"/>
          </a:schemeClr>
        </a:solidFill>
      </dgm:spPr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крайний</a:t>
          </a:r>
          <a:endParaRPr lang="ru-RU" dirty="0">
            <a:solidFill>
              <a:srgbClr val="FF0000"/>
            </a:solidFill>
          </a:endParaRPr>
        </a:p>
      </dgm:t>
    </dgm:pt>
    <dgm:pt modelId="{DBCF67AC-D84B-453F-8736-FC7DCF5F9808}" type="parTrans" cxnId="{4AFA0CF0-B50E-46DD-A4E4-8A8E0388B07C}">
      <dgm:prSet/>
      <dgm:spPr/>
      <dgm:t>
        <a:bodyPr/>
        <a:lstStyle/>
        <a:p>
          <a:endParaRPr lang="ru-RU"/>
        </a:p>
      </dgm:t>
    </dgm:pt>
    <dgm:pt modelId="{DC58D150-A51A-495C-9B2F-E4D0333C0507}" type="sibTrans" cxnId="{4AFA0CF0-B50E-46DD-A4E4-8A8E0388B07C}">
      <dgm:prSet/>
      <dgm:spPr/>
      <dgm:t>
        <a:bodyPr/>
        <a:lstStyle/>
        <a:p>
          <a:endParaRPr lang="ru-RU"/>
        </a:p>
      </dgm:t>
    </dgm:pt>
    <dgm:pt modelId="{4CBAF6AA-47E0-4095-B579-DB251BF68844}" type="pres">
      <dgm:prSet presAssocID="{7B58489C-D0EB-448B-B918-F0D64C4A5D2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CAA844-6B65-4D1B-8BFE-AFE57743499E}" type="pres">
      <dgm:prSet presAssocID="{BEEA5433-906F-4167-8F27-2B96BB2CE5D6}" presName="linNode" presStyleCnt="0"/>
      <dgm:spPr/>
    </dgm:pt>
    <dgm:pt modelId="{1A71B4E8-5BCC-4AD3-ABEF-F0477F577166}" type="pres">
      <dgm:prSet presAssocID="{BEEA5433-906F-4167-8F27-2B96BB2CE5D6}" presName="parentText" presStyleLbl="node1" presStyleIdx="0" presStyleCnt="3" custScaleX="100617" custScaleY="8746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27325A-D047-4133-B02E-1A65D1735C7B}" type="pres">
      <dgm:prSet presAssocID="{BEEA5433-906F-4167-8F27-2B96BB2CE5D6}" presName="descendantText" presStyleLbl="alignAccFollowNode1" presStyleIdx="0" presStyleCnt="3" custAng="0" custScaleX="99485" custScaleY="1023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A681E5-2269-47BB-A7F9-FBAF257B1076}" type="pres">
      <dgm:prSet presAssocID="{0DE1EFA8-39EF-47E0-AB97-08F318FF9F06}" presName="sp" presStyleCnt="0"/>
      <dgm:spPr/>
    </dgm:pt>
    <dgm:pt modelId="{50749012-C77F-44CC-8E49-8C9AF527829B}" type="pres">
      <dgm:prSet presAssocID="{A6E38E81-DE05-48D2-9708-E9DB09F12EDC}" presName="linNode" presStyleCnt="0"/>
      <dgm:spPr/>
    </dgm:pt>
    <dgm:pt modelId="{2B63EEB8-E7CA-42C2-AF5A-8CC9D6D6D5D7}" type="pres">
      <dgm:prSet presAssocID="{A6E38E81-DE05-48D2-9708-E9DB09F12EDC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FCF4D7-E661-420E-A982-4527574F1295}" type="pres">
      <dgm:prSet presAssocID="{A6E38E81-DE05-48D2-9708-E9DB09F12EDC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44F71A-4968-4D61-BDA7-7BFDA829DAEC}" type="pres">
      <dgm:prSet presAssocID="{D9DFE2BB-BA54-449B-B123-D852FC841C8C}" presName="sp" presStyleCnt="0"/>
      <dgm:spPr/>
    </dgm:pt>
    <dgm:pt modelId="{C63BE659-49E7-4C5B-8C9B-2C5DA3BB204A}" type="pres">
      <dgm:prSet presAssocID="{7DC4BA80-1961-4EDE-A640-2DEC4212286A}" presName="linNode" presStyleCnt="0"/>
      <dgm:spPr/>
    </dgm:pt>
    <dgm:pt modelId="{A063F06C-BDFA-4ED8-91D0-6BAD65921755}" type="pres">
      <dgm:prSet presAssocID="{7DC4BA80-1961-4EDE-A640-2DEC4212286A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997521-5861-4939-A107-A9EC4A8D310E}" type="pres">
      <dgm:prSet presAssocID="{7DC4BA80-1961-4EDE-A640-2DEC4212286A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DA5262-2863-49CC-8FF8-A91417385526}" type="presOf" srcId="{BEEA5433-906F-4167-8F27-2B96BB2CE5D6}" destId="{1A71B4E8-5BCC-4AD3-ABEF-F0477F577166}" srcOrd="0" destOrd="0" presId="urn:microsoft.com/office/officeart/2005/8/layout/vList5"/>
    <dgm:cxn modelId="{EDBF2CCD-BFE1-4217-8449-02FE6302884A}" type="presOf" srcId="{C543B0CC-21A6-478D-8EE3-BCE491FFA7CC}" destId="{8327325A-D047-4133-B02E-1A65D1735C7B}" srcOrd="0" destOrd="0" presId="urn:microsoft.com/office/officeart/2005/8/layout/vList5"/>
    <dgm:cxn modelId="{41330159-734B-4308-B6E4-855AB2265004}" type="presOf" srcId="{7DC4BA80-1961-4EDE-A640-2DEC4212286A}" destId="{A063F06C-BDFA-4ED8-91D0-6BAD65921755}" srcOrd="0" destOrd="0" presId="urn:microsoft.com/office/officeart/2005/8/layout/vList5"/>
    <dgm:cxn modelId="{3738A977-72AA-4DAA-BB0A-F7EEF12DDC75}" type="presOf" srcId="{DD6AAA96-9EA6-406B-AED0-87717ED7DE0A}" destId="{8327325A-D047-4133-B02E-1A65D1735C7B}" srcOrd="0" destOrd="1" presId="urn:microsoft.com/office/officeart/2005/8/layout/vList5"/>
    <dgm:cxn modelId="{A708F174-6FC9-417E-B52A-84FAFC0AB5E6}" type="presOf" srcId="{F04957CB-E8B9-466D-B99C-A603D422EC6C}" destId="{66FCF4D7-E661-420E-A982-4527574F1295}" srcOrd="0" destOrd="0" presId="urn:microsoft.com/office/officeart/2005/8/layout/vList5"/>
    <dgm:cxn modelId="{4D56A988-F5BF-4DE9-A493-4E37A00C3DF0}" type="presOf" srcId="{172CDE91-2CB0-4E55-8E1A-D224876D0667}" destId="{66FCF4D7-E661-420E-A982-4527574F1295}" srcOrd="0" destOrd="1" presId="urn:microsoft.com/office/officeart/2005/8/layout/vList5"/>
    <dgm:cxn modelId="{F363448E-F4FE-42E3-8B81-C943C1DB94B1}" srcId="{7B58489C-D0EB-448B-B918-F0D64C4A5D21}" destId="{7DC4BA80-1961-4EDE-A640-2DEC4212286A}" srcOrd="2" destOrd="0" parTransId="{4F0D71D3-6D74-4D83-8741-1C136B807F9E}" sibTransId="{E0B4AD31-A4BE-4703-87BE-D8C4C710361A}"/>
    <dgm:cxn modelId="{C4BED3A4-02AF-4C76-8D8D-9A896A39B3E6}" srcId="{A6E38E81-DE05-48D2-9708-E9DB09F12EDC}" destId="{F04957CB-E8B9-466D-B99C-A603D422EC6C}" srcOrd="0" destOrd="0" parTransId="{EFFD0817-79BA-44FF-93D8-6DFA1E399D7A}" sibTransId="{10EB8E9F-6CD2-4588-8B5C-0A309077C567}"/>
    <dgm:cxn modelId="{379D2EEE-B570-44B2-AC12-8695D23F4BB1}" srcId="{A6E38E81-DE05-48D2-9708-E9DB09F12EDC}" destId="{172CDE91-2CB0-4E55-8E1A-D224876D0667}" srcOrd="1" destOrd="0" parTransId="{81892277-56AA-415B-93FE-C0AE10EF1D8C}" sibTransId="{FA9E7C72-2F6F-4F03-AD6A-83F9CEA85B27}"/>
    <dgm:cxn modelId="{A795989A-D739-41F9-A080-F861BFE4BEC0}" type="presOf" srcId="{4CFA7A63-2570-495A-8C46-FF26ED74609F}" destId="{2E997521-5861-4939-A107-A9EC4A8D310E}" srcOrd="0" destOrd="1" presId="urn:microsoft.com/office/officeart/2005/8/layout/vList5"/>
    <dgm:cxn modelId="{4AFA0CF0-B50E-46DD-A4E4-8A8E0388B07C}" srcId="{7DC4BA80-1961-4EDE-A640-2DEC4212286A}" destId="{4CFA7A63-2570-495A-8C46-FF26ED74609F}" srcOrd="1" destOrd="0" parTransId="{DBCF67AC-D84B-453F-8736-FC7DCF5F9808}" sibTransId="{DC58D150-A51A-495C-9B2F-E4D0333C0507}"/>
    <dgm:cxn modelId="{FB8EC3E4-6015-4471-AF42-B9D056AABCF9}" type="presOf" srcId="{14C5FB7A-55A4-4D0F-AA33-7A71E99400B2}" destId="{2E997521-5861-4939-A107-A9EC4A8D310E}" srcOrd="0" destOrd="0" presId="urn:microsoft.com/office/officeart/2005/8/layout/vList5"/>
    <dgm:cxn modelId="{DCA0EDBD-FC74-4BDF-8266-6520A0DB8FF9}" srcId="{BEEA5433-906F-4167-8F27-2B96BB2CE5D6}" destId="{DD6AAA96-9EA6-406B-AED0-87717ED7DE0A}" srcOrd="1" destOrd="0" parTransId="{0502260A-DD61-4BFF-8E2F-A61F9FDA651A}" sibTransId="{79F9F7A0-59C2-4D1F-A17F-1E1ECCB1E98E}"/>
    <dgm:cxn modelId="{2B197A52-AA49-4715-91E9-C96C10EE3B76}" srcId="{7DC4BA80-1961-4EDE-A640-2DEC4212286A}" destId="{14C5FB7A-55A4-4D0F-AA33-7A71E99400B2}" srcOrd="0" destOrd="0" parTransId="{E24E2457-8037-4EA6-9F11-85E993AB7BBC}" sibTransId="{40B59DD3-F18F-4C37-90D7-F4435F882C85}"/>
    <dgm:cxn modelId="{9F7FBF31-7CEB-414C-AF5E-4BE9331CAE48}" srcId="{BEEA5433-906F-4167-8F27-2B96BB2CE5D6}" destId="{C543B0CC-21A6-478D-8EE3-BCE491FFA7CC}" srcOrd="0" destOrd="0" parTransId="{53E80C76-AB6F-4866-B88B-23CB48AE2B88}" sibTransId="{58C9C45E-1947-4888-84C9-9EF88E7F8BA5}"/>
    <dgm:cxn modelId="{7D61B102-B433-4FA5-B38C-724167C6A587}" type="presOf" srcId="{7B58489C-D0EB-448B-B918-F0D64C4A5D21}" destId="{4CBAF6AA-47E0-4095-B579-DB251BF68844}" srcOrd="0" destOrd="0" presId="urn:microsoft.com/office/officeart/2005/8/layout/vList5"/>
    <dgm:cxn modelId="{AB62C85B-17B7-42D6-97EA-6CA64C79717E}" srcId="{7B58489C-D0EB-448B-B918-F0D64C4A5D21}" destId="{A6E38E81-DE05-48D2-9708-E9DB09F12EDC}" srcOrd="1" destOrd="0" parTransId="{63BFDCE8-16A2-4CD0-885C-03CDBD48B7E6}" sibTransId="{D9DFE2BB-BA54-449B-B123-D852FC841C8C}"/>
    <dgm:cxn modelId="{DE4FD9BE-3C85-49C8-812B-F71394AA98CC}" type="presOf" srcId="{A6E38E81-DE05-48D2-9708-E9DB09F12EDC}" destId="{2B63EEB8-E7CA-42C2-AF5A-8CC9D6D6D5D7}" srcOrd="0" destOrd="0" presId="urn:microsoft.com/office/officeart/2005/8/layout/vList5"/>
    <dgm:cxn modelId="{0F5ED8D0-7E82-426E-93A2-85732615D99B}" srcId="{7B58489C-D0EB-448B-B918-F0D64C4A5D21}" destId="{BEEA5433-906F-4167-8F27-2B96BB2CE5D6}" srcOrd="0" destOrd="0" parTransId="{E46AEF18-1B35-4189-9F73-DD8D4F7AC14D}" sibTransId="{0DE1EFA8-39EF-47E0-AB97-08F318FF9F06}"/>
    <dgm:cxn modelId="{4213D053-3386-44ED-B788-4827A8868D27}" type="presParOf" srcId="{4CBAF6AA-47E0-4095-B579-DB251BF68844}" destId="{74CAA844-6B65-4D1B-8BFE-AFE57743499E}" srcOrd="0" destOrd="0" presId="urn:microsoft.com/office/officeart/2005/8/layout/vList5"/>
    <dgm:cxn modelId="{9CFBC381-6B04-465B-8E8D-01D204A93E8B}" type="presParOf" srcId="{74CAA844-6B65-4D1B-8BFE-AFE57743499E}" destId="{1A71B4E8-5BCC-4AD3-ABEF-F0477F577166}" srcOrd="0" destOrd="0" presId="urn:microsoft.com/office/officeart/2005/8/layout/vList5"/>
    <dgm:cxn modelId="{5E5E37B6-27FB-4746-9897-7BDDD950AF8D}" type="presParOf" srcId="{74CAA844-6B65-4D1B-8BFE-AFE57743499E}" destId="{8327325A-D047-4133-B02E-1A65D1735C7B}" srcOrd="1" destOrd="0" presId="urn:microsoft.com/office/officeart/2005/8/layout/vList5"/>
    <dgm:cxn modelId="{2A98BF23-4010-4B15-A71E-99359936C1E2}" type="presParOf" srcId="{4CBAF6AA-47E0-4095-B579-DB251BF68844}" destId="{ACA681E5-2269-47BB-A7F9-FBAF257B1076}" srcOrd="1" destOrd="0" presId="urn:microsoft.com/office/officeart/2005/8/layout/vList5"/>
    <dgm:cxn modelId="{A4F11173-DCE4-455F-A4C9-E1A4A6387E95}" type="presParOf" srcId="{4CBAF6AA-47E0-4095-B579-DB251BF68844}" destId="{50749012-C77F-44CC-8E49-8C9AF527829B}" srcOrd="2" destOrd="0" presId="urn:microsoft.com/office/officeart/2005/8/layout/vList5"/>
    <dgm:cxn modelId="{D3C11271-97C6-4BE4-B154-877D1884FC1F}" type="presParOf" srcId="{50749012-C77F-44CC-8E49-8C9AF527829B}" destId="{2B63EEB8-E7CA-42C2-AF5A-8CC9D6D6D5D7}" srcOrd="0" destOrd="0" presId="urn:microsoft.com/office/officeart/2005/8/layout/vList5"/>
    <dgm:cxn modelId="{5E7082DC-4F57-4EAD-A6DF-5F9DB3473ABD}" type="presParOf" srcId="{50749012-C77F-44CC-8E49-8C9AF527829B}" destId="{66FCF4D7-E661-420E-A982-4527574F1295}" srcOrd="1" destOrd="0" presId="urn:microsoft.com/office/officeart/2005/8/layout/vList5"/>
    <dgm:cxn modelId="{DD55B1EE-54BE-4239-9BF7-2DA305AD9771}" type="presParOf" srcId="{4CBAF6AA-47E0-4095-B579-DB251BF68844}" destId="{D244F71A-4968-4D61-BDA7-7BFDA829DAEC}" srcOrd="3" destOrd="0" presId="urn:microsoft.com/office/officeart/2005/8/layout/vList5"/>
    <dgm:cxn modelId="{5855278D-7C2C-4FBF-84D6-73F98B1FE205}" type="presParOf" srcId="{4CBAF6AA-47E0-4095-B579-DB251BF68844}" destId="{C63BE659-49E7-4C5B-8C9B-2C5DA3BB204A}" srcOrd="4" destOrd="0" presId="urn:microsoft.com/office/officeart/2005/8/layout/vList5"/>
    <dgm:cxn modelId="{00B80DD4-A3EA-4614-9EE3-07F6AF0151B0}" type="presParOf" srcId="{C63BE659-49E7-4C5B-8C9B-2C5DA3BB204A}" destId="{A063F06C-BDFA-4ED8-91D0-6BAD65921755}" srcOrd="0" destOrd="0" presId="urn:microsoft.com/office/officeart/2005/8/layout/vList5"/>
    <dgm:cxn modelId="{64AF5BE7-0457-4E3F-87B8-70B934CE65EC}" type="presParOf" srcId="{C63BE659-49E7-4C5B-8C9B-2C5DA3BB204A}" destId="{2E997521-5861-4939-A107-A9EC4A8D310E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A8DC77-90E3-41F6-9D05-0C2BDD234FEF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36253B-6F49-4AB6-8BEC-1E4B403B0512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3200" i="1" dirty="0" smtClean="0">
              <a:solidFill>
                <a:schemeClr val="bg1"/>
              </a:solidFill>
            </a:rPr>
            <a:t>Если две величины</a:t>
          </a:r>
          <a:endParaRPr lang="ru-RU" sz="3200" i="1" dirty="0">
            <a:solidFill>
              <a:schemeClr val="bg1"/>
            </a:solidFill>
          </a:endParaRPr>
        </a:p>
      </dgm:t>
    </dgm:pt>
    <dgm:pt modelId="{C1295096-991E-4221-889F-08074A80783C}" type="parTrans" cxnId="{9262E7BE-6FB5-4F35-833D-8A0E9AB18993}">
      <dgm:prSet/>
      <dgm:spPr/>
      <dgm:t>
        <a:bodyPr/>
        <a:lstStyle/>
        <a:p>
          <a:endParaRPr lang="ru-RU"/>
        </a:p>
      </dgm:t>
    </dgm:pt>
    <dgm:pt modelId="{FFD5C1C1-5F69-4E86-8174-6813C1BF48B5}" type="sibTrans" cxnId="{9262E7BE-6FB5-4F35-833D-8A0E9AB18993}">
      <dgm:prSet/>
      <dgm:spPr/>
      <dgm:t>
        <a:bodyPr/>
        <a:lstStyle/>
        <a:p>
          <a:endParaRPr lang="ru-RU"/>
        </a:p>
      </dgm:t>
    </dgm:pt>
    <dgm:pt modelId="{0C275525-BE58-4886-A861-5FE2E2544E07}">
      <dgm:prSet phldrT="[Текст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ln w="76200">
          <a:solidFill>
            <a:schemeClr val="bg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прямо</a:t>
          </a:r>
          <a:endParaRPr lang="ru-RU" dirty="0">
            <a:solidFill>
              <a:schemeClr val="tx1"/>
            </a:solidFill>
          </a:endParaRPr>
        </a:p>
      </dgm:t>
    </dgm:pt>
    <dgm:pt modelId="{49F0CCC9-C59F-4ACC-93F7-A8EF32BFC327}" type="parTrans" cxnId="{238D5A31-C291-4586-9A2B-A00D0B2A8934}">
      <dgm:prSet/>
      <dgm:spPr/>
      <dgm:t>
        <a:bodyPr/>
        <a:lstStyle/>
        <a:p>
          <a:endParaRPr lang="ru-RU"/>
        </a:p>
      </dgm:t>
    </dgm:pt>
    <dgm:pt modelId="{68E77821-B175-46D9-89D0-55D58CBA585C}" type="sibTrans" cxnId="{238D5A31-C291-4586-9A2B-A00D0B2A8934}">
      <dgm:prSet/>
      <dgm:spPr/>
      <dgm:t>
        <a:bodyPr/>
        <a:lstStyle/>
        <a:p>
          <a:endParaRPr lang="ru-RU"/>
        </a:p>
      </dgm:t>
    </dgm:pt>
    <dgm:pt modelId="{8CBDBA4A-9DB9-45BB-84F2-422FDFC54D4A}">
      <dgm:prSet phldrT="[Текст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ln w="76200">
          <a:solidFill>
            <a:schemeClr val="bg1"/>
          </a:solidFill>
        </a:ln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обратно</a:t>
          </a:r>
          <a:endParaRPr lang="ru-RU" dirty="0">
            <a:solidFill>
              <a:schemeClr val="tx1"/>
            </a:solidFill>
          </a:endParaRPr>
        </a:p>
      </dgm:t>
    </dgm:pt>
    <dgm:pt modelId="{BCAA3C01-F253-456C-95A6-A1CF1EC199A2}" type="parTrans" cxnId="{CC31F39D-3BBA-4E81-BD6A-393C46DFD1BB}">
      <dgm:prSet/>
      <dgm:spPr/>
      <dgm:t>
        <a:bodyPr/>
        <a:lstStyle/>
        <a:p>
          <a:endParaRPr lang="ru-RU"/>
        </a:p>
      </dgm:t>
    </dgm:pt>
    <dgm:pt modelId="{F111A8E1-6EE9-4414-992D-38B748A9A61B}" type="sibTrans" cxnId="{CC31F39D-3BBA-4E81-BD6A-393C46DFD1BB}">
      <dgm:prSet/>
      <dgm:spPr/>
      <dgm:t>
        <a:bodyPr/>
        <a:lstStyle/>
        <a:p>
          <a:endParaRPr lang="ru-RU"/>
        </a:p>
      </dgm:t>
    </dgm:pt>
    <dgm:pt modelId="{FC2B649A-D775-405C-BEC7-F7B2629394CA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b="0" i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Пропорциональны, то зависимость между ними может быть выражена формулой</a:t>
          </a:r>
          <a:endParaRPr lang="ru-RU" b="0" i="1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gm:t>
    </dgm:pt>
    <dgm:pt modelId="{B685A07C-FBE9-4E95-8AED-C1C3FC55017D}" type="parTrans" cxnId="{6818C9E4-1C10-4A21-AF6C-330BC1E5CB2D}">
      <dgm:prSet/>
      <dgm:spPr/>
      <dgm:t>
        <a:bodyPr/>
        <a:lstStyle/>
        <a:p>
          <a:endParaRPr lang="ru-RU"/>
        </a:p>
      </dgm:t>
    </dgm:pt>
    <dgm:pt modelId="{A7F2DAC5-0F60-42D0-BE48-39E65E512B3A}" type="sibTrans" cxnId="{6818C9E4-1C10-4A21-AF6C-330BC1E5CB2D}">
      <dgm:prSet/>
      <dgm:spPr/>
      <dgm:t>
        <a:bodyPr/>
        <a:lstStyle/>
        <a:p>
          <a:endParaRPr lang="ru-RU"/>
        </a:p>
      </dgm:t>
    </dgm:pt>
    <dgm:pt modelId="{631ABFB3-63B5-4007-B593-9256FACD61F1}">
      <dgm:prSet phldrT="[Текст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ln w="76200">
          <a:solidFill>
            <a:schemeClr val="bg1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Y=</a:t>
          </a:r>
          <a:r>
            <a:rPr lang="en-US" dirty="0" err="1" smtClean="0">
              <a:solidFill>
                <a:schemeClr val="tx1"/>
              </a:solidFill>
            </a:rPr>
            <a:t>kx</a:t>
          </a:r>
          <a:endParaRPr lang="ru-RU" dirty="0">
            <a:solidFill>
              <a:schemeClr val="tx1"/>
            </a:solidFill>
          </a:endParaRPr>
        </a:p>
      </dgm:t>
    </dgm:pt>
    <dgm:pt modelId="{3A04F30A-6530-4F12-9111-6B1CDE1CFD54}" type="parTrans" cxnId="{DAA2BF99-F40A-4E59-95DB-CAA441E1488A}">
      <dgm:prSet/>
      <dgm:spPr/>
      <dgm:t>
        <a:bodyPr/>
        <a:lstStyle/>
        <a:p>
          <a:endParaRPr lang="ru-RU"/>
        </a:p>
      </dgm:t>
    </dgm:pt>
    <dgm:pt modelId="{169A5261-7F61-4D6B-9C7B-C9916CAFAC1F}" type="sibTrans" cxnId="{DAA2BF99-F40A-4E59-95DB-CAA441E1488A}">
      <dgm:prSet/>
      <dgm:spPr/>
      <dgm:t>
        <a:bodyPr/>
        <a:lstStyle/>
        <a:p>
          <a:endParaRPr lang="ru-RU"/>
        </a:p>
      </dgm:t>
    </dgm:pt>
    <dgm:pt modelId="{F08122CA-162D-46C1-AF87-86B871B8E17F}">
      <dgm:prSet phldrT="[Текст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>
        <a:ln w="76200">
          <a:solidFill>
            <a:schemeClr val="bg1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Y=</a:t>
          </a:r>
          <a:r>
            <a:rPr lang="en-US" dirty="0" smtClean="0">
              <a:solidFill>
                <a:schemeClr val="tx1"/>
              </a:solidFill>
              <a:latin typeface="Times New Roman"/>
              <a:cs typeface="Times New Roman"/>
            </a:rPr>
            <a:t>―</a:t>
          </a:r>
          <a:r>
            <a:rPr lang="ru-RU" dirty="0" smtClean="0">
              <a:solidFill>
                <a:schemeClr val="tx1"/>
              </a:solidFill>
            </a:rPr>
            <a:t>,</a:t>
          </a:r>
          <a:r>
            <a:rPr lang="en-US" dirty="0" smtClean="0">
              <a:solidFill>
                <a:schemeClr val="tx1"/>
              </a:solidFill>
            </a:rPr>
            <a:t> x≠</a:t>
          </a:r>
          <a:r>
            <a:rPr lang="ru-RU" dirty="0" smtClean="0">
              <a:solidFill>
                <a:schemeClr val="tx1"/>
              </a:solidFill>
            </a:rPr>
            <a:t> </a:t>
          </a:r>
          <a:r>
            <a:rPr lang="en-US" dirty="0" smtClean="0">
              <a:solidFill>
                <a:schemeClr val="tx1"/>
              </a:solidFill>
            </a:rPr>
            <a:t>0</a:t>
          </a:r>
          <a:endParaRPr lang="ru-RU" dirty="0">
            <a:solidFill>
              <a:schemeClr val="tx1"/>
            </a:solidFill>
          </a:endParaRPr>
        </a:p>
      </dgm:t>
    </dgm:pt>
    <dgm:pt modelId="{3B856ED6-A56F-4D76-9D0F-DBA42973FEF3}" type="parTrans" cxnId="{CADC64C0-0A1A-465D-87D8-A40CB7988A80}">
      <dgm:prSet/>
      <dgm:spPr/>
      <dgm:t>
        <a:bodyPr/>
        <a:lstStyle/>
        <a:p>
          <a:endParaRPr lang="ru-RU"/>
        </a:p>
      </dgm:t>
    </dgm:pt>
    <dgm:pt modelId="{6B59683D-8D0C-4788-AD60-A5A20ED5DF12}" type="sibTrans" cxnId="{CADC64C0-0A1A-465D-87D8-A40CB7988A80}">
      <dgm:prSet/>
      <dgm:spPr/>
      <dgm:t>
        <a:bodyPr/>
        <a:lstStyle/>
        <a:p>
          <a:endParaRPr lang="ru-RU"/>
        </a:p>
      </dgm:t>
    </dgm:pt>
    <dgm:pt modelId="{9F085C6B-2D06-4606-A046-B609577F0F12}" type="pres">
      <dgm:prSet presAssocID="{DDA8DC77-90E3-41F6-9D05-0C2BDD234FEF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8B2053D-5AA3-4407-BBEE-0B610E51665C}" type="pres">
      <dgm:prSet presAssocID="{A836253B-6F49-4AB6-8BEC-1E4B403B0512}" presName="posSpace" presStyleCnt="0"/>
      <dgm:spPr/>
    </dgm:pt>
    <dgm:pt modelId="{A21815C3-A8EE-4010-B56B-3807DA4F54FC}" type="pres">
      <dgm:prSet presAssocID="{A836253B-6F49-4AB6-8BEC-1E4B403B0512}" presName="vertFlow" presStyleCnt="0"/>
      <dgm:spPr/>
    </dgm:pt>
    <dgm:pt modelId="{F17BBA69-03F6-494B-9D67-AD1B2633364E}" type="pres">
      <dgm:prSet presAssocID="{A836253B-6F49-4AB6-8BEC-1E4B403B0512}" presName="topSpace" presStyleCnt="0"/>
      <dgm:spPr/>
    </dgm:pt>
    <dgm:pt modelId="{4D578EF2-8848-4EEF-B00C-2849803A04E0}" type="pres">
      <dgm:prSet presAssocID="{A836253B-6F49-4AB6-8BEC-1E4B403B0512}" presName="firstComp" presStyleCnt="0"/>
      <dgm:spPr/>
    </dgm:pt>
    <dgm:pt modelId="{1490EF2B-69A1-4B37-B4BE-AFDEF59C5E45}" type="pres">
      <dgm:prSet presAssocID="{A836253B-6F49-4AB6-8BEC-1E4B403B0512}" presName="firstChild" presStyleLbl="bgAccFollowNode1" presStyleIdx="0" presStyleCnt="4" custScaleY="95293" custLinFactNeighborX="5223" custLinFactNeighborY="63788"/>
      <dgm:spPr/>
      <dgm:t>
        <a:bodyPr/>
        <a:lstStyle/>
        <a:p>
          <a:endParaRPr lang="ru-RU"/>
        </a:p>
      </dgm:t>
    </dgm:pt>
    <dgm:pt modelId="{7E510D27-011C-4C6E-BDA7-78A4B303EE64}" type="pres">
      <dgm:prSet presAssocID="{A836253B-6F49-4AB6-8BEC-1E4B403B0512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68AA47-2055-4C99-A20E-C4E22BED2522}" type="pres">
      <dgm:prSet presAssocID="{8CBDBA4A-9DB9-45BB-84F2-422FDFC54D4A}" presName="comp" presStyleCnt="0"/>
      <dgm:spPr/>
    </dgm:pt>
    <dgm:pt modelId="{5D1A1409-3ABD-4676-98F2-73930D1BE593}" type="pres">
      <dgm:prSet presAssocID="{8CBDBA4A-9DB9-45BB-84F2-422FDFC54D4A}" presName="child" presStyleLbl="bgAccFollowNode1" presStyleIdx="1" presStyleCnt="4" custLinFactNeighborX="5223" custLinFactNeighborY="63788"/>
      <dgm:spPr/>
      <dgm:t>
        <a:bodyPr/>
        <a:lstStyle/>
        <a:p>
          <a:endParaRPr lang="ru-RU"/>
        </a:p>
      </dgm:t>
    </dgm:pt>
    <dgm:pt modelId="{751D8910-C13C-4B8F-955F-2543F344E43C}" type="pres">
      <dgm:prSet presAssocID="{8CBDBA4A-9DB9-45BB-84F2-422FDFC54D4A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C4547C-C451-402F-8C9F-E1DADB6A1ACD}" type="pres">
      <dgm:prSet presAssocID="{A836253B-6F49-4AB6-8BEC-1E4B403B0512}" presName="negSpace" presStyleCnt="0"/>
      <dgm:spPr/>
    </dgm:pt>
    <dgm:pt modelId="{D651E4CA-D6BF-48EF-A703-35E8C248FA8F}" type="pres">
      <dgm:prSet presAssocID="{A836253B-6F49-4AB6-8BEC-1E4B403B0512}" presName="circle" presStyleLbl="node1" presStyleIdx="0" presStyleCnt="2" custScaleX="190302" custScaleY="180762" custLinFactNeighborX="9139" custLinFactNeighborY="-48552"/>
      <dgm:spPr/>
      <dgm:t>
        <a:bodyPr/>
        <a:lstStyle/>
        <a:p>
          <a:endParaRPr lang="ru-RU"/>
        </a:p>
      </dgm:t>
    </dgm:pt>
    <dgm:pt modelId="{2A5A55BC-E9BD-481C-B7EF-E8742CC71656}" type="pres">
      <dgm:prSet presAssocID="{FFD5C1C1-5F69-4E86-8174-6813C1BF48B5}" presName="transSpace" presStyleCnt="0"/>
      <dgm:spPr/>
    </dgm:pt>
    <dgm:pt modelId="{55B07A29-4896-4F7B-B13E-824833F6B992}" type="pres">
      <dgm:prSet presAssocID="{FC2B649A-D775-405C-BEC7-F7B2629394CA}" presName="posSpace" presStyleCnt="0"/>
      <dgm:spPr/>
    </dgm:pt>
    <dgm:pt modelId="{64ADC60D-B3AA-410E-BA67-96276B60B44E}" type="pres">
      <dgm:prSet presAssocID="{FC2B649A-D775-405C-BEC7-F7B2629394CA}" presName="vertFlow" presStyleCnt="0"/>
      <dgm:spPr/>
    </dgm:pt>
    <dgm:pt modelId="{91FD1008-C56C-473D-96E2-CEE024890EA8}" type="pres">
      <dgm:prSet presAssocID="{FC2B649A-D775-405C-BEC7-F7B2629394CA}" presName="topSpace" presStyleCnt="0"/>
      <dgm:spPr/>
    </dgm:pt>
    <dgm:pt modelId="{C2F7E6B4-CB64-40E1-AED3-9706F9AFF4AF}" type="pres">
      <dgm:prSet presAssocID="{FC2B649A-D775-405C-BEC7-F7B2629394CA}" presName="firstComp" presStyleCnt="0"/>
      <dgm:spPr/>
    </dgm:pt>
    <dgm:pt modelId="{363159FC-73B7-4F2D-A581-049F123ED9FD}" type="pres">
      <dgm:prSet presAssocID="{FC2B649A-D775-405C-BEC7-F7B2629394CA}" presName="firstChild" presStyleLbl="bgAccFollowNode1" presStyleIdx="2" presStyleCnt="4" custScaleX="115117" custLinFactNeighborX="-14973" custLinFactNeighborY="63788"/>
      <dgm:spPr/>
      <dgm:t>
        <a:bodyPr/>
        <a:lstStyle/>
        <a:p>
          <a:endParaRPr lang="ru-RU"/>
        </a:p>
      </dgm:t>
    </dgm:pt>
    <dgm:pt modelId="{26191CF0-B7E6-4CBB-96E2-E5D6C1218D72}" type="pres">
      <dgm:prSet presAssocID="{FC2B649A-D775-405C-BEC7-F7B2629394CA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D8FE44-91CF-49C8-B9C0-15A5FBF19502}" type="pres">
      <dgm:prSet presAssocID="{F08122CA-162D-46C1-AF87-86B871B8E17F}" presName="comp" presStyleCnt="0"/>
      <dgm:spPr/>
    </dgm:pt>
    <dgm:pt modelId="{977E98EB-F40A-4B08-85B8-B3AEF4323DF1}" type="pres">
      <dgm:prSet presAssocID="{F08122CA-162D-46C1-AF87-86B871B8E17F}" presName="child" presStyleLbl="bgAccFollowNode1" presStyleIdx="3" presStyleCnt="4" custScaleX="115939" custLinFactNeighborX="-14973" custLinFactNeighborY="63788"/>
      <dgm:spPr/>
      <dgm:t>
        <a:bodyPr/>
        <a:lstStyle/>
        <a:p>
          <a:endParaRPr lang="ru-RU"/>
        </a:p>
      </dgm:t>
    </dgm:pt>
    <dgm:pt modelId="{0FA59187-3D08-4E57-8846-2E812A9C9DCB}" type="pres">
      <dgm:prSet presAssocID="{F08122CA-162D-46C1-AF87-86B871B8E17F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167205-2533-4408-BF3C-78E03C9B37D2}" type="pres">
      <dgm:prSet presAssocID="{FC2B649A-D775-405C-BEC7-F7B2629394CA}" presName="negSpace" presStyleCnt="0"/>
      <dgm:spPr/>
    </dgm:pt>
    <dgm:pt modelId="{668729B1-D82F-40BA-B5B0-7DA6A6CF84A3}" type="pres">
      <dgm:prSet presAssocID="{FC2B649A-D775-405C-BEC7-F7B2629394CA}" presName="circle" presStyleLbl="node1" presStyleIdx="1" presStyleCnt="2" custScaleX="231702" custScaleY="213946" custLinFactNeighborX="-60897" custLinFactNeighborY="-72929"/>
      <dgm:spPr/>
      <dgm:t>
        <a:bodyPr/>
        <a:lstStyle/>
        <a:p>
          <a:endParaRPr lang="ru-RU"/>
        </a:p>
      </dgm:t>
    </dgm:pt>
  </dgm:ptLst>
  <dgm:cxnLst>
    <dgm:cxn modelId="{4ED57F0A-DB9F-40E0-987F-E022C099ADC7}" type="presOf" srcId="{FC2B649A-D775-405C-BEC7-F7B2629394CA}" destId="{668729B1-D82F-40BA-B5B0-7DA6A6CF84A3}" srcOrd="0" destOrd="0" presId="urn:microsoft.com/office/officeart/2005/8/layout/hList9"/>
    <dgm:cxn modelId="{CC31F39D-3BBA-4E81-BD6A-393C46DFD1BB}" srcId="{A836253B-6F49-4AB6-8BEC-1E4B403B0512}" destId="{8CBDBA4A-9DB9-45BB-84F2-422FDFC54D4A}" srcOrd="1" destOrd="0" parTransId="{BCAA3C01-F253-456C-95A6-A1CF1EC199A2}" sibTransId="{F111A8E1-6EE9-4414-992D-38B748A9A61B}"/>
    <dgm:cxn modelId="{B423E73B-204F-4881-A018-3AF45C6A91B9}" type="presOf" srcId="{0C275525-BE58-4886-A861-5FE2E2544E07}" destId="{7E510D27-011C-4C6E-BDA7-78A4B303EE64}" srcOrd="1" destOrd="0" presId="urn:microsoft.com/office/officeart/2005/8/layout/hList9"/>
    <dgm:cxn modelId="{10F60DF6-4071-4CAE-98B4-0E272276254E}" type="presOf" srcId="{631ABFB3-63B5-4007-B593-9256FACD61F1}" destId="{26191CF0-B7E6-4CBB-96E2-E5D6C1218D72}" srcOrd="1" destOrd="0" presId="urn:microsoft.com/office/officeart/2005/8/layout/hList9"/>
    <dgm:cxn modelId="{F4271713-4276-4DF8-BF33-AD750CDA02E2}" type="presOf" srcId="{0C275525-BE58-4886-A861-5FE2E2544E07}" destId="{1490EF2B-69A1-4B37-B4BE-AFDEF59C5E45}" srcOrd="0" destOrd="0" presId="urn:microsoft.com/office/officeart/2005/8/layout/hList9"/>
    <dgm:cxn modelId="{74F4DECB-B7DF-4F2F-BEB0-AB4EFE6E704C}" type="presOf" srcId="{DDA8DC77-90E3-41F6-9D05-0C2BDD234FEF}" destId="{9F085C6B-2D06-4606-A046-B609577F0F12}" srcOrd="0" destOrd="0" presId="urn:microsoft.com/office/officeart/2005/8/layout/hList9"/>
    <dgm:cxn modelId="{CADC64C0-0A1A-465D-87D8-A40CB7988A80}" srcId="{FC2B649A-D775-405C-BEC7-F7B2629394CA}" destId="{F08122CA-162D-46C1-AF87-86B871B8E17F}" srcOrd="1" destOrd="0" parTransId="{3B856ED6-A56F-4D76-9D0F-DBA42973FEF3}" sibTransId="{6B59683D-8D0C-4788-AD60-A5A20ED5DF12}"/>
    <dgm:cxn modelId="{775D5166-B224-4770-800E-B51B115504C7}" type="presOf" srcId="{631ABFB3-63B5-4007-B593-9256FACD61F1}" destId="{363159FC-73B7-4F2D-A581-049F123ED9FD}" srcOrd="0" destOrd="0" presId="urn:microsoft.com/office/officeart/2005/8/layout/hList9"/>
    <dgm:cxn modelId="{DAA2BF99-F40A-4E59-95DB-CAA441E1488A}" srcId="{FC2B649A-D775-405C-BEC7-F7B2629394CA}" destId="{631ABFB3-63B5-4007-B593-9256FACD61F1}" srcOrd="0" destOrd="0" parTransId="{3A04F30A-6530-4F12-9111-6B1CDE1CFD54}" sibTransId="{169A5261-7F61-4D6B-9C7B-C9916CAFAC1F}"/>
    <dgm:cxn modelId="{23503B90-7D84-4E90-9D5F-094D57F8F371}" type="presOf" srcId="{8CBDBA4A-9DB9-45BB-84F2-422FDFC54D4A}" destId="{751D8910-C13C-4B8F-955F-2543F344E43C}" srcOrd="1" destOrd="0" presId="urn:microsoft.com/office/officeart/2005/8/layout/hList9"/>
    <dgm:cxn modelId="{238D5A31-C291-4586-9A2B-A00D0B2A8934}" srcId="{A836253B-6F49-4AB6-8BEC-1E4B403B0512}" destId="{0C275525-BE58-4886-A861-5FE2E2544E07}" srcOrd="0" destOrd="0" parTransId="{49F0CCC9-C59F-4ACC-93F7-A8EF32BFC327}" sibTransId="{68E77821-B175-46D9-89D0-55D58CBA585C}"/>
    <dgm:cxn modelId="{6818C9E4-1C10-4A21-AF6C-330BC1E5CB2D}" srcId="{DDA8DC77-90E3-41F6-9D05-0C2BDD234FEF}" destId="{FC2B649A-D775-405C-BEC7-F7B2629394CA}" srcOrd="1" destOrd="0" parTransId="{B685A07C-FBE9-4E95-8AED-C1C3FC55017D}" sibTransId="{A7F2DAC5-0F60-42D0-BE48-39E65E512B3A}"/>
    <dgm:cxn modelId="{4FC8479B-8879-4C41-B75F-AB2134D4B4B3}" type="presOf" srcId="{F08122CA-162D-46C1-AF87-86B871B8E17F}" destId="{977E98EB-F40A-4B08-85B8-B3AEF4323DF1}" srcOrd="0" destOrd="0" presId="urn:microsoft.com/office/officeart/2005/8/layout/hList9"/>
    <dgm:cxn modelId="{A82423A4-A3D6-4872-A927-048E47D8A1FB}" type="presOf" srcId="{F08122CA-162D-46C1-AF87-86B871B8E17F}" destId="{0FA59187-3D08-4E57-8846-2E812A9C9DCB}" srcOrd="1" destOrd="0" presId="urn:microsoft.com/office/officeart/2005/8/layout/hList9"/>
    <dgm:cxn modelId="{6E92400D-2D69-46E1-9DF3-C9EE8182ADB1}" type="presOf" srcId="{A836253B-6F49-4AB6-8BEC-1E4B403B0512}" destId="{D651E4CA-D6BF-48EF-A703-35E8C248FA8F}" srcOrd="0" destOrd="0" presId="urn:microsoft.com/office/officeart/2005/8/layout/hList9"/>
    <dgm:cxn modelId="{9262E7BE-6FB5-4F35-833D-8A0E9AB18993}" srcId="{DDA8DC77-90E3-41F6-9D05-0C2BDD234FEF}" destId="{A836253B-6F49-4AB6-8BEC-1E4B403B0512}" srcOrd="0" destOrd="0" parTransId="{C1295096-991E-4221-889F-08074A80783C}" sibTransId="{FFD5C1C1-5F69-4E86-8174-6813C1BF48B5}"/>
    <dgm:cxn modelId="{350839C8-6924-4964-9615-6CE26D2EF8A3}" type="presOf" srcId="{8CBDBA4A-9DB9-45BB-84F2-422FDFC54D4A}" destId="{5D1A1409-3ABD-4676-98F2-73930D1BE593}" srcOrd="0" destOrd="0" presId="urn:microsoft.com/office/officeart/2005/8/layout/hList9"/>
    <dgm:cxn modelId="{2C8952D3-8E84-4477-860C-778FFA625CF7}" type="presParOf" srcId="{9F085C6B-2D06-4606-A046-B609577F0F12}" destId="{C8B2053D-5AA3-4407-BBEE-0B610E51665C}" srcOrd="0" destOrd="0" presId="urn:microsoft.com/office/officeart/2005/8/layout/hList9"/>
    <dgm:cxn modelId="{9FEF2FDA-BB40-46A4-8DC7-DA19B847A623}" type="presParOf" srcId="{9F085C6B-2D06-4606-A046-B609577F0F12}" destId="{A21815C3-A8EE-4010-B56B-3807DA4F54FC}" srcOrd="1" destOrd="0" presId="urn:microsoft.com/office/officeart/2005/8/layout/hList9"/>
    <dgm:cxn modelId="{C0628A7D-F67C-479D-8BB9-4172B28018C2}" type="presParOf" srcId="{A21815C3-A8EE-4010-B56B-3807DA4F54FC}" destId="{F17BBA69-03F6-494B-9D67-AD1B2633364E}" srcOrd="0" destOrd="0" presId="urn:microsoft.com/office/officeart/2005/8/layout/hList9"/>
    <dgm:cxn modelId="{96755AA0-23D3-4EA9-860A-74FC49227E98}" type="presParOf" srcId="{A21815C3-A8EE-4010-B56B-3807DA4F54FC}" destId="{4D578EF2-8848-4EEF-B00C-2849803A04E0}" srcOrd="1" destOrd="0" presId="urn:microsoft.com/office/officeart/2005/8/layout/hList9"/>
    <dgm:cxn modelId="{3AD1E2AF-164A-4814-B354-95F8BB622518}" type="presParOf" srcId="{4D578EF2-8848-4EEF-B00C-2849803A04E0}" destId="{1490EF2B-69A1-4B37-B4BE-AFDEF59C5E45}" srcOrd="0" destOrd="0" presId="urn:microsoft.com/office/officeart/2005/8/layout/hList9"/>
    <dgm:cxn modelId="{F058CA9C-152C-42A0-AFAF-4316E8B15D3C}" type="presParOf" srcId="{4D578EF2-8848-4EEF-B00C-2849803A04E0}" destId="{7E510D27-011C-4C6E-BDA7-78A4B303EE64}" srcOrd="1" destOrd="0" presId="urn:microsoft.com/office/officeart/2005/8/layout/hList9"/>
    <dgm:cxn modelId="{5A44D39C-6273-40F6-8676-A381FFA4DEB6}" type="presParOf" srcId="{A21815C3-A8EE-4010-B56B-3807DA4F54FC}" destId="{7F68AA47-2055-4C99-A20E-C4E22BED2522}" srcOrd="2" destOrd="0" presId="urn:microsoft.com/office/officeart/2005/8/layout/hList9"/>
    <dgm:cxn modelId="{868E8C01-A91C-48BC-9BD5-6AE30BB22CA3}" type="presParOf" srcId="{7F68AA47-2055-4C99-A20E-C4E22BED2522}" destId="{5D1A1409-3ABD-4676-98F2-73930D1BE593}" srcOrd="0" destOrd="0" presId="urn:microsoft.com/office/officeart/2005/8/layout/hList9"/>
    <dgm:cxn modelId="{3CAAE796-2DA1-4856-98A7-19DE30C5D2DF}" type="presParOf" srcId="{7F68AA47-2055-4C99-A20E-C4E22BED2522}" destId="{751D8910-C13C-4B8F-955F-2543F344E43C}" srcOrd="1" destOrd="0" presId="urn:microsoft.com/office/officeart/2005/8/layout/hList9"/>
    <dgm:cxn modelId="{9F8B49E2-F7EB-4339-8E62-FF9EF1BA35B6}" type="presParOf" srcId="{9F085C6B-2D06-4606-A046-B609577F0F12}" destId="{96C4547C-C451-402F-8C9F-E1DADB6A1ACD}" srcOrd="2" destOrd="0" presId="urn:microsoft.com/office/officeart/2005/8/layout/hList9"/>
    <dgm:cxn modelId="{EBD43C51-7439-438F-ACB9-EC0811803D5A}" type="presParOf" srcId="{9F085C6B-2D06-4606-A046-B609577F0F12}" destId="{D651E4CA-D6BF-48EF-A703-35E8C248FA8F}" srcOrd="3" destOrd="0" presId="urn:microsoft.com/office/officeart/2005/8/layout/hList9"/>
    <dgm:cxn modelId="{C225DB0C-CA0D-48A0-B45B-2B6C23234EF0}" type="presParOf" srcId="{9F085C6B-2D06-4606-A046-B609577F0F12}" destId="{2A5A55BC-E9BD-481C-B7EF-E8742CC71656}" srcOrd="4" destOrd="0" presId="urn:microsoft.com/office/officeart/2005/8/layout/hList9"/>
    <dgm:cxn modelId="{F2ACC427-C1B4-4E1B-AC4E-B9AFBFB5188C}" type="presParOf" srcId="{9F085C6B-2D06-4606-A046-B609577F0F12}" destId="{55B07A29-4896-4F7B-B13E-824833F6B992}" srcOrd="5" destOrd="0" presId="urn:microsoft.com/office/officeart/2005/8/layout/hList9"/>
    <dgm:cxn modelId="{AFDEE756-69C2-4737-89AE-240BF617375B}" type="presParOf" srcId="{9F085C6B-2D06-4606-A046-B609577F0F12}" destId="{64ADC60D-B3AA-410E-BA67-96276B60B44E}" srcOrd="6" destOrd="0" presId="urn:microsoft.com/office/officeart/2005/8/layout/hList9"/>
    <dgm:cxn modelId="{06C1FECE-B1FF-4E8F-B2CD-9AF97E6ABBCF}" type="presParOf" srcId="{64ADC60D-B3AA-410E-BA67-96276B60B44E}" destId="{91FD1008-C56C-473D-96E2-CEE024890EA8}" srcOrd="0" destOrd="0" presId="urn:microsoft.com/office/officeart/2005/8/layout/hList9"/>
    <dgm:cxn modelId="{5430AC07-E522-4450-9304-43FB0D365DE3}" type="presParOf" srcId="{64ADC60D-B3AA-410E-BA67-96276B60B44E}" destId="{C2F7E6B4-CB64-40E1-AED3-9706F9AFF4AF}" srcOrd="1" destOrd="0" presId="urn:microsoft.com/office/officeart/2005/8/layout/hList9"/>
    <dgm:cxn modelId="{2B233CD0-B84A-424A-8FDB-B5D6593E150D}" type="presParOf" srcId="{C2F7E6B4-CB64-40E1-AED3-9706F9AFF4AF}" destId="{363159FC-73B7-4F2D-A581-049F123ED9FD}" srcOrd="0" destOrd="0" presId="urn:microsoft.com/office/officeart/2005/8/layout/hList9"/>
    <dgm:cxn modelId="{3C7AAAB7-0AD8-40AE-BE63-4514360B1183}" type="presParOf" srcId="{C2F7E6B4-CB64-40E1-AED3-9706F9AFF4AF}" destId="{26191CF0-B7E6-4CBB-96E2-E5D6C1218D72}" srcOrd="1" destOrd="0" presId="urn:microsoft.com/office/officeart/2005/8/layout/hList9"/>
    <dgm:cxn modelId="{CF34AE55-5979-42F4-A4E3-219BFD152359}" type="presParOf" srcId="{64ADC60D-B3AA-410E-BA67-96276B60B44E}" destId="{93D8FE44-91CF-49C8-B9C0-15A5FBF19502}" srcOrd="2" destOrd="0" presId="urn:microsoft.com/office/officeart/2005/8/layout/hList9"/>
    <dgm:cxn modelId="{794BE833-CFAB-43F8-9CA5-C0522FFF5B24}" type="presParOf" srcId="{93D8FE44-91CF-49C8-B9C0-15A5FBF19502}" destId="{977E98EB-F40A-4B08-85B8-B3AEF4323DF1}" srcOrd="0" destOrd="0" presId="urn:microsoft.com/office/officeart/2005/8/layout/hList9"/>
    <dgm:cxn modelId="{8DB26899-4564-4521-BADA-EDEC3273EEAE}" type="presParOf" srcId="{93D8FE44-91CF-49C8-B9C0-15A5FBF19502}" destId="{0FA59187-3D08-4E57-8846-2E812A9C9DCB}" srcOrd="1" destOrd="0" presId="urn:microsoft.com/office/officeart/2005/8/layout/hList9"/>
    <dgm:cxn modelId="{3C7BB50A-05CE-4AFB-8E17-ED22B54C2509}" type="presParOf" srcId="{9F085C6B-2D06-4606-A046-B609577F0F12}" destId="{F5167205-2533-4408-BF3C-78E03C9B37D2}" srcOrd="7" destOrd="0" presId="urn:microsoft.com/office/officeart/2005/8/layout/hList9"/>
    <dgm:cxn modelId="{4AB60C0B-5942-4A56-9939-B5915635ECA2}" type="presParOf" srcId="{9F085C6B-2D06-4606-A046-B609577F0F12}" destId="{668729B1-D82F-40BA-B5B0-7DA6A6CF84A3}" srcOrd="8" destOrd="0" presId="urn:microsoft.com/office/officeart/2005/8/layout/hList9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27325A-D047-4133-B02E-1A65D1735C7B}">
      <dsp:nvSpPr>
        <dsp:cNvPr id="0" name=""/>
        <dsp:cNvSpPr/>
      </dsp:nvSpPr>
      <dsp:spPr>
        <a:xfrm rot="5400000">
          <a:off x="5042930" y="-2010888"/>
          <a:ext cx="1154764" cy="5258031"/>
        </a:xfrm>
        <a:prstGeom prst="round2SameRect">
          <a:avLst/>
        </a:prstGeom>
        <a:gradFill rotWithShape="1">
          <a:gsLst>
            <a:gs pos="0">
              <a:schemeClr val="dk1">
                <a:tint val="75000"/>
                <a:shade val="85000"/>
                <a:satMod val="230000"/>
              </a:schemeClr>
            </a:gs>
            <a:gs pos="25000">
              <a:schemeClr val="dk1">
                <a:tint val="90000"/>
                <a:shade val="70000"/>
                <a:satMod val="220000"/>
              </a:schemeClr>
            </a:gs>
            <a:gs pos="50000">
              <a:schemeClr val="dk1">
                <a:tint val="90000"/>
                <a:shade val="58000"/>
                <a:satMod val="225000"/>
              </a:schemeClr>
            </a:gs>
            <a:gs pos="65000">
              <a:schemeClr val="dk1">
                <a:tint val="90000"/>
                <a:shade val="58000"/>
                <a:satMod val="225000"/>
              </a:schemeClr>
            </a:gs>
            <a:gs pos="80000">
              <a:schemeClr val="dk1">
                <a:tint val="90000"/>
                <a:shade val="69000"/>
                <a:satMod val="220000"/>
              </a:schemeClr>
            </a:gs>
            <a:gs pos="100000">
              <a:schemeClr val="dk1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dk1">
              <a:shade val="60000"/>
              <a:satMod val="110000"/>
            </a:schemeClr>
          </a:contourClr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>
              <a:solidFill>
                <a:schemeClr val="accent4">
                  <a:lumMod val="60000"/>
                  <a:lumOff val="40000"/>
                </a:schemeClr>
              </a:solidFill>
            </a:rPr>
            <a:t>средний</a:t>
          </a:r>
          <a:endParaRPr lang="ru-RU" sz="2900" kern="1200" dirty="0">
            <a:solidFill>
              <a:schemeClr val="accent4">
                <a:lumMod val="60000"/>
                <a:lumOff val="40000"/>
              </a:schemeClr>
            </a:solidFill>
          </a:endParaRP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>
              <a:solidFill>
                <a:srgbClr val="FF0000"/>
              </a:solidFill>
            </a:rPr>
            <a:t>крайний</a:t>
          </a:r>
          <a:endParaRPr lang="ru-RU" sz="2900" kern="1200" dirty="0">
            <a:solidFill>
              <a:srgbClr val="FF0000"/>
            </a:solidFill>
          </a:endParaRPr>
        </a:p>
      </dsp:txBody>
      <dsp:txXfrm rot="5400000">
        <a:off x="5042930" y="-2010888"/>
        <a:ext cx="1154764" cy="5258031"/>
      </dsp:txXfrm>
    </dsp:sp>
    <dsp:sp modelId="{1A71B4E8-5BCC-4AD3-ABEF-F0477F577166}">
      <dsp:nvSpPr>
        <dsp:cNvPr id="0" name=""/>
        <dsp:cNvSpPr/>
      </dsp:nvSpPr>
      <dsp:spPr>
        <a:xfrm>
          <a:off x="0" y="1462"/>
          <a:ext cx="2991296" cy="12333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Чтобы найти неизвестный</a:t>
          </a:r>
          <a:endParaRPr lang="ru-RU" sz="2600" kern="1200" dirty="0"/>
        </a:p>
      </dsp:txBody>
      <dsp:txXfrm>
        <a:off x="0" y="1462"/>
        <a:ext cx="2991296" cy="1233329"/>
      </dsp:txXfrm>
    </dsp:sp>
    <dsp:sp modelId="{66FCF4D7-E661-420E-A982-4527574F1295}">
      <dsp:nvSpPr>
        <dsp:cNvPr id="0" name=""/>
        <dsp:cNvSpPr/>
      </dsp:nvSpPr>
      <dsp:spPr>
        <a:xfrm rot="5400000">
          <a:off x="5051558" y="-632305"/>
          <a:ext cx="1128040" cy="5285250"/>
        </a:xfrm>
        <a:prstGeom prst="round2SameRect">
          <a:avLst/>
        </a:prstGeom>
        <a:solidFill>
          <a:srgbClr val="FFFF00">
            <a:alpha val="75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>
              <a:solidFill>
                <a:schemeClr val="accent4">
                  <a:lumMod val="60000"/>
                  <a:lumOff val="40000"/>
                </a:schemeClr>
              </a:solidFill>
              <a:effectLst/>
            </a:rPr>
            <a:t>крайних</a:t>
          </a:r>
          <a:endParaRPr lang="ru-RU" sz="2900" kern="1200" dirty="0">
            <a:solidFill>
              <a:schemeClr val="accent4">
                <a:lumMod val="60000"/>
                <a:lumOff val="40000"/>
              </a:schemeClr>
            </a:solidFill>
            <a:effectLst/>
          </a:endParaRP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>
              <a:solidFill>
                <a:srgbClr val="FF0000"/>
              </a:solidFill>
              <a:effectLst/>
            </a:rPr>
            <a:t>средних</a:t>
          </a:r>
          <a:endParaRPr lang="ru-RU" sz="2900" kern="1200" dirty="0">
            <a:solidFill>
              <a:srgbClr val="FF0000"/>
            </a:solidFill>
            <a:effectLst/>
          </a:endParaRPr>
        </a:p>
      </dsp:txBody>
      <dsp:txXfrm rot="5400000">
        <a:off x="5051558" y="-632305"/>
        <a:ext cx="1128040" cy="5285250"/>
      </dsp:txXfrm>
    </dsp:sp>
    <dsp:sp modelId="{2B63EEB8-E7CA-42C2-AF5A-8CC9D6D6D5D7}">
      <dsp:nvSpPr>
        <dsp:cNvPr id="0" name=""/>
        <dsp:cNvSpPr/>
      </dsp:nvSpPr>
      <dsp:spPr>
        <a:xfrm>
          <a:off x="0" y="1305294"/>
          <a:ext cx="2972953" cy="14100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член пропорции, надо произведение</a:t>
          </a:r>
          <a:endParaRPr lang="ru-RU" sz="2600" kern="1200" dirty="0"/>
        </a:p>
      </dsp:txBody>
      <dsp:txXfrm>
        <a:off x="0" y="1305294"/>
        <a:ext cx="2972953" cy="1410050"/>
      </dsp:txXfrm>
    </dsp:sp>
    <dsp:sp modelId="{2E997521-5861-4939-A107-A9EC4A8D310E}">
      <dsp:nvSpPr>
        <dsp:cNvPr id="0" name=""/>
        <dsp:cNvSpPr/>
      </dsp:nvSpPr>
      <dsp:spPr>
        <a:xfrm rot="5400000">
          <a:off x="5051558" y="848247"/>
          <a:ext cx="1128040" cy="5285250"/>
        </a:xfrm>
        <a:prstGeom prst="round2SameRect">
          <a:avLst/>
        </a:prstGeom>
        <a:solidFill>
          <a:schemeClr val="tx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>
              <a:solidFill>
                <a:schemeClr val="accent4">
                  <a:lumMod val="60000"/>
                  <a:lumOff val="40000"/>
                </a:schemeClr>
              </a:solidFill>
            </a:rPr>
            <a:t>средний</a:t>
          </a:r>
          <a:endParaRPr lang="ru-RU" sz="2900" kern="1200" dirty="0">
            <a:solidFill>
              <a:schemeClr val="accent4">
                <a:lumMod val="60000"/>
                <a:lumOff val="40000"/>
              </a:schemeClr>
            </a:solidFill>
          </a:endParaRPr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>
              <a:solidFill>
                <a:srgbClr val="FF0000"/>
              </a:solidFill>
            </a:rPr>
            <a:t>крайний</a:t>
          </a:r>
          <a:endParaRPr lang="ru-RU" sz="2900" kern="1200" dirty="0">
            <a:solidFill>
              <a:srgbClr val="FF0000"/>
            </a:solidFill>
          </a:endParaRPr>
        </a:p>
      </dsp:txBody>
      <dsp:txXfrm rot="5400000">
        <a:off x="5051558" y="848247"/>
        <a:ext cx="1128040" cy="5285250"/>
      </dsp:txXfrm>
    </dsp:sp>
    <dsp:sp modelId="{A063F06C-BDFA-4ED8-91D0-6BAD65921755}">
      <dsp:nvSpPr>
        <dsp:cNvPr id="0" name=""/>
        <dsp:cNvSpPr/>
      </dsp:nvSpPr>
      <dsp:spPr>
        <a:xfrm>
          <a:off x="0" y="2785847"/>
          <a:ext cx="2972953" cy="14100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228600">
            <a:schemeClr val="accent4">
              <a:satMod val="175000"/>
              <a:alpha val="40000"/>
            </a:schemeClr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членов разделить на известный</a:t>
          </a:r>
          <a:endParaRPr lang="ru-RU" sz="2600" kern="1200" dirty="0"/>
        </a:p>
      </dsp:txBody>
      <dsp:txXfrm>
        <a:off x="0" y="2785847"/>
        <a:ext cx="2972953" cy="141005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90EF2B-69A1-4B37-B4BE-AFDEF59C5E45}">
      <dsp:nvSpPr>
        <dsp:cNvPr id="0" name=""/>
        <dsp:cNvSpPr/>
      </dsp:nvSpPr>
      <dsp:spPr>
        <a:xfrm>
          <a:off x="1083573" y="2798864"/>
          <a:ext cx="2192689" cy="1393682"/>
        </a:xfrm>
        <a:prstGeom prst="rect">
          <a:avLst/>
        </a:prstGeom>
        <a:gradFill rotWithShape="1">
          <a:gsLst>
            <a:gs pos="0">
              <a:schemeClr val="accent3">
                <a:tint val="75000"/>
                <a:shade val="85000"/>
                <a:satMod val="230000"/>
              </a:schemeClr>
            </a:gs>
            <a:gs pos="25000">
              <a:schemeClr val="accent3">
                <a:tint val="90000"/>
                <a:shade val="70000"/>
                <a:satMod val="220000"/>
              </a:schemeClr>
            </a:gs>
            <a:gs pos="50000">
              <a:schemeClr val="accent3">
                <a:tint val="90000"/>
                <a:shade val="58000"/>
                <a:satMod val="225000"/>
              </a:schemeClr>
            </a:gs>
            <a:gs pos="65000">
              <a:schemeClr val="accent3">
                <a:tint val="90000"/>
                <a:shade val="58000"/>
                <a:satMod val="225000"/>
              </a:schemeClr>
            </a:gs>
            <a:gs pos="80000">
              <a:schemeClr val="accent3">
                <a:tint val="90000"/>
                <a:shade val="69000"/>
                <a:satMod val="220000"/>
              </a:schemeClr>
            </a:gs>
            <a:gs pos="100000">
              <a:schemeClr val="accent3">
                <a:tint val="77000"/>
                <a:shade val="80000"/>
                <a:satMod val="230000"/>
              </a:schemeClr>
            </a:gs>
          </a:gsLst>
          <a:lin ang="5400000" scaled="1"/>
        </a:gradFill>
        <a:ln w="76200" cap="flat" cmpd="sng" algn="ctr">
          <a:solidFill>
            <a:schemeClr val="bg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0" tIns="234696" rIns="234696" bIns="234696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chemeClr val="tx1"/>
              </a:solidFill>
            </a:rPr>
            <a:t>прямо</a:t>
          </a:r>
          <a:endParaRPr lang="ru-RU" sz="3300" kern="1200" dirty="0">
            <a:solidFill>
              <a:schemeClr val="tx1"/>
            </a:solidFill>
          </a:endParaRPr>
        </a:p>
      </dsp:txBody>
      <dsp:txXfrm>
        <a:off x="1434403" y="2798864"/>
        <a:ext cx="1841859" cy="1393682"/>
      </dsp:txXfrm>
    </dsp:sp>
    <dsp:sp modelId="{5D1A1409-3ABD-4676-98F2-73930D1BE593}">
      <dsp:nvSpPr>
        <dsp:cNvPr id="0" name=""/>
        <dsp:cNvSpPr/>
      </dsp:nvSpPr>
      <dsp:spPr>
        <a:xfrm>
          <a:off x="1083573" y="4192547"/>
          <a:ext cx="2192689" cy="1462523"/>
        </a:xfrm>
        <a:prstGeom prst="rect">
          <a:avLst/>
        </a:prstGeom>
        <a:gradFill rotWithShape="1">
          <a:gsLst>
            <a:gs pos="0">
              <a:schemeClr val="accent3">
                <a:tint val="75000"/>
                <a:shade val="85000"/>
                <a:satMod val="230000"/>
              </a:schemeClr>
            </a:gs>
            <a:gs pos="25000">
              <a:schemeClr val="accent3">
                <a:tint val="90000"/>
                <a:shade val="70000"/>
                <a:satMod val="220000"/>
              </a:schemeClr>
            </a:gs>
            <a:gs pos="50000">
              <a:schemeClr val="accent3">
                <a:tint val="90000"/>
                <a:shade val="58000"/>
                <a:satMod val="225000"/>
              </a:schemeClr>
            </a:gs>
            <a:gs pos="65000">
              <a:schemeClr val="accent3">
                <a:tint val="90000"/>
                <a:shade val="58000"/>
                <a:satMod val="225000"/>
              </a:schemeClr>
            </a:gs>
            <a:gs pos="80000">
              <a:schemeClr val="accent3">
                <a:tint val="90000"/>
                <a:shade val="69000"/>
                <a:satMod val="220000"/>
              </a:schemeClr>
            </a:gs>
            <a:gs pos="100000">
              <a:schemeClr val="accent3">
                <a:tint val="77000"/>
                <a:shade val="80000"/>
                <a:satMod val="230000"/>
              </a:schemeClr>
            </a:gs>
          </a:gsLst>
          <a:lin ang="5400000" scaled="1"/>
        </a:gradFill>
        <a:ln w="76200" cap="flat" cmpd="sng" algn="ctr">
          <a:solidFill>
            <a:schemeClr val="bg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0" tIns="234696" rIns="234696" bIns="234696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>
              <a:solidFill>
                <a:schemeClr val="tx1"/>
              </a:solidFill>
            </a:rPr>
            <a:t>обратно</a:t>
          </a:r>
          <a:endParaRPr lang="ru-RU" sz="3300" kern="1200" dirty="0">
            <a:solidFill>
              <a:schemeClr val="tx1"/>
            </a:solidFill>
          </a:endParaRPr>
        </a:p>
      </dsp:txBody>
      <dsp:txXfrm>
        <a:off x="1434403" y="4192547"/>
        <a:ext cx="1841859" cy="1462523"/>
      </dsp:txXfrm>
    </dsp:sp>
    <dsp:sp modelId="{D651E4CA-D6BF-48EF-A703-35E8C248FA8F}">
      <dsp:nvSpPr>
        <dsp:cNvPr id="0" name=""/>
        <dsp:cNvSpPr/>
      </dsp:nvSpPr>
      <dsp:spPr>
        <a:xfrm>
          <a:off x="4" y="571502"/>
          <a:ext cx="2781821" cy="2642366"/>
        </a:xfrm>
        <a:prstGeom prst="ellipse">
          <a:avLst/>
        </a:prstGeom>
        <a:gradFill rotWithShape="1">
          <a:gsLst>
            <a:gs pos="0">
              <a:schemeClr val="accent1">
                <a:tint val="30000"/>
                <a:satMod val="250000"/>
              </a:schemeClr>
            </a:gs>
            <a:gs pos="72000">
              <a:schemeClr val="accent1">
                <a:tint val="75000"/>
                <a:satMod val="210000"/>
              </a:schemeClr>
            </a:gs>
            <a:gs pos="100000">
              <a:schemeClr val="accent1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i="1" kern="1200" dirty="0" smtClean="0">
              <a:solidFill>
                <a:schemeClr val="bg1"/>
              </a:solidFill>
            </a:rPr>
            <a:t>Если две величины</a:t>
          </a:r>
          <a:endParaRPr lang="ru-RU" sz="3200" i="1" kern="1200" dirty="0">
            <a:solidFill>
              <a:schemeClr val="bg1"/>
            </a:solidFill>
          </a:endParaRPr>
        </a:p>
      </dsp:txBody>
      <dsp:txXfrm>
        <a:off x="4" y="571502"/>
        <a:ext cx="2781821" cy="2642366"/>
      </dsp:txXfrm>
    </dsp:sp>
    <dsp:sp modelId="{363159FC-73B7-4F2D-A581-049F123ED9FD}">
      <dsp:nvSpPr>
        <dsp:cNvPr id="0" name=""/>
        <dsp:cNvSpPr/>
      </dsp:nvSpPr>
      <dsp:spPr>
        <a:xfrm>
          <a:off x="5573367" y="2798864"/>
          <a:ext cx="2926484" cy="1462523"/>
        </a:xfrm>
        <a:prstGeom prst="rect">
          <a:avLst/>
        </a:prstGeom>
        <a:gradFill rotWithShape="1">
          <a:gsLst>
            <a:gs pos="0">
              <a:schemeClr val="accent3">
                <a:tint val="75000"/>
                <a:shade val="85000"/>
                <a:satMod val="230000"/>
              </a:schemeClr>
            </a:gs>
            <a:gs pos="25000">
              <a:schemeClr val="accent3">
                <a:tint val="90000"/>
                <a:shade val="70000"/>
                <a:satMod val="220000"/>
              </a:schemeClr>
            </a:gs>
            <a:gs pos="50000">
              <a:schemeClr val="accent3">
                <a:tint val="90000"/>
                <a:shade val="58000"/>
                <a:satMod val="225000"/>
              </a:schemeClr>
            </a:gs>
            <a:gs pos="65000">
              <a:schemeClr val="accent3">
                <a:tint val="90000"/>
                <a:shade val="58000"/>
                <a:satMod val="225000"/>
              </a:schemeClr>
            </a:gs>
            <a:gs pos="80000">
              <a:schemeClr val="accent3">
                <a:tint val="90000"/>
                <a:shade val="69000"/>
                <a:satMod val="220000"/>
              </a:schemeClr>
            </a:gs>
            <a:gs pos="100000">
              <a:schemeClr val="accent3">
                <a:tint val="77000"/>
                <a:shade val="80000"/>
                <a:satMod val="230000"/>
              </a:schemeClr>
            </a:gs>
          </a:gsLst>
          <a:lin ang="5400000" scaled="1"/>
        </a:gradFill>
        <a:ln w="76200" cap="flat" cmpd="sng" algn="ctr">
          <a:solidFill>
            <a:schemeClr val="bg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0" tIns="234696" rIns="234696" bIns="234696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chemeClr val="tx1"/>
              </a:solidFill>
            </a:rPr>
            <a:t>Y=</a:t>
          </a:r>
          <a:r>
            <a:rPr lang="en-US" sz="3300" kern="1200" dirty="0" err="1" smtClean="0">
              <a:solidFill>
                <a:schemeClr val="tx1"/>
              </a:solidFill>
            </a:rPr>
            <a:t>kx</a:t>
          </a:r>
          <a:endParaRPr lang="ru-RU" sz="3300" kern="1200" dirty="0">
            <a:solidFill>
              <a:schemeClr val="tx1"/>
            </a:solidFill>
          </a:endParaRPr>
        </a:p>
      </dsp:txBody>
      <dsp:txXfrm>
        <a:off x="6041605" y="2798864"/>
        <a:ext cx="2458246" cy="1462523"/>
      </dsp:txXfrm>
    </dsp:sp>
    <dsp:sp modelId="{977E98EB-F40A-4B08-85B8-B3AEF4323DF1}">
      <dsp:nvSpPr>
        <dsp:cNvPr id="0" name=""/>
        <dsp:cNvSpPr/>
      </dsp:nvSpPr>
      <dsp:spPr>
        <a:xfrm>
          <a:off x="5562919" y="4261388"/>
          <a:ext cx="2947380" cy="1462523"/>
        </a:xfrm>
        <a:prstGeom prst="rect">
          <a:avLst/>
        </a:prstGeom>
        <a:gradFill rotWithShape="1">
          <a:gsLst>
            <a:gs pos="0">
              <a:schemeClr val="accent3">
                <a:tint val="75000"/>
                <a:shade val="85000"/>
                <a:satMod val="230000"/>
              </a:schemeClr>
            </a:gs>
            <a:gs pos="25000">
              <a:schemeClr val="accent3">
                <a:tint val="90000"/>
                <a:shade val="70000"/>
                <a:satMod val="220000"/>
              </a:schemeClr>
            </a:gs>
            <a:gs pos="50000">
              <a:schemeClr val="accent3">
                <a:tint val="90000"/>
                <a:shade val="58000"/>
                <a:satMod val="225000"/>
              </a:schemeClr>
            </a:gs>
            <a:gs pos="65000">
              <a:schemeClr val="accent3">
                <a:tint val="90000"/>
                <a:shade val="58000"/>
                <a:satMod val="225000"/>
              </a:schemeClr>
            </a:gs>
            <a:gs pos="80000">
              <a:schemeClr val="accent3">
                <a:tint val="90000"/>
                <a:shade val="69000"/>
                <a:satMod val="220000"/>
              </a:schemeClr>
            </a:gs>
            <a:gs pos="100000">
              <a:schemeClr val="accent3">
                <a:tint val="77000"/>
                <a:shade val="80000"/>
                <a:satMod val="230000"/>
              </a:schemeClr>
            </a:gs>
          </a:gsLst>
          <a:lin ang="5400000" scaled="1"/>
        </a:gradFill>
        <a:ln w="76200" cap="flat" cmpd="sng" algn="ctr">
          <a:solidFill>
            <a:schemeClr val="bg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0" tIns="234696" rIns="234696" bIns="234696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>
              <a:solidFill>
                <a:schemeClr val="tx1"/>
              </a:solidFill>
            </a:rPr>
            <a:t>Y=</a:t>
          </a:r>
          <a:r>
            <a:rPr lang="en-US" sz="3300" kern="1200" dirty="0" smtClean="0">
              <a:solidFill>
                <a:schemeClr val="tx1"/>
              </a:solidFill>
              <a:latin typeface="Times New Roman"/>
              <a:cs typeface="Times New Roman"/>
            </a:rPr>
            <a:t>―</a:t>
          </a:r>
          <a:r>
            <a:rPr lang="ru-RU" sz="3300" kern="1200" dirty="0" smtClean="0">
              <a:solidFill>
                <a:schemeClr val="tx1"/>
              </a:solidFill>
            </a:rPr>
            <a:t>,</a:t>
          </a:r>
          <a:r>
            <a:rPr lang="en-US" sz="3300" kern="1200" dirty="0" smtClean="0">
              <a:solidFill>
                <a:schemeClr val="tx1"/>
              </a:solidFill>
            </a:rPr>
            <a:t> x≠</a:t>
          </a:r>
          <a:r>
            <a:rPr lang="ru-RU" sz="3300" kern="1200" dirty="0" smtClean="0">
              <a:solidFill>
                <a:schemeClr val="tx1"/>
              </a:solidFill>
            </a:rPr>
            <a:t> </a:t>
          </a:r>
          <a:r>
            <a:rPr lang="en-US" sz="3300" kern="1200" dirty="0" smtClean="0">
              <a:solidFill>
                <a:schemeClr val="tx1"/>
              </a:solidFill>
            </a:rPr>
            <a:t>0</a:t>
          </a:r>
          <a:endParaRPr lang="ru-RU" sz="3300" kern="1200" dirty="0">
            <a:solidFill>
              <a:schemeClr val="tx1"/>
            </a:solidFill>
          </a:endParaRPr>
        </a:p>
      </dsp:txBody>
      <dsp:txXfrm>
        <a:off x="6034500" y="4261388"/>
        <a:ext cx="2475799" cy="1462523"/>
      </dsp:txXfrm>
    </dsp:sp>
    <dsp:sp modelId="{668729B1-D82F-40BA-B5B0-7DA6A6CF84A3}">
      <dsp:nvSpPr>
        <dsp:cNvPr id="0" name=""/>
        <dsp:cNvSpPr/>
      </dsp:nvSpPr>
      <dsp:spPr>
        <a:xfrm>
          <a:off x="3481384" y="215161"/>
          <a:ext cx="3387003" cy="3127447"/>
        </a:xfrm>
        <a:prstGeom prst="ellipse">
          <a:avLst/>
        </a:prstGeom>
        <a:gradFill rotWithShape="1">
          <a:gsLst>
            <a:gs pos="0">
              <a:schemeClr val="accent1">
                <a:tint val="30000"/>
                <a:satMod val="250000"/>
              </a:schemeClr>
            </a:gs>
            <a:gs pos="72000">
              <a:schemeClr val="accent1">
                <a:tint val="75000"/>
                <a:satMod val="210000"/>
              </a:schemeClr>
            </a:gs>
            <a:gs pos="100000">
              <a:schemeClr val="accent1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1" kern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Пропорциональны, то зависимость между ними может быть выражена формулой</a:t>
          </a:r>
          <a:endParaRPr lang="ru-RU" sz="2100" b="0" i="1" kern="1200" dirty="0">
            <a:solidFill>
              <a:schemeClr val="bg1"/>
            </a:solidFill>
            <a:latin typeface="Arial" pitchFamily="34" charset="0"/>
            <a:cs typeface="Arial" pitchFamily="34" charset="0"/>
          </a:endParaRPr>
        </a:p>
      </dsp:txBody>
      <dsp:txXfrm>
        <a:off x="3481384" y="215161"/>
        <a:ext cx="3387003" cy="31274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FAC6DF-9C75-4663-A12C-7241A791CD59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C8AAF0-89D7-4379-9E49-DC796EF7BD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C8AAF0-89D7-4379-9E49-DC796EF7BD9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3386E52-4A91-433A-8511-5D11C201323B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AB3F6D7-1F66-4BE0-98EB-C04CA4E0A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6E52-4A91-433A-8511-5D11C201323B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F6D7-1F66-4BE0-98EB-C04CA4E0A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6E52-4A91-433A-8511-5D11C201323B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F6D7-1F66-4BE0-98EB-C04CA4E0A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3386E52-4A91-433A-8511-5D11C201323B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F6D7-1F66-4BE0-98EB-C04CA4E0A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3386E52-4A91-433A-8511-5D11C201323B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AB3F6D7-1F66-4BE0-98EB-C04CA4E0ACA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3386E52-4A91-433A-8511-5D11C201323B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AB3F6D7-1F66-4BE0-98EB-C04CA4E0A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3386E52-4A91-433A-8511-5D11C201323B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AB3F6D7-1F66-4BE0-98EB-C04CA4E0A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86E52-4A91-433A-8511-5D11C201323B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B3F6D7-1F66-4BE0-98EB-C04CA4E0A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3386E52-4A91-433A-8511-5D11C201323B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AB3F6D7-1F66-4BE0-98EB-C04CA4E0A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3386E52-4A91-433A-8511-5D11C201323B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AB3F6D7-1F66-4BE0-98EB-C04CA4E0A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3386E52-4A91-433A-8511-5D11C201323B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AB3F6D7-1F66-4BE0-98EB-C04CA4E0A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3386E52-4A91-433A-8511-5D11C201323B}" type="datetimeFigureOut">
              <a:rPr lang="ru-RU" smtClean="0"/>
              <a:pPr/>
              <a:t>22.03.2012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AB3F6D7-1F66-4BE0-98EB-C04CA4E0AC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714884"/>
            <a:ext cx="7772400" cy="1470025"/>
          </a:xfrm>
          <a:effectLst>
            <a:glow rad="101600">
              <a:srgbClr val="FFFF00">
                <a:alpha val="60000"/>
              </a:srgbClr>
            </a:glow>
            <a:outerShdw blurRad="50800" dist="38100" dir="13500000" algn="br" rotWithShape="0">
              <a:prstClr val="black">
                <a:alpha val="40000"/>
              </a:prstClr>
            </a:outerShdw>
            <a:reflection blurRad="6350" stA="50000" endA="300" endPos="55000" dir="5400000" sy="-100000" algn="bl" rotWithShape="0"/>
            <a:softEdge rad="12700"/>
          </a:effectLst>
          <a:scene3d>
            <a:camera prst="perspective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Применение параллельной записи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7494"/>
            <a:ext cx="9144000" cy="1399032"/>
          </a:xfrm>
        </p:spPr>
        <p:txBody>
          <a:bodyPr>
            <a:norm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tx1">
                      <a:alpha val="6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умножение и деление многочлена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tx1">
                      <a:alpha val="6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tx1">
                      <a:alpha val="6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на число.</a:t>
            </a:r>
            <a:endParaRPr lang="ru-RU" dirty="0">
              <a:effectLst>
                <a:glow rad="101600">
                  <a:schemeClr val="tx1">
                    <a:alpha val="6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9358346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b="1" dirty="0" smtClean="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Чтобы</a:t>
            </a:r>
            <a:r>
              <a:rPr lang="ru-RU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  </a:t>
            </a:r>
            <a:r>
              <a:rPr lang="en-US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     </a:t>
            </a:r>
            <a:r>
              <a:rPr lang="ru-RU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                        </a:t>
            </a:r>
            <a:r>
              <a:rPr lang="ru-RU" sz="3600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многочлен на число, </a:t>
            </a:r>
            <a:endParaRPr lang="ru-RU" b="1" dirty="0" smtClean="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</a:endParaRP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достаточно                        на это число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каждый член многочлена и </a:t>
            </a:r>
            <a:endParaRPr lang="en-US" sz="3600" b="1" dirty="0" smtClean="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</a:endParaRPr>
          </a:p>
          <a:p>
            <a:pPr>
              <a:buNone/>
            </a:pPr>
            <a:endParaRPr lang="en-US" sz="3600" b="1" dirty="0" smtClean="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</a:endParaRPr>
          </a:p>
          <a:p>
            <a:pPr>
              <a:buNone/>
            </a:pPr>
            <a:r>
              <a:rPr lang="en-US" sz="3600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  </a:t>
            </a:r>
            <a:r>
              <a:rPr lang="ru-RU" sz="3600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полученные</a:t>
            </a:r>
            <a:r>
              <a:rPr lang="en-US" sz="3600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                             </a:t>
            </a:r>
            <a:r>
              <a:rPr lang="ru-RU" sz="3600" b="1" dirty="0" smtClean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сложить</a:t>
            </a:r>
          </a:p>
          <a:p>
            <a:pPr>
              <a:buNone/>
            </a:pPr>
            <a:endParaRPr lang="ru-RU" sz="3600" b="1" dirty="0">
              <a:solidFill>
                <a:schemeClr val="bg1"/>
              </a:solidFill>
              <a:effectLst>
                <a:glow rad="228600">
                  <a:schemeClr val="tx1">
                    <a:alpha val="40000"/>
                  </a:schemeClr>
                </a:glow>
              </a:effectLst>
            </a:endParaRPr>
          </a:p>
        </p:txBody>
      </p:sp>
      <p:grpSp>
        <p:nvGrpSpPr>
          <p:cNvPr id="25" name="Группа 24"/>
          <p:cNvGrpSpPr/>
          <p:nvPr/>
        </p:nvGrpSpPr>
        <p:grpSpPr>
          <a:xfrm>
            <a:off x="1714480" y="2285992"/>
            <a:ext cx="3429024" cy="1382735"/>
            <a:chOff x="1714480" y="2285992"/>
            <a:chExt cx="3429024" cy="1382735"/>
          </a:xfrm>
        </p:grpSpPr>
        <p:cxnSp>
          <p:nvCxnSpPr>
            <p:cNvPr id="5" name="Прямая соединительная линия 4"/>
            <p:cNvCxnSpPr/>
            <p:nvPr/>
          </p:nvCxnSpPr>
          <p:spPr>
            <a:xfrm rot="5400000">
              <a:off x="1357290" y="2786058"/>
              <a:ext cx="714380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1714480" y="2786058"/>
              <a:ext cx="2486042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800206" y="2285992"/>
              <a:ext cx="33432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bg1"/>
                  </a:solidFill>
                  <a:effectLst>
                    <a:glow rad="228600">
                      <a:schemeClr val="tx1">
                        <a:alpha val="40000"/>
                      </a:schemeClr>
                    </a:glow>
                  </a:effectLst>
                </a:rPr>
                <a:t>умножить</a:t>
              </a:r>
              <a:endParaRPr lang="ru-RU" sz="2800" b="1" dirty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00206" y="2714620"/>
              <a:ext cx="214314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bg1"/>
                  </a:solidFill>
                  <a:effectLst>
                    <a:glow rad="228600">
                      <a:schemeClr val="tx1">
                        <a:alpha val="40000"/>
                      </a:schemeClr>
                    </a:glow>
                  </a:effectLst>
                </a:rPr>
                <a:t>разделить</a:t>
              </a:r>
              <a:endParaRPr lang="ru-RU" sz="2800" b="1" dirty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33" name="Группа 32"/>
          <p:cNvGrpSpPr/>
          <p:nvPr/>
        </p:nvGrpSpPr>
        <p:grpSpPr>
          <a:xfrm>
            <a:off x="2857488" y="3429000"/>
            <a:ext cx="3339434" cy="1454173"/>
            <a:chOff x="2935743" y="3214686"/>
            <a:chExt cx="2841061" cy="1454173"/>
          </a:xfrm>
        </p:grpSpPr>
        <p:cxnSp>
          <p:nvCxnSpPr>
            <p:cNvPr id="29" name="Прямая соединительная линия 28"/>
            <p:cNvCxnSpPr/>
            <p:nvPr/>
          </p:nvCxnSpPr>
          <p:spPr>
            <a:xfrm rot="5400000">
              <a:off x="2578553" y="3786190"/>
              <a:ext cx="714380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2935743" y="3786190"/>
              <a:ext cx="2064887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990721" y="3214686"/>
              <a:ext cx="27860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bg1"/>
                  </a:solidFill>
                  <a:effectLst>
                    <a:glow rad="228600">
                      <a:schemeClr val="tx1">
                        <a:alpha val="40000"/>
                      </a:schemeClr>
                    </a:glow>
                  </a:effectLst>
                </a:rPr>
                <a:t>умножить</a:t>
              </a:r>
              <a:endParaRPr lang="ru-RU" sz="2800" b="1" dirty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00364" y="3714752"/>
              <a:ext cx="178595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bg1"/>
                  </a:solidFill>
                  <a:effectLst>
                    <a:glow rad="228600">
                      <a:schemeClr val="tx1">
                        <a:alpha val="40000"/>
                      </a:schemeClr>
                    </a:glow>
                  </a:effectLst>
                </a:rPr>
                <a:t>разделить</a:t>
              </a:r>
              <a:endParaRPr lang="ru-RU" sz="2800" b="1" dirty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endParaRPr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3357554" y="5429264"/>
            <a:ext cx="3071834" cy="1023286"/>
            <a:chOff x="642910" y="4857760"/>
            <a:chExt cx="3071834" cy="1023286"/>
          </a:xfrm>
        </p:grpSpPr>
        <p:cxnSp>
          <p:nvCxnSpPr>
            <p:cNvPr id="22" name="Прямая соединительная линия 21"/>
            <p:cNvCxnSpPr/>
            <p:nvPr/>
          </p:nvCxnSpPr>
          <p:spPr>
            <a:xfrm rot="5400000">
              <a:off x="285720" y="5429264"/>
              <a:ext cx="714380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642910" y="5429264"/>
              <a:ext cx="2643206" cy="0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785786" y="4857760"/>
              <a:ext cx="29289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bg1"/>
                  </a:solidFill>
                  <a:effectLst>
                    <a:glow rad="228600">
                      <a:schemeClr val="tx1">
                        <a:alpha val="40000"/>
                      </a:schemeClr>
                    </a:glow>
                  </a:effectLst>
                </a:rPr>
                <a:t>произведения</a:t>
              </a:r>
              <a:endParaRPr lang="ru-RU" sz="2800" b="1" dirty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071538" y="5357826"/>
              <a:ext cx="20002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b="1" dirty="0" smtClean="0">
                  <a:solidFill>
                    <a:schemeClr val="bg1"/>
                  </a:solidFill>
                  <a:effectLst>
                    <a:glow rad="228600">
                      <a:schemeClr val="tx1">
                        <a:alpha val="40000"/>
                      </a:schemeClr>
                    </a:glow>
                  </a:effectLst>
                </a:rPr>
                <a:t>частные</a:t>
              </a:r>
              <a:endParaRPr lang="ru-RU" sz="2800" b="1" dirty="0"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endParaRPr>
            </a:p>
          </p:txBody>
        </p:sp>
      </p:grpSp>
    </p:spTree>
  </p:cSld>
  <p:clrMapOvr>
    <a:masterClrMapping/>
  </p:clrMapOvr>
  <p:transition spd="med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Арифметическая и геометрическая прогрессии.</a:t>
            </a:r>
            <a:endParaRPr lang="ru-RU" sz="40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75000"/>
                </a:schemeClr>
              </a:solidFill>
              <a:effectLst>
                <a:glow rad="228600">
                  <a:schemeClr val="tx1"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4572000"/>
          </a:xfrm>
        </p:spPr>
        <p:txBody>
          <a:bodyPr>
            <a:normAutofit fontScale="92500" lnSpcReduction="1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514350" indent="-514350" algn="ctr">
              <a:buNone/>
            </a:pPr>
            <a:r>
              <a:rPr lang="en-US" sz="3900" b="1" dirty="0" smtClean="0">
                <a:ln w="9525">
                  <a:solidFill>
                    <a:schemeClr val="bg1"/>
                  </a:solidFill>
                </a:ln>
                <a:solidFill>
                  <a:srgbClr val="FFFF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</a:rPr>
              <a:t>1</a:t>
            </a:r>
            <a:r>
              <a:rPr lang="ru-RU" sz="3900" b="1" dirty="0" smtClean="0">
                <a:ln w="9525">
                  <a:solidFill>
                    <a:schemeClr val="bg1"/>
                  </a:solidFill>
                </a:ln>
                <a:solidFill>
                  <a:srgbClr val="FFFF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</a:rPr>
              <a:t>.   </a:t>
            </a:r>
            <a:r>
              <a:rPr lang="ru-RU" b="1" dirty="0" smtClean="0">
                <a:ln w="9525">
                  <a:solidFill>
                    <a:schemeClr val="bg1"/>
                  </a:solidFill>
                </a:ln>
                <a:solidFill>
                  <a:srgbClr val="FFFF00"/>
                </a:solidFill>
                <a:effectLst>
                  <a:glow rad="228600">
                    <a:srgbClr val="FFFF00">
                      <a:alpha val="40000"/>
                    </a:srgbClr>
                  </a:glow>
                </a:effectLst>
              </a:rPr>
              <a:t>Даны последовательности:</a:t>
            </a:r>
          </a:p>
          <a:p>
            <a:pPr marL="514350" indent="-514350">
              <a:buNone/>
            </a:pP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    3, 5, 7 …                                         </a:t>
            </a:r>
            <a:r>
              <a:rPr lang="ru-RU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1, 2, 4, 8 …</a:t>
            </a:r>
          </a:p>
          <a:p>
            <a:pPr marL="0" indent="0">
              <a:buNone/>
            </a:pPr>
            <a:r>
              <a:rPr lang="ru-RU" sz="20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построена эта последовательность? Найти следующие три члена последовательности. Что у них общего? И в чем различия?</a:t>
            </a:r>
          </a:p>
          <a:p>
            <a:pPr marL="0" indent="0">
              <a:buNone/>
            </a:pPr>
            <a:r>
              <a:rPr lang="ru-RU" sz="2000" b="1" dirty="0" smtClean="0">
                <a:ln>
                  <a:solidFill>
                    <a:schemeClr val="tx1">
                      <a:lumMod val="50000"/>
                    </a:schemeClr>
                  </a:solidFill>
                </a:ln>
                <a:solidFill>
                  <a:srgbClr val="00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Как получили число, которое при –           </a:t>
            </a:r>
            <a:r>
              <a:rPr lang="ru-RU" sz="20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Как получили число, на которое</a:t>
            </a:r>
            <a:endParaRPr lang="ru-RU" sz="2000" b="1" dirty="0" smtClean="0">
              <a:ln/>
              <a:solidFill>
                <a:srgbClr val="00FF00"/>
              </a:solidFill>
            </a:endParaRPr>
          </a:p>
          <a:p>
            <a:pPr marL="0" indent="0">
              <a:buNone/>
            </a:pPr>
            <a:r>
              <a:rPr lang="ru-RU" sz="2000" b="1" dirty="0" smtClean="0">
                <a:ln>
                  <a:solidFill>
                    <a:schemeClr val="tx1">
                      <a:lumMod val="50000"/>
                    </a:schemeClr>
                  </a:solidFill>
                </a:ln>
                <a:solidFill>
                  <a:srgbClr val="00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бавляем к предыдущему члену,</a:t>
            </a:r>
            <a:r>
              <a:rPr lang="ru-RU" sz="2000" b="1" dirty="0" smtClean="0">
                <a:ln/>
                <a:solidFill>
                  <a:srgbClr val="00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                    </a:t>
            </a:r>
            <a:r>
              <a:rPr lang="ru-RU" sz="20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умножаем предыдущий член,</a:t>
            </a:r>
          </a:p>
          <a:p>
            <a:pPr marL="0" indent="0">
              <a:buNone/>
            </a:pPr>
            <a:r>
              <a:rPr lang="ru-RU" sz="2000" b="1" dirty="0" smtClean="0">
                <a:ln>
                  <a:solidFill>
                    <a:schemeClr val="tx1">
                      <a:lumMod val="50000"/>
                    </a:schemeClr>
                  </a:solidFill>
                </a:ln>
                <a:solidFill>
                  <a:srgbClr val="00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чтобы получить следующий? Как               </a:t>
            </a:r>
            <a:r>
              <a:rPr lang="ru-RU" sz="20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00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чтобы получить следующий?</a:t>
            </a:r>
          </a:p>
          <a:p>
            <a:pPr marL="0" indent="0">
              <a:buNone/>
            </a:pPr>
            <a:r>
              <a:rPr lang="ru-RU" sz="2000" b="1" dirty="0" smtClean="0">
                <a:ln>
                  <a:solidFill>
                    <a:schemeClr val="tx1">
                      <a:lumMod val="50000"/>
                    </a:schemeClr>
                  </a:solidFill>
                </a:ln>
                <a:solidFill>
                  <a:srgbClr val="00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его можно назвать?                             </a:t>
            </a:r>
            <a:r>
              <a:rPr lang="ru-RU" sz="2000" b="1" dirty="0" smtClean="0">
                <a:ln>
                  <a:solidFill>
                    <a:schemeClr val="tx1">
                      <a:lumMod val="50000"/>
                    </a:schemeClr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              </a:t>
            </a:r>
            <a:r>
              <a:rPr lang="ru-RU" sz="20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Как его можно назвать?</a:t>
            </a:r>
          </a:p>
          <a:p>
            <a:pPr marL="0" indent="0" algn="ctr">
              <a:buNone/>
            </a:pPr>
            <a:endParaRPr lang="ru-RU" sz="2000" b="1" dirty="0" smtClean="0">
              <a:ln/>
              <a:solidFill>
                <a:schemeClr val="accent3"/>
              </a:solidFill>
            </a:endParaRPr>
          </a:p>
          <a:p>
            <a:pPr marL="0" indent="0" algn="ctr">
              <a:buNone/>
            </a:pPr>
            <a:r>
              <a:rPr lang="ru-RU" sz="2600" b="1" dirty="0" smtClean="0">
                <a:ln>
                  <a:solidFill>
                    <a:schemeClr val="bg1"/>
                  </a:solidFill>
                </a:ln>
                <a:effectLst>
                  <a:glow rad="101600">
                    <a:schemeClr val="accent1">
                      <a:lumMod val="75000"/>
                      <a:alpha val="60000"/>
                    </a:schemeClr>
                  </a:glow>
                </a:effectLst>
              </a:rPr>
              <a:t>Такие последовательности называются</a:t>
            </a:r>
          </a:p>
          <a:p>
            <a:pPr marL="0" indent="0" algn="ctr">
              <a:buNone/>
            </a:pPr>
            <a:r>
              <a:rPr lang="ru-RU" sz="2600" b="1" dirty="0" smtClean="0">
                <a:ln>
                  <a:solidFill>
                    <a:schemeClr val="bg1"/>
                  </a:solidFill>
                </a:ln>
                <a:solidFill>
                  <a:srgbClr val="FFFF00"/>
                </a:solidFill>
              </a:rPr>
              <a:t>арифметические,</a:t>
            </a:r>
            <a:r>
              <a:rPr lang="ru-RU" sz="2600" b="1" dirty="0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</a:rPr>
              <a:t>                       </a:t>
            </a:r>
            <a:r>
              <a:rPr lang="ru-RU" sz="2600" b="1" dirty="0" smtClean="0">
                <a:ln>
                  <a:solidFill>
                    <a:schemeClr val="bg1"/>
                  </a:solidFill>
                </a:ln>
                <a:solidFill>
                  <a:srgbClr val="66FFFF"/>
                </a:solidFill>
              </a:rPr>
              <a:t>геометрические</a:t>
            </a:r>
          </a:p>
          <a:p>
            <a:pPr marL="0" indent="0" algn="ctr">
              <a:buNone/>
            </a:pPr>
            <a:r>
              <a:rPr lang="ru-RU" sz="2600" b="1" dirty="0" smtClean="0">
                <a:ln>
                  <a:solidFill>
                    <a:schemeClr val="bg1"/>
                  </a:solidFill>
                </a:ln>
                <a:solidFill>
                  <a:srgbClr val="00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разность обозначается – </a:t>
            </a:r>
            <a:r>
              <a:rPr lang="en-US" sz="2600" b="1" dirty="0" smtClean="0">
                <a:ln>
                  <a:solidFill>
                    <a:schemeClr val="bg1"/>
                  </a:solidFill>
                </a:ln>
                <a:solidFill>
                  <a:srgbClr val="00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d    </a:t>
            </a:r>
            <a:r>
              <a:rPr lang="ru-RU" sz="2600" b="1" dirty="0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  <a:effectLst>
                  <a:glow rad="228600">
                    <a:schemeClr val="tx1">
                      <a:lumMod val="95000"/>
                      <a:alpha val="40000"/>
                    </a:schemeClr>
                  </a:glow>
                </a:effectLst>
              </a:rPr>
              <a:t>знаменатель обозначается - </a:t>
            </a:r>
            <a:r>
              <a:rPr lang="en-US" sz="2600" b="1" dirty="0" smtClean="0">
                <a:ln>
                  <a:solidFill>
                    <a:schemeClr val="bg1"/>
                  </a:solidFill>
                </a:ln>
                <a:solidFill>
                  <a:schemeClr val="accent3"/>
                </a:solidFill>
                <a:effectLst>
                  <a:glow rad="228600">
                    <a:schemeClr val="tx1">
                      <a:lumMod val="95000"/>
                      <a:alpha val="40000"/>
                    </a:schemeClr>
                  </a:glow>
                </a:effectLst>
              </a:rPr>
              <a:t>q</a:t>
            </a:r>
            <a:endParaRPr lang="ru-RU" sz="2600" b="1" dirty="0">
              <a:ln>
                <a:solidFill>
                  <a:schemeClr val="bg1"/>
                </a:solidFill>
              </a:ln>
              <a:solidFill>
                <a:schemeClr val="accent3"/>
              </a:solidFill>
              <a:effectLst>
                <a:glow rad="228600">
                  <a:schemeClr val="tx1">
                    <a:lumMod val="95000"/>
                    <a:alpha val="40000"/>
                  </a:schemeClr>
                </a:glow>
              </a:effectLst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3786183" y="4286255"/>
            <a:ext cx="157163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en-US" sz="3100" dirty="0" smtClean="0">
                <a:solidFill>
                  <a:sysClr val="windowText" lastClr="00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r>
              <a:rPr lang="ru-RU" sz="3100" dirty="0" smtClean="0">
                <a:solidFill>
                  <a:sysClr val="windowText" lastClr="00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r>
              <a:rPr lang="ru-RU" dirty="0" smtClean="0">
                <a:solidFill>
                  <a:sysClr val="windowText" lastClr="00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3600" dirty="0" smtClean="0">
                <a:solidFill>
                  <a:sysClr val="windowText" lastClr="00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Определение</a:t>
            </a:r>
            <a:r>
              <a:rPr lang="ru-RU" dirty="0" smtClean="0">
                <a:solidFill>
                  <a:sysClr val="windowText" lastClr="000000"/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dirty="0">
              <a:solidFill>
                <a:sysClr val="windowText" lastClr="000000"/>
              </a:solidFill>
              <a:effectLst>
                <a:glow rad="228600">
                  <a:srgbClr val="FFFF00">
                    <a:alpha val="40000"/>
                  </a:srgbClr>
                </a:glow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929354"/>
          </a:xfrm>
        </p:spPr>
        <p:txBody>
          <a:bodyPr/>
          <a:lstStyle/>
          <a:p>
            <a:pPr marL="0" indent="271463">
              <a:buNone/>
            </a:pPr>
            <a:r>
              <a:rPr lang="ru-RU" sz="2800" b="1" dirty="0" smtClean="0">
                <a:solidFill>
                  <a:sysClr val="windowText" lastClr="00000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Последовательность, каждый член которой начиная со второго, равен предыдущему, </a:t>
            </a:r>
          </a:p>
          <a:p>
            <a:pPr marL="0" indent="271463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357158" y="1643050"/>
            <a:ext cx="3143272" cy="857256"/>
            <a:chOff x="285720" y="1785926"/>
            <a:chExt cx="3786214" cy="1000132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285720" y="1857364"/>
              <a:ext cx="3786214" cy="928694"/>
              <a:chOff x="2428860" y="2714620"/>
              <a:chExt cx="2500330" cy="857256"/>
            </a:xfrm>
          </p:grpSpPr>
          <p:sp>
            <p:nvSpPr>
              <p:cNvPr id="9" name="Блок-схема: ручное управление 8"/>
              <p:cNvSpPr/>
              <p:nvPr/>
            </p:nvSpPr>
            <p:spPr>
              <a:xfrm>
                <a:off x="2428860" y="3143248"/>
                <a:ext cx="2500330" cy="428628"/>
              </a:xfrm>
              <a:prstGeom prst="flowChartManualOperation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/>
              </a:p>
            </p:txBody>
          </p:sp>
          <p:sp>
            <p:nvSpPr>
              <p:cNvPr id="10" name="Блок-схема: ручное управление 9"/>
              <p:cNvSpPr/>
              <p:nvPr/>
            </p:nvSpPr>
            <p:spPr>
              <a:xfrm rot="10800000">
                <a:off x="2428860" y="2714620"/>
                <a:ext cx="2500330" cy="428628"/>
              </a:xfrm>
              <a:prstGeom prst="flowChartManualOperation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40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1000100" y="1785926"/>
              <a:ext cx="25717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сложенному</a:t>
              </a:r>
              <a:endParaRPr lang="ru-RU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57225" y="2214553"/>
              <a:ext cx="30718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умноженному</a:t>
              </a:r>
              <a:endParaRPr lang="ru-RU" sz="24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3571868" y="1857364"/>
            <a:ext cx="5143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glow rad="228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одним и тем же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ysClr val="windowText" lastClr="000000"/>
                </a:solidFill>
                <a:effectLst>
                  <a:glow rad="228600">
                    <a:schemeClr val="tx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числом </a:t>
            </a:r>
            <a:r>
              <a:rPr lang="ru-RU" sz="2400" b="1" dirty="0" smtClean="0">
                <a:effectLst>
                  <a:glow rad="228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называется  </a:t>
            </a:r>
            <a:endParaRPr lang="ru-RU" sz="2400" b="1" dirty="0">
              <a:effectLst>
                <a:glow rad="2286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0" y="2786058"/>
            <a:ext cx="3857620" cy="857256"/>
            <a:chOff x="2500298" y="2928934"/>
            <a:chExt cx="3786214" cy="928694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2500298" y="2928934"/>
              <a:ext cx="3786214" cy="928694"/>
              <a:chOff x="2428860" y="2714620"/>
              <a:chExt cx="2500330" cy="857256"/>
            </a:xfrm>
          </p:grpSpPr>
          <p:sp>
            <p:nvSpPr>
              <p:cNvPr id="18" name="Блок-схема: ручное управление 17"/>
              <p:cNvSpPr/>
              <p:nvPr/>
            </p:nvSpPr>
            <p:spPr>
              <a:xfrm>
                <a:off x="2428860" y="3143248"/>
                <a:ext cx="2500330" cy="428628"/>
              </a:xfrm>
              <a:prstGeom prst="flowChartManualOperation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  <p:sp>
            <p:nvSpPr>
              <p:cNvPr id="19" name="Блок-схема: ручное управление 18"/>
              <p:cNvSpPr/>
              <p:nvPr/>
            </p:nvSpPr>
            <p:spPr>
              <a:xfrm rot="10800000">
                <a:off x="2428860" y="2714620"/>
                <a:ext cx="2500330" cy="428628"/>
              </a:xfrm>
              <a:prstGeom prst="flowChartManualOperation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600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2930550" y="2928934"/>
              <a:ext cx="30003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арифметической</a:t>
              </a:r>
              <a:endParaRPr lang="ru-RU" sz="2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016600" y="3315890"/>
              <a:ext cx="27860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/>
                <a:t>геометрической</a:t>
              </a:r>
              <a:endParaRPr lang="ru-RU" sz="24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857620" y="2928934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400" b="1" dirty="0" smtClean="0">
                <a:effectLst>
                  <a:glow rad="228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прогрессией. Число</a:t>
            </a:r>
            <a:endParaRPr lang="ru-RU" sz="2400" b="1" dirty="0">
              <a:effectLst>
                <a:glow rad="2286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142844" y="3857628"/>
            <a:ext cx="4357718" cy="818855"/>
            <a:chOff x="3929058" y="3714752"/>
            <a:chExt cx="3143272" cy="818855"/>
          </a:xfrm>
        </p:grpSpPr>
        <p:grpSp>
          <p:nvGrpSpPr>
            <p:cNvPr id="25" name="Группа 24"/>
            <p:cNvGrpSpPr/>
            <p:nvPr/>
          </p:nvGrpSpPr>
          <p:grpSpPr>
            <a:xfrm>
              <a:off x="3929058" y="3786190"/>
              <a:ext cx="3143272" cy="714380"/>
              <a:chOff x="2428860" y="2714620"/>
              <a:chExt cx="2500330" cy="857256"/>
            </a:xfrm>
          </p:grpSpPr>
          <p:sp>
            <p:nvSpPr>
              <p:cNvPr id="26" name="Блок-схема: ручное управление 25"/>
              <p:cNvSpPr/>
              <p:nvPr/>
            </p:nvSpPr>
            <p:spPr>
              <a:xfrm>
                <a:off x="2428860" y="3143248"/>
                <a:ext cx="2500330" cy="428628"/>
              </a:xfrm>
              <a:prstGeom prst="flowChartManualOperation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000"/>
              </a:p>
            </p:txBody>
          </p:sp>
          <p:sp>
            <p:nvSpPr>
              <p:cNvPr id="27" name="Блок-схема: ручное управление 26"/>
              <p:cNvSpPr/>
              <p:nvPr/>
            </p:nvSpPr>
            <p:spPr>
              <a:xfrm rot="10800000">
                <a:off x="2428860" y="2714620"/>
                <a:ext cx="2500330" cy="428628"/>
              </a:xfrm>
              <a:prstGeom prst="flowChartManualOperation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00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4643438" y="3714752"/>
              <a:ext cx="18196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d - </a:t>
              </a:r>
              <a:r>
                <a:rPr lang="ru-RU" sz="2400" dirty="0" smtClean="0"/>
                <a:t>разность </a:t>
              </a:r>
              <a:endParaRPr lang="ru-RU" sz="24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357686" y="4071942"/>
              <a:ext cx="23251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   q - </a:t>
              </a:r>
              <a:r>
                <a:rPr lang="ru-RU" sz="2400" dirty="0" smtClean="0"/>
                <a:t>знаменатель</a:t>
              </a:r>
              <a:endParaRPr lang="ru-RU" sz="2400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0" y="3286124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                                                   </a:t>
            </a:r>
            <a:r>
              <a:rPr lang="ru-RU" sz="2400" b="1" dirty="0" smtClean="0">
                <a:effectLst>
                  <a:glow rad="228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прогрессии. Таким образам</a:t>
            </a:r>
            <a:endParaRPr lang="en-US" sz="2400" b="1" dirty="0" smtClean="0">
              <a:effectLst>
                <a:glow rad="2286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400" dirty="0" smtClean="0"/>
          </a:p>
          <a:p>
            <a:r>
              <a:rPr lang="en-US" sz="2400" b="1" dirty="0" smtClean="0">
                <a:effectLst>
                  <a:glow rad="228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dirty="0" smtClean="0">
                <a:effectLst>
                  <a:glow rad="228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прогрессия</a:t>
            </a:r>
          </a:p>
          <a:p>
            <a:endParaRPr lang="ru-RU" sz="2400" dirty="0" smtClean="0"/>
          </a:p>
          <a:p>
            <a:r>
              <a:rPr lang="en-US" sz="2400" dirty="0" smtClean="0"/>
              <a:t>  </a:t>
            </a:r>
            <a:r>
              <a:rPr lang="ru-RU" sz="2400" b="1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есть последовательность, заданная рекуррентно</a:t>
            </a:r>
            <a:r>
              <a:rPr lang="en-US" sz="2400" b="1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/>
            </a:r>
            <a:br>
              <a:rPr lang="en-US" sz="2400" b="1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</a:br>
            <a:r>
              <a:rPr lang="en-US" sz="2400" b="1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                    </a:t>
            </a:r>
            <a:r>
              <a:rPr lang="ru-RU" sz="2400" b="1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 </a:t>
            </a:r>
            <a:r>
              <a:rPr lang="en-US" sz="2400" b="1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  </a:t>
            </a:r>
            <a:r>
              <a:rPr lang="ru-RU" sz="2400" b="1" dirty="0" smtClean="0">
                <a:effectLst>
                  <a:glow rad="228600">
                    <a:schemeClr val="bg1">
                      <a:alpha val="40000"/>
                    </a:schemeClr>
                  </a:glow>
                </a:effectLst>
              </a:rPr>
              <a:t>равенством</a:t>
            </a:r>
            <a:endParaRPr lang="ru-RU" b="1" dirty="0">
              <a:effectLst>
                <a:glow rad="228600">
                  <a:schemeClr val="bg1">
                    <a:alpha val="40000"/>
                  </a:schemeClr>
                </a:glow>
              </a:effectLst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2214546" y="4929198"/>
            <a:ext cx="3643338" cy="857256"/>
            <a:chOff x="4357686" y="3857628"/>
            <a:chExt cx="3071834" cy="857256"/>
          </a:xfrm>
        </p:grpSpPr>
        <p:grpSp>
          <p:nvGrpSpPr>
            <p:cNvPr id="33" name="Группа 32"/>
            <p:cNvGrpSpPr/>
            <p:nvPr/>
          </p:nvGrpSpPr>
          <p:grpSpPr>
            <a:xfrm>
              <a:off x="4357686" y="3857628"/>
              <a:ext cx="3071834" cy="857256"/>
              <a:chOff x="2428860" y="2714620"/>
              <a:chExt cx="2500330" cy="857256"/>
            </a:xfrm>
          </p:grpSpPr>
          <p:sp>
            <p:nvSpPr>
              <p:cNvPr id="34" name="Блок-схема: ручное управление 33"/>
              <p:cNvSpPr/>
              <p:nvPr/>
            </p:nvSpPr>
            <p:spPr>
              <a:xfrm>
                <a:off x="2428860" y="3143248"/>
                <a:ext cx="2500330" cy="428628"/>
              </a:xfrm>
              <a:prstGeom prst="flowChartManualOperation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Блок-схема: ручное управление 34"/>
              <p:cNvSpPr/>
              <p:nvPr/>
            </p:nvSpPr>
            <p:spPr>
              <a:xfrm rot="10800000">
                <a:off x="2428860" y="2714620"/>
                <a:ext cx="2500330" cy="428628"/>
              </a:xfrm>
              <a:prstGeom prst="flowChartManualOperation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4714876" y="3857628"/>
              <a:ext cx="23574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 </a:t>
              </a:r>
              <a:r>
                <a:rPr lang="ru-RU" sz="2400" dirty="0" smtClean="0"/>
                <a:t>арифметическая</a:t>
              </a:r>
              <a:endParaRPr lang="ru-RU" sz="24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714876" y="4214818"/>
              <a:ext cx="24288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  </a:t>
              </a:r>
              <a:r>
                <a:rPr lang="ru-RU" sz="2400" dirty="0" smtClean="0"/>
                <a:t>геометрическая</a:t>
              </a:r>
              <a:endParaRPr lang="ru-RU" sz="2400" dirty="0"/>
            </a:p>
          </p:txBody>
        </p:sp>
      </p:grp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15" grpId="0"/>
      <p:bldP spid="24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Группа 42"/>
          <p:cNvGrpSpPr/>
          <p:nvPr/>
        </p:nvGrpSpPr>
        <p:grpSpPr>
          <a:xfrm>
            <a:off x="0" y="571480"/>
            <a:ext cx="9501222" cy="2126763"/>
            <a:chOff x="214282" y="571480"/>
            <a:chExt cx="9215502" cy="2126763"/>
          </a:xfrm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grpSpPr>
        <p:grpSp>
          <p:nvGrpSpPr>
            <p:cNvPr id="35" name="Группа 34"/>
            <p:cNvGrpSpPr/>
            <p:nvPr/>
          </p:nvGrpSpPr>
          <p:grpSpPr>
            <a:xfrm>
              <a:off x="214282" y="571480"/>
              <a:ext cx="4071966" cy="2126763"/>
              <a:chOff x="1000100" y="1928802"/>
              <a:chExt cx="4071966" cy="2126763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071538" y="1928802"/>
                <a:ext cx="571504" cy="923330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US" sz="5400" b="1" dirty="0" smtClean="0"/>
                  <a:t>a</a:t>
                </a:r>
                <a:endParaRPr lang="ru-RU" sz="5400" b="1" dirty="0"/>
              </a:p>
            </p:txBody>
          </p:sp>
          <p:cxnSp>
            <p:nvCxnSpPr>
              <p:cNvPr id="8" name="Прямая соединительная линия 7"/>
              <p:cNvCxnSpPr/>
              <p:nvPr/>
            </p:nvCxnSpPr>
            <p:spPr>
              <a:xfrm>
                <a:off x="1071538" y="2928934"/>
                <a:ext cx="392909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  <a:sp3d>
                <a:bevelT w="114300" prst="hardEdge"/>
              </a:sp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Группа 18"/>
              <p:cNvGrpSpPr/>
              <p:nvPr/>
            </p:nvGrpSpPr>
            <p:grpSpPr>
              <a:xfrm>
                <a:off x="1428728" y="2285992"/>
                <a:ext cx="1214446" cy="769441"/>
                <a:chOff x="1428728" y="2285992"/>
                <a:chExt cx="1214446" cy="769441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1428728" y="2285992"/>
                  <a:ext cx="285752" cy="769441"/>
                </a:xfrm>
                <a:prstGeom prst="rect">
                  <a:avLst/>
                </a:prstGeom>
                <a:noFill/>
                <a:sp3d>
                  <a:bevelT w="114300" prst="hardEdge"/>
                </a:sp3d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 smtClean="0"/>
                    <a:t>n</a:t>
                  </a:r>
                  <a:endParaRPr lang="ru-RU" sz="4400" dirty="0"/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1785918" y="2428868"/>
                  <a:ext cx="857256" cy="584775"/>
                </a:xfrm>
                <a:prstGeom prst="rect">
                  <a:avLst/>
                </a:prstGeom>
                <a:noFill/>
                <a:sp3d>
                  <a:bevelT w="114300" prst="hardEdge"/>
                </a:sp3d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 smtClean="0"/>
                    <a:t>+ 1</a:t>
                  </a:r>
                  <a:endParaRPr lang="ru-RU" sz="3200" dirty="0"/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2428860" y="2000240"/>
                <a:ext cx="529312" cy="923330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none" rtlCol="0">
                <a:spAutoFit/>
              </a:bodyPr>
              <a:lstStyle/>
              <a:p>
                <a:r>
                  <a:rPr lang="en-US" sz="5400" b="1" dirty="0" smtClean="0"/>
                  <a:t>=</a:t>
                </a:r>
                <a:endParaRPr lang="ru-RU" sz="5400" b="1" dirty="0"/>
              </a:p>
            </p:txBody>
          </p:sp>
          <p:grpSp>
            <p:nvGrpSpPr>
              <p:cNvPr id="13" name="Группа 12"/>
              <p:cNvGrpSpPr/>
              <p:nvPr/>
            </p:nvGrpSpPr>
            <p:grpSpPr>
              <a:xfrm>
                <a:off x="3000364" y="1928802"/>
                <a:ext cx="642942" cy="1126631"/>
                <a:chOff x="1071538" y="1928802"/>
                <a:chExt cx="642942" cy="1126631"/>
              </a:xfrm>
            </p:grpSpPr>
            <p:sp>
              <p:nvSpPr>
                <p:cNvPr id="14" name="TextBox 13"/>
                <p:cNvSpPr txBox="1"/>
                <p:nvPr/>
              </p:nvSpPr>
              <p:spPr>
                <a:xfrm>
                  <a:off x="1071538" y="1928802"/>
                  <a:ext cx="571504" cy="923330"/>
                </a:xfrm>
                <a:prstGeom prst="rect">
                  <a:avLst/>
                </a:prstGeom>
                <a:noFill/>
                <a:sp3d>
                  <a:bevelT w="114300" prst="hardEdge"/>
                </a:sp3d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5400" b="1" dirty="0" smtClean="0"/>
                    <a:t>a</a:t>
                  </a:r>
                  <a:endParaRPr lang="ru-RU" sz="5400" b="1" dirty="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428728" y="2285992"/>
                  <a:ext cx="285752" cy="769441"/>
                </a:xfrm>
                <a:prstGeom prst="rect">
                  <a:avLst/>
                </a:prstGeom>
                <a:noFill/>
                <a:sp3d>
                  <a:bevelT w="114300" prst="hardEdge"/>
                </a:sp3d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 smtClean="0"/>
                    <a:t>n</a:t>
                  </a:r>
                  <a:endParaRPr lang="ru-RU" sz="4400" dirty="0"/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3786182" y="2000240"/>
                <a:ext cx="1285884" cy="923330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US" sz="5400" b="1" dirty="0" smtClean="0"/>
                  <a:t>+ d</a:t>
                </a:r>
                <a:endParaRPr lang="ru-RU" sz="5400" b="1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000100" y="3000372"/>
                <a:ext cx="214314" cy="923330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US" sz="5400" b="1" dirty="0" smtClean="0"/>
                  <a:t>B</a:t>
                </a:r>
                <a:endParaRPr lang="ru-RU" sz="5400" b="1" dirty="0"/>
              </a:p>
            </p:txBody>
          </p:sp>
          <p:grpSp>
            <p:nvGrpSpPr>
              <p:cNvPr id="20" name="Группа 19"/>
              <p:cNvGrpSpPr/>
              <p:nvPr/>
            </p:nvGrpSpPr>
            <p:grpSpPr>
              <a:xfrm>
                <a:off x="1428728" y="3286124"/>
                <a:ext cx="1214446" cy="769441"/>
                <a:chOff x="1428728" y="2285992"/>
                <a:chExt cx="1214446" cy="769441"/>
              </a:xfrm>
            </p:grpSpPr>
            <p:sp>
              <p:nvSpPr>
                <p:cNvPr id="21" name="TextBox 20"/>
                <p:cNvSpPr txBox="1"/>
                <p:nvPr/>
              </p:nvSpPr>
              <p:spPr>
                <a:xfrm>
                  <a:off x="1428728" y="2285992"/>
                  <a:ext cx="285752" cy="769441"/>
                </a:xfrm>
                <a:prstGeom prst="rect">
                  <a:avLst/>
                </a:prstGeom>
                <a:noFill/>
                <a:sp3d>
                  <a:bevelT w="114300" prst="hardEdge"/>
                </a:sp3d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4400" dirty="0" smtClean="0"/>
                    <a:t>n</a:t>
                  </a:r>
                  <a:endParaRPr lang="ru-RU" sz="4400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1785918" y="2428868"/>
                  <a:ext cx="857256" cy="584775"/>
                </a:xfrm>
                <a:prstGeom prst="rect">
                  <a:avLst/>
                </a:prstGeom>
                <a:noFill/>
                <a:sp3d>
                  <a:bevelT w="114300" prst="hardEdge"/>
                </a:sp3d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 smtClean="0"/>
                    <a:t>+ 1</a:t>
                  </a:r>
                  <a:endParaRPr lang="ru-RU" sz="3200" dirty="0"/>
                </a:p>
              </p:txBody>
            </p:sp>
          </p:grpSp>
          <p:sp>
            <p:nvSpPr>
              <p:cNvPr id="29" name="TextBox 28"/>
              <p:cNvSpPr txBox="1"/>
              <p:nvPr/>
            </p:nvSpPr>
            <p:spPr>
              <a:xfrm>
                <a:off x="2428860" y="2928934"/>
                <a:ext cx="214314" cy="923330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US" sz="5400" b="1" dirty="0" smtClean="0"/>
                  <a:t>=</a:t>
                </a:r>
                <a:endParaRPr lang="ru-RU" sz="5400" b="1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928926" y="3000372"/>
                <a:ext cx="357190" cy="923330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US" sz="5400" b="1" dirty="0" smtClean="0"/>
                  <a:t>B</a:t>
                </a:r>
                <a:endParaRPr lang="ru-RU" sz="5400" b="1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357554" y="3286124"/>
                <a:ext cx="142876" cy="769441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 smtClean="0"/>
                  <a:t>n</a:t>
                </a:r>
                <a:endParaRPr lang="ru-RU" sz="4400" dirty="0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3929058" y="3357562"/>
                <a:ext cx="214314" cy="214314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sp3d>
                <a:bevelT w="114300" prst="hardEdg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357686" y="2857496"/>
                <a:ext cx="571504" cy="923330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US" sz="5400" b="1" dirty="0" smtClean="0"/>
                  <a:t>q</a:t>
                </a:r>
                <a:endParaRPr lang="ru-RU" sz="5400" b="1" dirty="0"/>
              </a:p>
            </p:txBody>
          </p:sp>
        </p:grpSp>
        <p:grpSp>
          <p:nvGrpSpPr>
            <p:cNvPr id="42" name="Группа 41"/>
            <p:cNvGrpSpPr/>
            <p:nvPr/>
          </p:nvGrpSpPr>
          <p:grpSpPr>
            <a:xfrm>
              <a:off x="4214810" y="714356"/>
              <a:ext cx="5214974" cy="1350828"/>
              <a:chOff x="4643438" y="714356"/>
              <a:chExt cx="5214974" cy="1350828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4643438" y="714356"/>
                <a:ext cx="4071966" cy="1200329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ru-RU" sz="7200" b="1" dirty="0" smtClean="0"/>
                  <a:t>, </a:t>
                </a:r>
                <a:r>
                  <a:rPr lang="ru-RU" sz="4400" dirty="0" smtClean="0"/>
                  <a:t>где         </a:t>
                </a:r>
                <a:r>
                  <a:rPr lang="ru-RU" sz="4400" b="1" dirty="0" smtClean="0"/>
                  <a:t>0, </a:t>
                </a:r>
                <a:endParaRPr lang="ru-RU" sz="7200" b="1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000760" y="928670"/>
                <a:ext cx="571504" cy="923330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US" sz="5400" b="1" dirty="0" smtClean="0"/>
                  <a:t>q</a:t>
                </a:r>
                <a:endParaRPr lang="ru-RU" sz="5400" b="1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500826" y="928670"/>
                <a:ext cx="214314" cy="1015663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ru-RU" sz="6000" b="1" dirty="0" smtClean="0"/>
                  <a:t>≠</a:t>
                </a:r>
                <a:endParaRPr lang="ru-RU" sz="6000" b="1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500958" y="1000108"/>
                <a:ext cx="357190" cy="923330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en-US" sz="5400" b="1" dirty="0" smtClean="0"/>
                  <a:t>B</a:t>
                </a:r>
                <a:endParaRPr lang="ru-RU" sz="5400" b="1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7929586" y="1357298"/>
                <a:ext cx="285752" cy="707886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1</a:t>
                </a:r>
                <a:endParaRPr lang="ru-RU" sz="40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8215338" y="928670"/>
                <a:ext cx="1643074" cy="1015663"/>
              </a:xfrm>
              <a:prstGeom prst="rect">
                <a:avLst/>
              </a:prstGeom>
              <a:noFill/>
              <a:sp3d>
                <a:bevelT w="114300" prst="hardEdge"/>
              </a:sp3d>
            </p:spPr>
            <p:txBody>
              <a:bodyPr wrap="square" rtlCol="0">
                <a:spAutoFit/>
              </a:bodyPr>
              <a:lstStyle/>
              <a:p>
                <a:r>
                  <a:rPr lang="ru-RU" sz="6000" b="1" dirty="0" smtClean="0"/>
                  <a:t>≠ </a:t>
                </a:r>
                <a:r>
                  <a:rPr lang="ru-RU" sz="4800" b="1" dirty="0" smtClean="0"/>
                  <a:t>0,</a:t>
                </a:r>
                <a:endParaRPr lang="ru-RU" sz="8000" b="1" dirty="0"/>
              </a:p>
            </p:txBody>
          </p:sp>
        </p:grpSp>
      </p:grpSp>
      <p:grpSp>
        <p:nvGrpSpPr>
          <p:cNvPr id="48" name="Группа 47"/>
          <p:cNvGrpSpPr/>
          <p:nvPr/>
        </p:nvGrpSpPr>
        <p:grpSpPr>
          <a:xfrm>
            <a:off x="714348" y="3000372"/>
            <a:ext cx="5857916" cy="2370725"/>
            <a:chOff x="714348" y="3000372"/>
            <a:chExt cx="5857916" cy="2370725"/>
          </a:xfrm>
        </p:grpSpPr>
        <p:grpSp>
          <p:nvGrpSpPr>
            <p:cNvPr id="23" name="Группа 22"/>
            <p:cNvGrpSpPr/>
            <p:nvPr/>
          </p:nvGrpSpPr>
          <p:grpSpPr>
            <a:xfrm>
              <a:off x="4071934" y="3286124"/>
              <a:ext cx="1214446" cy="646331"/>
              <a:chOff x="1428728" y="2285992"/>
              <a:chExt cx="1214446" cy="646331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1428728" y="2285992"/>
                <a:ext cx="28575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600" dirty="0" smtClean="0">
                    <a:solidFill>
                      <a:srgbClr val="FFFF00"/>
                    </a:solidFill>
                    <a:effectLst>
                      <a:glow rad="228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</a:rPr>
                  <a:t>n</a:t>
                </a:r>
                <a:endParaRPr lang="ru-RU" sz="3600" dirty="0">
                  <a:solidFill>
                    <a:srgbClr val="FFFF00"/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785918" y="2428868"/>
                <a:ext cx="8572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FFFF00"/>
                    </a:solidFill>
                    <a:effectLst>
                      <a:glow rad="228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</a:rPr>
                  <a:t>+ 1</a:t>
                </a:r>
                <a:endParaRPr lang="ru-RU" sz="2400" dirty="0">
                  <a:solidFill>
                    <a:srgbClr val="FFFF00"/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endParaRPr>
              </a:p>
            </p:txBody>
          </p:sp>
        </p:grpSp>
        <p:grpSp>
          <p:nvGrpSpPr>
            <p:cNvPr id="26" name="Группа 25"/>
            <p:cNvGrpSpPr/>
            <p:nvPr/>
          </p:nvGrpSpPr>
          <p:grpSpPr>
            <a:xfrm>
              <a:off x="4572000" y="4071942"/>
              <a:ext cx="1071602" cy="523220"/>
              <a:chOff x="1428728" y="2285992"/>
              <a:chExt cx="1071602" cy="523220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1428728" y="2285992"/>
                <a:ext cx="2857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>
                    <a:solidFill>
                      <a:srgbClr val="FFFF00"/>
                    </a:solidFill>
                    <a:effectLst>
                      <a:glow rad="228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</a:rPr>
                  <a:t>n</a:t>
                </a:r>
                <a:endParaRPr lang="ru-RU" sz="2800" dirty="0">
                  <a:solidFill>
                    <a:srgbClr val="FFFF00"/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643074" y="2357430"/>
                <a:ext cx="85725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rgbClr val="FFFF00"/>
                    </a:solidFill>
                    <a:effectLst>
                      <a:glow rad="228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</a:rPr>
                  <a:t>+ 1</a:t>
                </a:r>
                <a:endParaRPr lang="ru-RU" sz="2000" b="1" dirty="0">
                  <a:solidFill>
                    <a:srgbClr val="FFFF00"/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714348" y="3429000"/>
              <a:ext cx="22145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solidFill>
                    <a:srgbClr val="FFFF00"/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rPr>
                <a:t>значит </a:t>
              </a:r>
              <a:endParaRPr lang="ru-RU" sz="4000" dirty="0"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cxnSp>
          <p:nvCxnSpPr>
            <p:cNvPr id="49" name="Прямая соединительная линия 48"/>
            <p:cNvCxnSpPr/>
            <p:nvPr/>
          </p:nvCxnSpPr>
          <p:spPr>
            <a:xfrm>
              <a:off x="2643174" y="3857628"/>
              <a:ext cx="37147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2786050" y="3000372"/>
              <a:ext cx="37862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 smtClean="0">
                  <a:solidFill>
                    <a:srgbClr val="FFFF00"/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rPr>
                <a:t>d = a      - a</a:t>
              </a:r>
              <a:endParaRPr lang="ru-RU" sz="4800" dirty="0"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715008" y="3286124"/>
              <a:ext cx="1428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smtClean="0">
                  <a:solidFill>
                    <a:srgbClr val="FFFF00"/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rPr>
                <a:t>n</a:t>
              </a:r>
              <a:endParaRPr lang="ru-RU" sz="3600" dirty="0"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143240" y="4143380"/>
              <a:ext cx="121444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400" dirty="0" smtClean="0">
                  <a:solidFill>
                    <a:srgbClr val="FFFF00"/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rPr>
                <a:t>q = </a:t>
              </a:r>
              <a:endParaRPr lang="ru-RU" sz="5400" dirty="0"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cxnSp>
          <p:nvCxnSpPr>
            <p:cNvPr id="58" name="Прямая соединительная линия 57"/>
            <p:cNvCxnSpPr/>
            <p:nvPr/>
          </p:nvCxnSpPr>
          <p:spPr>
            <a:xfrm>
              <a:off x="4143372" y="4643446"/>
              <a:ext cx="128588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4214810" y="3857628"/>
              <a:ext cx="35719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dirty="0" smtClean="0">
                  <a:solidFill>
                    <a:srgbClr val="FFFF00"/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rPr>
                <a:t>B</a:t>
              </a:r>
              <a:endParaRPr lang="ru-RU" sz="4400" dirty="0"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endParaRPr>
            </a:p>
          </p:txBody>
        </p:sp>
        <p:grpSp>
          <p:nvGrpSpPr>
            <p:cNvPr id="62" name="Группа 61"/>
            <p:cNvGrpSpPr/>
            <p:nvPr/>
          </p:nvGrpSpPr>
          <p:grpSpPr>
            <a:xfrm>
              <a:off x="4500562" y="4572008"/>
              <a:ext cx="500066" cy="799089"/>
              <a:chOff x="2786050" y="4500570"/>
              <a:chExt cx="500066" cy="799089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3143240" y="4714884"/>
                <a:ext cx="14287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 smtClean="0">
                    <a:solidFill>
                      <a:srgbClr val="FFFF00"/>
                    </a:solidFill>
                    <a:effectLst>
                      <a:glow rad="228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</a:rPr>
                  <a:t>n</a:t>
                </a:r>
                <a:endParaRPr lang="ru-RU" sz="3200" dirty="0">
                  <a:solidFill>
                    <a:srgbClr val="FFFF00"/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2786050" y="4500570"/>
                <a:ext cx="35719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dirty="0" smtClean="0">
                    <a:solidFill>
                      <a:srgbClr val="FFFF00"/>
                    </a:solidFill>
                    <a:effectLst>
                      <a:glow rad="2286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</a:rPr>
                  <a:t>B</a:t>
                </a:r>
                <a:endParaRPr lang="ru-RU" sz="4400" dirty="0">
                  <a:solidFill>
                    <a:srgbClr val="FFFF00"/>
                  </a:solidFill>
                  <a:effectLst>
                    <a:glow rad="228600">
                      <a:schemeClr val="accent1">
                        <a:satMod val="175000"/>
                        <a:alpha val="40000"/>
                      </a:schemeClr>
                    </a:glow>
                  </a:effectLst>
                </a:endParaRPr>
              </a:p>
            </p:txBody>
          </p:sp>
        </p:grpSp>
      </p:grpSp>
    </p:spTree>
  </p:cSld>
  <p:clrMapOvr>
    <a:masterClrMapping/>
  </p:clrMapOvr>
  <p:transition spd="slow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      3. Свойства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572140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Формула </a:t>
            </a:r>
            <a:r>
              <a:rPr lang="en-US" sz="4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n – </a:t>
            </a:r>
            <a:r>
              <a:rPr lang="ru-RU" sz="4000" dirty="0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го члена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FF00"/>
                </a:solidFill>
                <a:effectLst>
                  <a:glow rad="228600">
                    <a:srgbClr val="009900"/>
                  </a:glow>
                </a:effectLst>
              </a:rPr>
              <a:t>Что надо знать, чтобы задать прогрессию?</a:t>
            </a:r>
          </a:p>
          <a:p>
            <a:pPr algn="ctr">
              <a:buNone/>
            </a:pPr>
            <a:r>
              <a:rPr lang="ru-RU" sz="4400" b="1" i="1" dirty="0" smtClean="0">
                <a:solidFill>
                  <a:schemeClr val="bg1"/>
                </a:solidFill>
                <a:effectLst>
                  <a:glow rad="228600">
                    <a:srgbClr val="FFFF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её первый член и разность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1">
                      <a:lumMod val="75000"/>
                      <a:alpha val="40000"/>
                    </a:schemeClr>
                  </a:glow>
                </a:effectLst>
              </a:rPr>
              <a:t>а₁ и </a:t>
            </a:r>
            <a:r>
              <a:rPr lang="en-US" sz="4800" b="1" dirty="0" smtClean="0">
                <a:ln>
                  <a:solidFill>
                    <a:schemeClr val="bg1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1">
                      <a:lumMod val="75000"/>
                      <a:alpha val="40000"/>
                    </a:schemeClr>
                  </a:glow>
                </a:effectLst>
              </a:rPr>
              <a:t>d                          </a:t>
            </a:r>
            <a:endParaRPr lang="ru-RU" b="1" dirty="0" smtClean="0">
              <a:ln>
                <a:solidFill>
                  <a:schemeClr val="bg1"/>
                </a:solidFill>
              </a:ln>
              <a:solidFill>
                <a:schemeClr val="accent1">
                  <a:lumMod val="75000"/>
                </a:schemeClr>
              </a:solidFill>
              <a:effectLst>
                <a:glow rad="228600">
                  <a:schemeClr val="accent1">
                    <a:lumMod val="75000"/>
                    <a:alpha val="40000"/>
                  </a:schemeClr>
                </a:glow>
              </a:effectLst>
            </a:endParaRPr>
          </a:p>
          <a:p>
            <a:pPr algn="ctr">
              <a:buNone/>
            </a:pPr>
            <a:r>
              <a:rPr lang="ru-RU" sz="4000" b="1" i="1" dirty="0" smtClean="0">
                <a:solidFill>
                  <a:srgbClr val="FFFF00"/>
                </a:solidFill>
                <a:effectLst>
                  <a:glow rad="228600">
                    <a:schemeClr val="accent6">
                      <a:lumMod val="50000"/>
                      <a:alpha val="40000"/>
                    </a:schemeClr>
                  </a:glow>
                </a:effectLst>
              </a:rPr>
              <a:t>её первый член и знаменатель</a:t>
            </a:r>
          </a:p>
          <a:p>
            <a:pPr algn="ctr">
              <a:buNone/>
            </a:pPr>
            <a:r>
              <a:rPr lang="en-US" sz="4800" b="1" dirty="0" smtClean="0">
                <a:ln>
                  <a:solidFill>
                    <a:schemeClr val="bg1"/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в₁ и </a:t>
            </a:r>
            <a:r>
              <a:rPr lang="en-US" sz="4800" b="1" dirty="0" smtClean="0">
                <a:ln>
                  <a:solidFill>
                    <a:schemeClr val="bg1"/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</a:t>
            </a:r>
            <a:endParaRPr lang="ru-RU" sz="4800" b="1" dirty="0">
              <a:ln>
                <a:solidFill>
                  <a:schemeClr val="bg1"/>
                </a:solidFill>
              </a:ln>
              <a:solidFill>
                <a:schemeClr val="accent5">
                  <a:lumMod val="40000"/>
                  <a:lumOff val="60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28596" y="4286256"/>
            <a:ext cx="8286808" cy="0"/>
          </a:xfrm>
          <a:prstGeom prst="line">
            <a:avLst/>
          </a:prstGeom>
          <a:ln w="76200">
            <a:solidFill>
              <a:schemeClr val="bg1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690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Формула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n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glow rad="228600">
                    <a:schemeClr val="tx1">
                      <a:alpha val="40000"/>
                    </a:schemeClr>
                  </a:glow>
                </a:effectLst>
              </a:rPr>
              <a:t> – го члена для арифметической прогрессии:</a:t>
            </a:r>
          </a:p>
          <a:p>
            <a:pPr algn="ctr">
              <a:buNone/>
            </a:pPr>
            <a:r>
              <a:rPr lang="ru-RU" sz="4400" b="1" i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а</a:t>
            </a:r>
            <a:r>
              <a:rPr lang="en-US" sz="4800" i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</a:t>
            </a:r>
            <a:r>
              <a:rPr lang="ru-RU" sz="2400" b="1" i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</a:t>
            </a:r>
            <a:r>
              <a:rPr lang="ru-RU" sz="4400" b="1" i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= а</a:t>
            </a:r>
            <a:r>
              <a:rPr lang="ru-RU" sz="4400" i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₁</a:t>
            </a:r>
            <a:r>
              <a:rPr lang="en-US" sz="4400" b="1" i="1" dirty="0" smtClean="0">
                <a:solidFill>
                  <a:schemeClr val="bg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+d(n +1)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Формула </a:t>
            </a:r>
            <a:r>
              <a:rPr lang="en-US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n –</a:t>
            </a:r>
            <a:r>
              <a:rPr lang="ru-RU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го члена для геометрической прогрессии: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</a:t>
            </a:r>
            <a:r>
              <a:rPr lang="en-US" sz="4000" b="1" i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</a:t>
            </a:r>
            <a:r>
              <a:rPr lang="ru-RU" sz="4000" b="1" i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= В₁ </a:t>
            </a:r>
            <a:r>
              <a:rPr lang="ru-RU" sz="6600" b="1" i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∙ </a:t>
            </a:r>
            <a:r>
              <a:rPr lang="en-US" sz="5400" b="1" i="1" dirty="0" smtClean="0">
                <a:solidFill>
                  <a:schemeClr val="bg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qⁿ⁻¹</a:t>
            </a:r>
            <a:endParaRPr lang="ru-RU" sz="4000" b="1" i="1" dirty="0" smtClean="0">
              <a:solidFill>
                <a:schemeClr val="bg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1571612"/>
            <a:ext cx="357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n</a:t>
            </a:r>
            <a:endParaRPr lang="ru-RU" sz="3600" i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4678" y="3714752"/>
            <a:ext cx="285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n</a:t>
            </a:r>
            <a:endParaRPr lang="ru-RU" sz="4000" i="1" dirty="0">
              <a:solidFill>
                <a:schemeClr val="bg1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6350">
                  <a:solidFill>
                    <a:schemeClr val="bg1"/>
                  </a:solidFill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Характеристическое свойство</a:t>
            </a:r>
            <a:endParaRPr lang="ru-RU" dirty="0">
              <a:ln w="6350">
                <a:solidFill>
                  <a:schemeClr val="bg1"/>
                </a:solidFill>
              </a:ln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2808"/>
            <a:ext cx="9144000" cy="4572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Последовательность является                        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прогрессией тогда, когда любой её член, начиная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второго, является средним                        </a:t>
            </a:r>
          </a:p>
          <a:p>
            <a:pPr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соседних с ним членов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5429256" y="1785926"/>
            <a:ext cx="2143140" cy="797960"/>
            <a:chOff x="5857884" y="1714488"/>
            <a:chExt cx="2214578" cy="797960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5857884" y="1785926"/>
              <a:ext cx="2214578" cy="714380"/>
              <a:chOff x="5857884" y="1785926"/>
              <a:chExt cx="1571636" cy="714380"/>
            </a:xfrm>
          </p:grpSpPr>
          <p:cxnSp>
            <p:nvCxnSpPr>
              <p:cNvPr id="5" name="Прямая соединительная линия 4"/>
              <p:cNvCxnSpPr/>
              <p:nvPr/>
            </p:nvCxnSpPr>
            <p:spPr>
              <a:xfrm rot="5400000">
                <a:off x="5500694" y="2143116"/>
                <a:ext cx="714380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Прямая соединительная линия 6"/>
              <p:cNvCxnSpPr/>
              <p:nvPr/>
            </p:nvCxnSpPr>
            <p:spPr>
              <a:xfrm>
                <a:off x="5857884" y="2143116"/>
                <a:ext cx="1571636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TextBox 10"/>
            <p:cNvSpPr txBox="1"/>
            <p:nvPr/>
          </p:nvSpPr>
          <p:spPr>
            <a:xfrm>
              <a:off x="5857884" y="1714488"/>
              <a:ext cx="21431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арифметической</a:t>
              </a:r>
              <a:endParaRPr lang="ru-RU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929322" y="2143116"/>
              <a:ext cx="20717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геометрической</a:t>
              </a:r>
              <a:endParaRPr lang="ru-RU" dirty="0"/>
            </a:p>
          </p:txBody>
        </p:sp>
      </p:grpSp>
      <p:grpSp>
        <p:nvGrpSpPr>
          <p:cNvPr id="15" name="Группа 9"/>
          <p:cNvGrpSpPr/>
          <p:nvPr/>
        </p:nvGrpSpPr>
        <p:grpSpPr>
          <a:xfrm>
            <a:off x="5357818" y="4000504"/>
            <a:ext cx="2071702" cy="714380"/>
            <a:chOff x="5857884" y="1785926"/>
            <a:chExt cx="1571636" cy="714380"/>
          </a:xfrm>
        </p:grpSpPr>
        <p:cxnSp>
          <p:nvCxnSpPr>
            <p:cNvPr id="18" name="Прямая соединительная линия 17"/>
            <p:cNvCxnSpPr/>
            <p:nvPr/>
          </p:nvCxnSpPr>
          <p:spPr>
            <a:xfrm rot="5400000">
              <a:off x="5500694" y="2143116"/>
              <a:ext cx="71438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>
              <a:off x="5857884" y="2143116"/>
              <a:ext cx="157163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19"/>
          <p:cNvGrpSpPr/>
          <p:nvPr/>
        </p:nvGrpSpPr>
        <p:grpSpPr>
          <a:xfrm>
            <a:off x="5429257" y="3929066"/>
            <a:ext cx="2000263" cy="797960"/>
            <a:chOff x="5462344" y="3857628"/>
            <a:chExt cx="2074007" cy="797960"/>
          </a:xfrm>
        </p:grpSpPr>
        <p:sp>
          <p:nvSpPr>
            <p:cNvPr id="16" name="TextBox 15"/>
            <p:cNvSpPr txBox="1"/>
            <p:nvPr/>
          </p:nvSpPr>
          <p:spPr>
            <a:xfrm>
              <a:off x="5462344" y="3857628"/>
              <a:ext cx="20740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арифметическим</a:t>
              </a:r>
              <a:endParaRPr lang="ru-RU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531478" y="4286256"/>
              <a:ext cx="20048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геометрическим</a:t>
              </a:r>
              <a:endParaRPr lang="ru-RU" dirty="0"/>
            </a:p>
          </p:txBody>
        </p:sp>
      </p:grp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glow rad="228600">
                    <a:srgbClr val="FFFF00">
                      <a:alpha val="40000"/>
                    </a:srgb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Свойство прямой и обратной пропорциональностей.</a:t>
            </a:r>
            <a:endParaRPr lang="ru-RU" dirty="0">
              <a:effectLst>
                <a:glow rad="228600">
                  <a:srgbClr val="FFFF00">
                    <a:alpha val="40000"/>
                  </a:srgbClr>
                </a:glow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882808"/>
            <a:ext cx="9001156" cy="45720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Если две величины                пропорциональны, то отношение двух произвольно взятых значений одной величины 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равно                                     двух соответствующих  </a:t>
            </a:r>
          </a:p>
          <a:p>
            <a:pPr>
              <a:buNone/>
            </a:pPr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значений другой величины</a:t>
            </a:r>
          </a:p>
          <a:p>
            <a:pPr>
              <a:buNone/>
            </a:pPr>
            <a:endParaRPr lang="ru-RU" b="1" dirty="0" smtClean="0">
              <a:ln>
                <a:solidFill>
                  <a:schemeClr val="bg1"/>
                </a:solidFill>
              </a:ln>
            </a:endParaRPr>
          </a:p>
          <a:p>
            <a:pPr>
              <a:buNone/>
            </a:pPr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Например: 6:</a:t>
            </a:r>
            <a:r>
              <a:rPr lang="ru-RU" sz="4000" b="1" dirty="0" smtClean="0">
                <a:ln>
                  <a:solidFill>
                    <a:schemeClr val="bg1"/>
                  </a:solidFill>
                </a:ln>
              </a:rPr>
              <a:t>2</a:t>
            </a:r>
            <a:r>
              <a:rPr lang="ru-RU" sz="3200" b="1" dirty="0" smtClean="0">
                <a:ln>
                  <a:solidFill>
                    <a:schemeClr val="bg1"/>
                  </a:solidFill>
                </a:ln>
              </a:rPr>
              <a:t>=3</a:t>
            </a:r>
            <a:r>
              <a:rPr lang="ru-RU" sz="3600" b="1" dirty="0" smtClean="0">
                <a:ln>
                  <a:solidFill>
                    <a:schemeClr val="bg1"/>
                  </a:solidFill>
                </a:ln>
              </a:rPr>
              <a:t>    120:40=3      15:3=100:20</a:t>
            </a:r>
            <a:endParaRPr lang="ru-RU" b="1" dirty="0">
              <a:ln>
                <a:solidFill>
                  <a:schemeClr val="bg1"/>
                </a:solidFill>
              </a:ln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3929058" y="1643050"/>
            <a:ext cx="1643074" cy="828738"/>
            <a:chOff x="3643306" y="1714488"/>
            <a:chExt cx="1643074" cy="828738"/>
          </a:xfrm>
        </p:grpSpPr>
        <p:sp>
          <p:nvSpPr>
            <p:cNvPr id="8" name="TextBox 7"/>
            <p:cNvSpPr txBox="1"/>
            <p:nvPr/>
          </p:nvSpPr>
          <p:spPr>
            <a:xfrm>
              <a:off x="3714744" y="1714488"/>
              <a:ext cx="12144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solidFill>
                    <a:schemeClr val="bg1"/>
                  </a:solidFill>
                </a:rPr>
                <a:t>прямо</a:t>
              </a:r>
              <a:endParaRPr lang="ru-RU" sz="2000" b="1" i="1" dirty="0">
                <a:solidFill>
                  <a:schemeClr val="bg1"/>
                </a:solidFill>
              </a:endParaRPr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3643306" y="1857364"/>
              <a:ext cx="1643074" cy="685862"/>
              <a:chOff x="3924855" y="1571612"/>
              <a:chExt cx="1739725" cy="990689"/>
            </a:xfrm>
          </p:grpSpPr>
          <p:grpSp>
            <p:nvGrpSpPr>
              <p:cNvPr id="9" name="Группа 8"/>
              <p:cNvGrpSpPr/>
              <p:nvPr/>
            </p:nvGrpSpPr>
            <p:grpSpPr>
              <a:xfrm>
                <a:off x="4000496" y="1571612"/>
                <a:ext cx="1285884" cy="928694"/>
                <a:chOff x="4071934" y="1714488"/>
                <a:chExt cx="1714512" cy="785818"/>
              </a:xfrm>
            </p:grpSpPr>
            <p:cxnSp>
              <p:nvCxnSpPr>
                <p:cNvPr id="5" name="Прямая соединительная линия 4"/>
                <p:cNvCxnSpPr/>
                <p:nvPr/>
              </p:nvCxnSpPr>
              <p:spPr>
                <a:xfrm rot="5400000">
                  <a:off x="3679025" y="2107397"/>
                  <a:ext cx="785818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Прямая соединительная линия 6"/>
                <p:cNvCxnSpPr/>
                <p:nvPr/>
              </p:nvCxnSpPr>
              <p:spPr>
                <a:xfrm>
                  <a:off x="4071934" y="2071678"/>
                  <a:ext cx="1714512" cy="0"/>
                </a:xfrm>
                <a:prstGeom prst="lin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TextBox 9"/>
              <p:cNvSpPr txBox="1"/>
              <p:nvPr/>
            </p:nvSpPr>
            <p:spPr>
              <a:xfrm>
                <a:off x="3924855" y="1984365"/>
                <a:ext cx="1739725" cy="5779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b="1" i="1" dirty="0" smtClean="0">
                    <a:solidFill>
                      <a:schemeClr val="bg1"/>
                    </a:solidFill>
                  </a:rPr>
                  <a:t>обратно</a:t>
                </a:r>
                <a:endParaRPr lang="ru-RU" sz="2400" b="1" i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32" name="Группа 31"/>
          <p:cNvGrpSpPr/>
          <p:nvPr/>
        </p:nvGrpSpPr>
        <p:grpSpPr>
          <a:xfrm>
            <a:off x="1500166" y="3214686"/>
            <a:ext cx="3429024" cy="828738"/>
            <a:chOff x="4572000" y="2714620"/>
            <a:chExt cx="3429024" cy="828738"/>
          </a:xfrm>
        </p:grpSpPr>
        <p:grpSp>
          <p:nvGrpSpPr>
            <p:cNvPr id="16" name="Группа 8"/>
            <p:cNvGrpSpPr/>
            <p:nvPr/>
          </p:nvGrpSpPr>
          <p:grpSpPr>
            <a:xfrm>
              <a:off x="4572002" y="2857496"/>
              <a:ext cx="3214709" cy="642942"/>
              <a:chOff x="4071934" y="1714488"/>
              <a:chExt cx="1543060" cy="785818"/>
            </a:xfrm>
          </p:grpSpPr>
          <p:cxnSp>
            <p:nvCxnSpPr>
              <p:cNvPr id="18" name="Прямая соединительная линия 4"/>
              <p:cNvCxnSpPr/>
              <p:nvPr/>
            </p:nvCxnSpPr>
            <p:spPr>
              <a:xfrm rot="5400000">
                <a:off x="3679025" y="2107397"/>
                <a:ext cx="785818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 flipV="1">
                <a:off x="4071934" y="2063740"/>
                <a:ext cx="1543060" cy="7937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/>
            <p:cNvSpPr txBox="1"/>
            <p:nvPr/>
          </p:nvSpPr>
          <p:spPr>
            <a:xfrm>
              <a:off x="4572000" y="2714620"/>
              <a:ext cx="25717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>
                  <a:solidFill>
                    <a:schemeClr val="bg1"/>
                  </a:solidFill>
                </a:rPr>
                <a:t>отношению</a:t>
              </a:r>
              <a:endParaRPr lang="ru-RU" sz="2400" b="1" i="1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572000" y="3143248"/>
              <a:ext cx="3429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i="1" dirty="0" smtClean="0">
                  <a:solidFill>
                    <a:schemeClr val="bg1"/>
                  </a:solidFill>
                </a:rPr>
                <a:t>обратному отношению</a:t>
              </a:r>
              <a:endParaRPr lang="ru-RU" sz="2000" b="1" i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285860"/>
            <a:ext cx="9001156" cy="3542172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</a:rPr>
              <a:t>Установление взаимосвязи между понятиями</a:t>
            </a:r>
            <a:endParaRPr lang="ru-RU" sz="6600" b="1" dirty="0">
              <a:solidFill>
                <a:schemeClr val="bg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257916"/>
        </p:xfrm>
        <a:graphic>
          <a:graphicData uri="http://schemas.openxmlformats.org/drawingml/2006/table">
            <a:tbl>
              <a:tblPr firstRow="1" bandRow="1">
                <a:tableStyleId>{E929F9F4-4A8F-4326-A1B4-22849713DDAB}</a:tableStyleId>
              </a:tblPr>
              <a:tblGrid>
                <a:gridCol w="4644588"/>
                <a:gridCol w="4499412"/>
              </a:tblGrid>
              <a:tr h="416522">
                <a:tc>
                  <a:txBody>
                    <a:bodyPr/>
                    <a:lstStyle/>
                    <a:p>
                      <a:r>
                        <a:rPr lang="ru-RU" dirty="0" smtClean="0"/>
                        <a:t>Из теории квадратных уравнений и неравенств</a:t>
                      </a:r>
                      <a:endParaRPr lang="ru-RU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Из теории квадратичной</a:t>
                      </a:r>
                      <a:r>
                        <a:rPr lang="ru-RU" baseline="0" dirty="0" smtClean="0"/>
                        <a:t> функции</a:t>
                      </a:r>
                      <a:endParaRPr lang="ru-RU" dirty="0"/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522">
                <a:tc>
                  <a:txBody>
                    <a:bodyPr/>
                    <a:lstStyle/>
                    <a:p>
                      <a:r>
                        <a:rPr lang="ru-RU" dirty="0" smtClean="0"/>
                        <a:t>Решить уравнение:</a:t>
                      </a:r>
                      <a:r>
                        <a:rPr lang="ru-RU" baseline="0" dirty="0" smtClean="0"/>
                        <a:t> ах² + </a:t>
                      </a:r>
                      <a:r>
                        <a:rPr lang="ru-RU" baseline="0" dirty="0" err="1" smtClean="0"/>
                        <a:t>вх</a:t>
                      </a:r>
                      <a:r>
                        <a:rPr lang="ru-RU" baseline="0" dirty="0" smtClean="0"/>
                        <a:t> + с = 0</a:t>
                      </a:r>
                      <a:endParaRPr lang="ru-RU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Найти нули функции </a:t>
                      </a:r>
                      <a:r>
                        <a:rPr lang="ru-RU" dirty="0" err="1" smtClean="0"/>
                        <a:t>у=ах</a:t>
                      </a:r>
                      <a:r>
                        <a:rPr lang="ru-RU" dirty="0" smtClean="0"/>
                        <a:t>² +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вх</a:t>
                      </a:r>
                      <a:r>
                        <a:rPr lang="ru-RU" baseline="0" dirty="0" smtClean="0"/>
                        <a:t> + с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1347">
                <a:tc>
                  <a:txBody>
                    <a:bodyPr/>
                    <a:lstStyle/>
                    <a:p>
                      <a:r>
                        <a:rPr lang="ru-RU" dirty="0" smtClean="0"/>
                        <a:t>Уравнение ах²</a:t>
                      </a:r>
                      <a:r>
                        <a:rPr lang="ru-RU" baseline="0" dirty="0" smtClean="0"/>
                        <a:t> + </a:t>
                      </a:r>
                      <a:r>
                        <a:rPr lang="ru-RU" baseline="0" dirty="0" err="1" smtClean="0"/>
                        <a:t>вх</a:t>
                      </a:r>
                      <a:r>
                        <a:rPr lang="ru-RU" baseline="0" dirty="0" smtClean="0"/>
                        <a:t> + с = 0 не имеет корней</a:t>
                      </a:r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График функции </a:t>
                      </a:r>
                      <a:r>
                        <a:rPr lang="ru-RU" dirty="0" err="1" smtClean="0"/>
                        <a:t>у=ах</a:t>
                      </a:r>
                      <a:r>
                        <a:rPr lang="ru-RU" dirty="0" smtClean="0"/>
                        <a:t>² +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вх</a:t>
                      </a:r>
                      <a:r>
                        <a:rPr lang="ru-RU" baseline="0" dirty="0" smtClean="0"/>
                        <a:t> + </a:t>
                      </a:r>
                      <a:r>
                        <a:rPr lang="ru-RU" baseline="0" smtClean="0"/>
                        <a:t>с </a:t>
                      </a:r>
                      <a:r>
                        <a:rPr lang="ru-RU" baseline="0" smtClean="0"/>
                        <a:t>не </a:t>
                      </a:r>
                      <a:r>
                        <a:rPr lang="ru-RU" baseline="0" dirty="0" smtClean="0"/>
                        <a:t>пересекает оси ОХ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6434">
                <a:tc>
                  <a:txBody>
                    <a:bodyPr/>
                    <a:lstStyle/>
                    <a:p>
                      <a:r>
                        <a:rPr lang="ru-RU" dirty="0" smtClean="0"/>
                        <a:t>Неравенства</a:t>
                      </a:r>
                      <a:r>
                        <a:rPr lang="ru-RU" baseline="0" dirty="0" smtClean="0"/>
                        <a:t> ах² + </a:t>
                      </a:r>
                      <a:r>
                        <a:rPr lang="ru-RU" baseline="0" dirty="0" err="1" smtClean="0"/>
                        <a:t>вх</a:t>
                      </a:r>
                      <a:r>
                        <a:rPr lang="ru-RU" baseline="0" dirty="0" smtClean="0"/>
                        <a:t> + с </a:t>
                      </a:r>
                      <a:r>
                        <a:rPr lang="en-US" baseline="0" dirty="0" smtClean="0"/>
                        <a:t>   0</a:t>
                      </a:r>
                      <a:endParaRPr lang="ru-RU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dash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522">
                <a:tc>
                  <a:txBody>
                    <a:bodyPr/>
                    <a:lstStyle/>
                    <a:p>
                      <a:r>
                        <a:rPr lang="ru-RU" dirty="0" smtClean="0"/>
                        <a:t>Решить уравнение 2х² = 2х + 5</a:t>
                      </a:r>
                      <a:endParaRPr lang="ru-RU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Найти абсциссы точек пересечения графиков функций: у=2х² и у=2х + 5</a:t>
                      </a:r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522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х</a:t>
                      </a:r>
                      <a:r>
                        <a:rPr lang="ru-RU" dirty="0" smtClean="0"/>
                        <a:t> ₁ = -3, </a:t>
                      </a:r>
                      <a:r>
                        <a:rPr lang="ru-RU" dirty="0" err="1" smtClean="0"/>
                        <a:t>х</a:t>
                      </a:r>
                      <a:r>
                        <a:rPr lang="ru-RU" dirty="0" smtClean="0"/>
                        <a:t>₂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=2 корни</a:t>
                      </a:r>
                      <a:r>
                        <a:rPr lang="ru-RU" baseline="0" dirty="0" smtClean="0"/>
                        <a:t> уравнения </a:t>
                      </a:r>
                      <a:r>
                        <a:rPr lang="ru-RU" baseline="0" dirty="0" err="1" smtClean="0"/>
                        <a:t>х</a:t>
                      </a:r>
                      <a:r>
                        <a:rPr lang="ru-RU" baseline="0" smtClean="0"/>
                        <a:t>² </a:t>
                      </a:r>
                      <a:r>
                        <a:rPr lang="ru-RU" baseline="0" dirty="0" smtClean="0"/>
                        <a:t>+ </a:t>
                      </a:r>
                      <a:r>
                        <a:rPr lang="ru-RU" baseline="0" dirty="0" err="1" smtClean="0"/>
                        <a:t>х</a:t>
                      </a:r>
                      <a:r>
                        <a:rPr lang="ru-RU" baseline="0" dirty="0" smtClean="0"/>
                        <a:t> – 6 = 0</a:t>
                      </a:r>
                      <a:endParaRPr lang="ru-RU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График</a:t>
                      </a:r>
                      <a:r>
                        <a:rPr lang="ru-RU" baseline="0" dirty="0" smtClean="0"/>
                        <a:t> квадратичной функции пересекает ось абсцисс в точках А(-3;0) и В(2;0)</a:t>
                      </a:r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522">
                <a:tc>
                  <a:txBody>
                    <a:bodyPr/>
                    <a:lstStyle/>
                    <a:p>
                      <a:r>
                        <a:rPr lang="ru-RU" dirty="0" smtClean="0"/>
                        <a:t>Один из корней квадратного уравнения ах² + </a:t>
                      </a:r>
                      <a:r>
                        <a:rPr lang="ru-RU" dirty="0" err="1" smtClean="0"/>
                        <a:t>вх</a:t>
                      </a:r>
                      <a:r>
                        <a:rPr lang="ru-RU" dirty="0" smtClean="0"/>
                        <a:t> + с</a:t>
                      </a:r>
                      <a:r>
                        <a:rPr lang="ru-RU" baseline="0" dirty="0" smtClean="0"/>
                        <a:t> = 0 равен нулю</a:t>
                      </a:r>
                      <a:endParaRPr lang="ru-RU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График функции проходит через точку О(0;0)</a:t>
                      </a:r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522">
                <a:tc>
                  <a:txBody>
                    <a:bodyPr/>
                    <a:lstStyle/>
                    <a:p>
                      <a:r>
                        <a:rPr lang="ru-RU" dirty="0" smtClean="0"/>
                        <a:t>Уравнение ах²</a:t>
                      </a:r>
                      <a:r>
                        <a:rPr lang="ru-RU" baseline="0" dirty="0" smtClean="0"/>
                        <a:t> + </a:t>
                      </a:r>
                      <a:r>
                        <a:rPr lang="ru-RU" baseline="0" dirty="0" err="1" smtClean="0"/>
                        <a:t>вх</a:t>
                      </a:r>
                      <a:r>
                        <a:rPr lang="ru-RU" baseline="0" dirty="0" smtClean="0"/>
                        <a:t> + с = 0 не имеет решения, а </a:t>
                      </a:r>
                      <a:r>
                        <a:rPr lang="en-US" baseline="0" dirty="0" smtClean="0"/>
                        <a:t>&gt; 0</a:t>
                      </a:r>
                      <a:endParaRPr lang="ru-RU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Функция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err="1" smtClean="0"/>
                        <a:t>у=ах</a:t>
                      </a:r>
                      <a:r>
                        <a:rPr lang="ru-RU" dirty="0" smtClean="0"/>
                        <a:t>² +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вх</a:t>
                      </a:r>
                      <a:r>
                        <a:rPr lang="ru-RU" baseline="0" dirty="0" smtClean="0"/>
                        <a:t> + с принимает только положительные значения</a:t>
                      </a:r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5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 </a:t>
                      </a:r>
                      <a:r>
                        <a:rPr lang="en-US" dirty="0" smtClean="0"/>
                        <a:t>&lt;</a:t>
                      </a:r>
                      <a:r>
                        <a:rPr lang="en-US" baseline="0" dirty="0" smtClean="0"/>
                        <a:t> 0 </a:t>
                      </a:r>
                      <a:r>
                        <a:rPr lang="ru-RU" baseline="0" dirty="0" smtClean="0"/>
                        <a:t>уравнение ах² + </a:t>
                      </a:r>
                      <a:r>
                        <a:rPr lang="ru-RU" baseline="0" dirty="0" err="1" smtClean="0"/>
                        <a:t>вх</a:t>
                      </a:r>
                      <a:r>
                        <a:rPr lang="ru-RU" baseline="0" dirty="0" smtClean="0"/>
                        <a:t> + с = 0 решений нет</a:t>
                      </a:r>
                      <a:endParaRPr lang="ru-RU" dirty="0" smtClean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Функция </a:t>
                      </a:r>
                      <a:r>
                        <a:rPr lang="ru-RU" dirty="0" err="1" smtClean="0"/>
                        <a:t>у=ах</a:t>
                      </a:r>
                      <a:r>
                        <a:rPr lang="ru-RU" dirty="0" smtClean="0"/>
                        <a:t>² +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вх</a:t>
                      </a:r>
                      <a:r>
                        <a:rPr lang="ru-RU" baseline="0" dirty="0" smtClean="0"/>
                        <a:t> + с принимает только отрицательные значения</a:t>
                      </a:r>
                      <a:endParaRPr lang="ru-RU" dirty="0" smtClean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522">
                <a:tc>
                  <a:txBody>
                    <a:bodyPr/>
                    <a:lstStyle/>
                    <a:p>
                      <a:r>
                        <a:rPr lang="ru-RU" dirty="0" smtClean="0"/>
                        <a:t>Корни квадратного уравнения                    </a:t>
                      </a:r>
                      <a:r>
                        <a:rPr lang="ru-RU" baseline="0" dirty="0" smtClean="0"/>
                        <a:t>ах² + </a:t>
                      </a:r>
                      <a:r>
                        <a:rPr lang="ru-RU" baseline="0" dirty="0" err="1" smtClean="0"/>
                        <a:t>вх</a:t>
                      </a:r>
                      <a:r>
                        <a:rPr lang="ru-RU" baseline="0" dirty="0" smtClean="0"/>
                        <a:t> + с = 0 равны нулю и единице</a:t>
                      </a:r>
                      <a:endParaRPr lang="ru-RU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График пересекает ось ОХ (0;0) и (1;0)</a:t>
                      </a:r>
                      <a:endParaRPr lang="ru-RU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pSp>
        <p:nvGrpSpPr>
          <p:cNvPr id="8" name="Группа 7"/>
          <p:cNvGrpSpPr/>
          <p:nvPr/>
        </p:nvGrpSpPr>
        <p:grpSpPr>
          <a:xfrm>
            <a:off x="2571736" y="1643050"/>
            <a:ext cx="45719" cy="512208"/>
            <a:chOff x="3000364" y="1617665"/>
            <a:chExt cx="45719" cy="512208"/>
          </a:xfrm>
        </p:grpSpPr>
        <p:sp>
          <p:nvSpPr>
            <p:cNvPr id="6" name="TextBox 5"/>
            <p:cNvSpPr txBox="1"/>
            <p:nvPr/>
          </p:nvSpPr>
          <p:spPr>
            <a:xfrm>
              <a:off x="3000364" y="1617665"/>
              <a:ext cx="457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&lt;</a:t>
              </a:r>
              <a:endParaRPr lang="ru-RU" dirty="0"/>
            </a:p>
          </p:txBody>
        </p:sp>
        <p:sp>
          <p:nvSpPr>
            <p:cNvPr id="7" name="TextBox 6"/>
            <p:cNvSpPr txBox="1"/>
            <p:nvPr/>
          </p:nvSpPr>
          <p:spPr>
            <a:xfrm flipH="1">
              <a:off x="3000364" y="1760541"/>
              <a:ext cx="457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&gt;</a:t>
              </a:r>
              <a:endParaRPr lang="ru-RU" dirty="0"/>
            </a:p>
          </p:txBody>
        </p:sp>
      </p:grp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i="1" u="sng" dirty="0" smtClean="0">
                <a:solidFill>
                  <a:srgbClr val="FB37D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endParaRPr lang="ru-RU" sz="6600" b="1" i="1" u="sng" dirty="0">
              <a:solidFill>
                <a:srgbClr val="FB37D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Снятие перегрузки.</a:t>
            </a:r>
          </a:p>
          <a:p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Выделение главного.</a:t>
            </a:r>
          </a:p>
          <a:p>
            <a:pPr>
              <a:buNone/>
            </a:pPr>
            <a:endParaRPr lang="ru-RU" sz="4400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714356"/>
            <a:ext cx="8501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результате эксперимента были достигнуты все цели поставленные в начале!!!</a:t>
            </a:r>
            <a:endParaRPr lang="ru-RU" sz="4800" b="1" dirty="0">
              <a:ln w="18000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noFill/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4286256"/>
            <a:ext cx="59293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i="1" u="sng" dirty="0" smtClean="0">
                <a:ln>
                  <a:solidFill>
                    <a:schemeClr val="bg1"/>
                  </a:solidFill>
                </a:ln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КОНЕЦ</a:t>
            </a:r>
            <a:r>
              <a:rPr lang="ru-RU" sz="96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96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Myriad Pro Light" pitchFamily="34" charset="0"/>
              </a:rPr>
              <a:t>В записях рассуждений я использую экономную форму: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  <a:latin typeface="Myriad Pro Light" pitchFamily="34" charset="0"/>
              </a:rPr>
              <a:t>повторяющиеся слова записываю лишь один раз</a:t>
            </a:r>
            <a:endParaRPr lang="ru-RU" dirty="0">
              <a:solidFill>
                <a:srgbClr val="FFFF00"/>
              </a:solidFill>
              <a:latin typeface="Myriad Pro Light" pitchFamily="34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Нахождение неизвестного члена пропорции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2428868"/>
          <a:ext cx="8258204" cy="41973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4" name="Прямая соединительная линия 13"/>
          <p:cNvCxnSpPr/>
          <p:nvPr/>
        </p:nvCxnSpPr>
        <p:spPr>
          <a:xfrm>
            <a:off x="3357554" y="3071810"/>
            <a:ext cx="5286412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3357554" y="4429132"/>
            <a:ext cx="5286412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357554" y="5929330"/>
            <a:ext cx="5286412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14348" y="1643050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Правило:</a:t>
            </a:r>
          </a:p>
          <a:p>
            <a:r>
              <a:rPr lang="ru-RU" sz="2000" b="1" dirty="0" smtClean="0"/>
              <a:t>1)</a:t>
            </a:r>
            <a:endParaRPr lang="ru-RU" sz="2000" b="1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8229600" cy="439718"/>
          </a:xfrm>
          <a:ln>
            <a:noFill/>
          </a:ln>
        </p:spPr>
        <p:txBody>
          <a:bodyPr>
            <a:noAutofit/>
          </a:bodyPr>
          <a:lstStyle/>
          <a:p>
            <a:pPr algn="l"/>
            <a:r>
              <a:rPr lang="ru-RU" sz="6000" b="1" dirty="0" smtClean="0">
                <a:solidFill>
                  <a:schemeClr val="tx1"/>
                </a:solidFill>
              </a:rPr>
              <a:t>2)</a:t>
            </a:r>
            <a:endParaRPr lang="ru-RU" sz="60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44" y="500042"/>
          <a:ext cx="8715436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572264" y="4857760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k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6572264" y="5429264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x</a:t>
            </a:r>
            <a:endParaRPr lang="ru-RU" sz="3600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Сравнение обыкновенных дробей</a:t>
            </a:r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571472" y="1714488"/>
            <a:ext cx="4643470" cy="1214446"/>
          </a:xfrm>
          <a:prstGeom prst="round2Diag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6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6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Из двух дробей с равными числителями </a:t>
            </a:r>
            <a:endParaRPr lang="ru-RU" sz="2800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5214942" y="1643050"/>
            <a:ext cx="3429024" cy="1214446"/>
            <a:chOff x="5214942" y="1643050"/>
            <a:chExt cx="3429024" cy="1214446"/>
          </a:xfrm>
        </p:grpSpPr>
        <p:sp>
          <p:nvSpPr>
            <p:cNvPr id="5" name="Блок-схема: знак завершения 4"/>
            <p:cNvSpPr/>
            <p:nvPr/>
          </p:nvSpPr>
          <p:spPr>
            <a:xfrm>
              <a:off x="5214942" y="1643050"/>
              <a:ext cx="3429024" cy="1214446"/>
            </a:xfrm>
            <a:prstGeom prst="flowChartTerminator">
              <a:avLst/>
            </a:prstGeom>
            <a:gradFill flip="none" rotWithShape="1">
              <a:gsLst>
                <a:gs pos="0">
                  <a:schemeClr val="accent6">
                    <a:lumMod val="40000"/>
                    <a:lumOff val="60000"/>
                    <a:shade val="30000"/>
                    <a:satMod val="115000"/>
                  </a:schemeClr>
                </a:gs>
                <a:gs pos="50000">
                  <a:schemeClr val="accent6">
                    <a:lumMod val="40000"/>
                    <a:lumOff val="60000"/>
                    <a:shade val="67500"/>
                    <a:satMod val="115000"/>
                  </a:schemeClr>
                </a:gs>
                <a:gs pos="100000">
                  <a:schemeClr val="accent6">
                    <a:lumMod val="40000"/>
                    <a:lumOff val="60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 w="571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больше</a:t>
              </a:r>
            </a:p>
            <a:p>
              <a:pPr algn="ctr"/>
              <a:r>
                <a:rPr lang="ru-RU" sz="3600" dirty="0" smtClean="0">
                  <a:solidFill>
                    <a:schemeClr val="tx1"/>
                  </a:solidFill>
                </a:rPr>
                <a:t>меньше</a:t>
              </a:r>
            </a:p>
          </p:txBody>
        </p:sp>
        <p:cxnSp>
          <p:nvCxnSpPr>
            <p:cNvPr id="8" name="Прямая соединительная линия 7"/>
            <p:cNvCxnSpPr>
              <a:stCxn id="5" idx="1"/>
              <a:endCxn id="5" idx="3"/>
            </p:cNvCxnSpPr>
            <p:nvPr/>
          </p:nvCxnSpPr>
          <p:spPr>
            <a:xfrm rot="10800000" flipH="1">
              <a:off x="5214942" y="2250273"/>
              <a:ext cx="3429024" cy="0"/>
            </a:xfrm>
            <a:prstGeom prst="line">
              <a:avLst/>
            </a:prstGeom>
            <a:ln w="762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571472" y="3214686"/>
            <a:ext cx="4643470" cy="1214446"/>
          </a:xfrm>
          <a:prstGeom prst="round2Diag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6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6">
                  <a:lumMod val="60000"/>
                  <a:lumOff val="4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та, у которой знаменатель</a:t>
            </a:r>
            <a:endParaRPr lang="ru-RU" sz="28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5214942" y="3214686"/>
            <a:ext cx="3429024" cy="1214446"/>
            <a:chOff x="5214942" y="3214686"/>
            <a:chExt cx="3429024" cy="1214446"/>
          </a:xfrm>
        </p:grpSpPr>
        <p:sp>
          <p:nvSpPr>
            <p:cNvPr id="18" name="Блок-схема: знак завершения 17"/>
            <p:cNvSpPr/>
            <p:nvPr/>
          </p:nvSpPr>
          <p:spPr>
            <a:xfrm>
              <a:off x="5214942" y="3214686"/>
              <a:ext cx="3429024" cy="1214446"/>
            </a:xfrm>
            <a:prstGeom prst="flowChartTerminator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7150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4000" dirty="0" smtClean="0">
                  <a:solidFill>
                    <a:schemeClr val="tx1"/>
                  </a:solidFill>
                </a:rPr>
                <a:t>меньше</a:t>
              </a:r>
            </a:p>
            <a:p>
              <a:pPr algn="ctr"/>
              <a:r>
                <a:rPr lang="ru-RU" sz="4000" dirty="0" smtClean="0">
                  <a:solidFill>
                    <a:schemeClr val="tx1"/>
                  </a:solidFill>
                </a:rPr>
                <a:t>больше</a:t>
              </a:r>
            </a:p>
          </p:txBody>
        </p:sp>
        <p:cxnSp>
          <p:nvCxnSpPr>
            <p:cNvPr id="19" name="Прямая соединительная линия 18"/>
            <p:cNvCxnSpPr/>
            <p:nvPr/>
          </p:nvCxnSpPr>
          <p:spPr>
            <a:xfrm rot="10800000" flipH="1">
              <a:off x="5214942" y="3786190"/>
              <a:ext cx="3429024" cy="0"/>
            </a:xfrm>
            <a:prstGeom prst="line">
              <a:avLst/>
            </a:prstGeom>
            <a:ln w="76200"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>
            <a:off x="142844" y="1428736"/>
            <a:ext cx="3830989" cy="3433684"/>
            <a:chOff x="214282" y="928670"/>
            <a:chExt cx="3589395" cy="3433684"/>
          </a:xfrm>
        </p:grpSpPr>
        <p:sp>
          <p:nvSpPr>
            <p:cNvPr id="4" name="TextBox 3"/>
            <p:cNvSpPr txBox="1"/>
            <p:nvPr/>
          </p:nvSpPr>
          <p:spPr>
            <a:xfrm>
              <a:off x="214282" y="928670"/>
              <a:ext cx="182239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800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</a:t>
              </a:r>
              <a:endParaRPr lang="ru-RU" sz="13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14282" y="2143116"/>
              <a:ext cx="182240" cy="22159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3800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</a:t>
              </a:r>
              <a:endParaRPr lang="ru-RU" sz="13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214282" y="2786058"/>
              <a:ext cx="874751" cy="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2928926" y="928670"/>
              <a:ext cx="218688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800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</a:t>
              </a:r>
              <a:endParaRPr lang="ru-RU" sz="13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928926" y="2714620"/>
              <a:ext cx="18224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00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</a:t>
              </a:r>
              <a:endParaRPr lang="ru-RU" sz="96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>
              <a:off x="2928926" y="2786058"/>
              <a:ext cx="874751" cy="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214414" y="2786058"/>
              <a:ext cx="1530814" cy="0"/>
            </a:xfrm>
            <a:prstGeom prst="line">
              <a:avLst/>
            </a:prstGeom>
            <a:ln w="76200">
              <a:solidFill>
                <a:schemeClr val="bg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l">
                <a:rot lat="0" lon="0" rev="8700000"/>
              </a:lightRig>
            </a:scene3d>
            <a:sp3d>
              <a:bevelT w="190500" h="38100"/>
            </a:sp3d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571604" y="1285860"/>
              <a:ext cx="182240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5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&gt;</a:t>
              </a:r>
              <a:endParaRPr lang="ru-RU" sz="115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00166" y="2500306"/>
              <a:ext cx="145792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1500" b="1" dirty="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/>
                  <a:cs typeface="Times New Roman"/>
                </a:rPr>
                <a:t>&lt;</a:t>
              </a:r>
              <a:endParaRPr lang="ru-RU" sz="115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071934" y="2357430"/>
            <a:ext cx="25717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</a:t>
            </a:r>
            <a:endParaRPr lang="ru-RU" sz="6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61353" y="2500306"/>
            <a:ext cx="3838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ru-RU" sz="8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58214" y="2714620"/>
            <a:ext cx="4797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ru-RU" sz="6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58082" y="2428868"/>
            <a:ext cx="4797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&lt;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431628" y="3189757"/>
            <a:ext cx="4797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&gt;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7143768" y="3286124"/>
            <a:ext cx="1055488" cy="0"/>
          </a:xfrm>
          <a:prstGeom prst="line">
            <a:avLst/>
          </a:prstGeom>
          <a:ln w="76200">
            <a:solidFill>
              <a:schemeClr val="bg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27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Переместительные законы сложения и умножения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357290" y="4000504"/>
            <a:ext cx="2428892" cy="2357454"/>
          </a:xfrm>
          <a:prstGeom prst="round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слагаемых</a:t>
            </a:r>
          </a:p>
          <a:p>
            <a:pPr algn="ctr"/>
            <a:endParaRPr lang="ru-RU" sz="2800" b="1" dirty="0" smtClean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2400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множителей</a:t>
            </a:r>
            <a:endParaRPr lang="ru-RU" sz="2400" b="1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4" name="Капля 13"/>
          <p:cNvSpPr/>
          <p:nvPr/>
        </p:nvSpPr>
        <p:spPr>
          <a:xfrm>
            <a:off x="142844" y="1643050"/>
            <a:ext cx="3143240" cy="2714644"/>
          </a:xfrm>
          <a:prstGeom prst="teardrop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prstTxWarp prst="textInflateBottom">
              <a:avLst/>
            </a:prstTxWarp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lumMod val="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 перестановки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lumMod val="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500694" y="4000504"/>
            <a:ext cx="2571768" cy="2428892"/>
          </a:xfrm>
          <a:prstGeom prst="roundRect">
            <a:avLst/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300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Сумма</a:t>
            </a:r>
          </a:p>
          <a:p>
            <a:pPr algn="ctr"/>
            <a:endParaRPr lang="ru-RU" sz="23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ru-RU" sz="2300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произведение</a:t>
            </a:r>
            <a:endParaRPr lang="ru-RU" sz="2300" b="1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21" name="Капля 20"/>
          <p:cNvSpPr/>
          <p:nvPr/>
        </p:nvSpPr>
        <p:spPr>
          <a:xfrm>
            <a:off x="6000760" y="1357298"/>
            <a:ext cx="2928958" cy="2857520"/>
          </a:xfrm>
          <a:prstGeom prst="teardrop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prstTxWarp prst="textWave2">
              <a:avLst/>
            </a:prstTxWarp>
          </a:bodyPr>
          <a:lstStyle/>
          <a:p>
            <a:pPr algn="ctr"/>
            <a:r>
              <a:rPr lang="ru-RU" sz="4000" b="1" dirty="0" smtClean="0">
                <a:ln w="38100" cmpd="sng">
                  <a:solidFill>
                    <a:schemeClr val="bg1"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 изменяется</a:t>
            </a:r>
            <a:endParaRPr lang="ru-RU" sz="4000" b="1" dirty="0">
              <a:ln w="38100" cmpd="sng">
                <a:solidFill>
                  <a:schemeClr val="bg1"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3857620" y="5214950"/>
            <a:ext cx="1571636" cy="1588"/>
          </a:xfrm>
          <a:prstGeom prst="straightConnector1">
            <a:avLst/>
          </a:prstGeom>
          <a:ln w="76200">
            <a:tailEnd type="arrow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50800" dir="5400000" rotWithShape="0">
              <a:srgbClr val="4E3B30">
                <a:alpha val="60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 prst="slope"/>
          </a:sp3d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13" idx="1"/>
            <a:endCxn id="13" idx="3"/>
          </p:cNvCxnSpPr>
          <p:nvPr/>
        </p:nvCxnSpPr>
        <p:spPr>
          <a:xfrm rot="10800000" flipH="1">
            <a:off x="1357290" y="5179231"/>
            <a:ext cx="2428892" cy="0"/>
          </a:xfrm>
          <a:prstGeom prst="line">
            <a:avLst/>
          </a:prstGeom>
          <a:ln w="762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endCxn id="20" idx="3"/>
          </p:cNvCxnSpPr>
          <p:nvPr/>
        </p:nvCxnSpPr>
        <p:spPr>
          <a:xfrm>
            <a:off x="5500694" y="5214950"/>
            <a:ext cx="2571768" cy="0"/>
          </a:xfrm>
          <a:prstGeom prst="line">
            <a:avLst/>
          </a:prstGeom>
          <a:ln w="76200">
            <a:solidFill>
              <a:schemeClr val="bg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4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357158" y="1285860"/>
            <a:ext cx="7358114" cy="3075506"/>
            <a:chOff x="357158" y="1285860"/>
            <a:chExt cx="7358114" cy="3075506"/>
          </a:xfrm>
        </p:grpSpPr>
        <p:sp>
          <p:nvSpPr>
            <p:cNvPr id="6" name="TextBox 5"/>
            <p:cNvSpPr txBox="1"/>
            <p:nvPr/>
          </p:nvSpPr>
          <p:spPr>
            <a:xfrm>
              <a:off x="5214942" y="2143116"/>
              <a:ext cx="500066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132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  <a:reflection blurRad="6350" stA="55000" endA="50" endPos="85000" dist="60007" dir="5400000" sy="-100000" algn="bl" rotWithShape="0"/>
                  </a:effectLst>
                </a:rPr>
                <a:t>B</a:t>
              </a:r>
              <a:endParaRPr lang="ru-RU" sz="1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7158" y="1714488"/>
              <a:ext cx="285752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166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  <a:reflection blurRad="6350" stA="55000" endA="50" endPos="85000" dist="60007" dir="5400000" sy="-100000" algn="bl" rotWithShape="0"/>
                  </a:effectLst>
                </a:rPr>
                <a:t>a</a:t>
              </a:r>
              <a:endParaRPr lang="ru-RU" sz="1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28860" y="2143116"/>
              <a:ext cx="500066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132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  <a:reflection blurRad="6350" stA="55000" endA="50" endPos="85000" dist="60007" dir="5400000" sy="-100000" algn="bl" rotWithShape="0"/>
                  </a:effectLst>
                </a:rPr>
                <a:t>B</a:t>
              </a:r>
              <a:endParaRPr lang="ru-RU" sz="1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15206" y="1714488"/>
              <a:ext cx="500066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166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  <a:reflection blurRad="6350" stA="55000" endA="50" endPos="85000" dist="60007" dir="5400000" sy="-100000" algn="bl" rotWithShape="0"/>
                  </a:effectLst>
                </a:rPr>
                <a:t>a</a:t>
              </a:r>
              <a:endParaRPr lang="ru-RU" sz="1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</a:endParaRPr>
            </a:p>
          </p:txBody>
        </p:sp>
        <p:cxnSp>
          <p:nvCxnSpPr>
            <p:cNvPr id="13" name="Прямая соединительная линия 12"/>
            <p:cNvCxnSpPr/>
            <p:nvPr/>
          </p:nvCxnSpPr>
          <p:spPr>
            <a:xfrm>
              <a:off x="1571604" y="3286124"/>
              <a:ext cx="928694" cy="0"/>
            </a:xfrm>
            <a:prstGeom prst="line">
              <a:avLst/>
            </a:prstGeom>
            <a:ln w="7620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429388" y="3214686"/>
              <a:ext cx="928694" cy="0"/>
            </a:xfrm>
            <a:prstGeom prst="line">
              <a:avLst/>
            </a:prstGeom>
            <a:ln w="76200"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428728" y="1428736"/>
              <a:ext cx="35719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138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  <a:reflection blurRad="6350" stA="55000" endA="50" endPos="85000" dist="60007" dir="5400000" sy="-100000" algn="bl" rotWithShape="0"/>
                  </a:effectLst>
                </a:rPr>
                <a:t>+</a:t>
              </a:r>
              <a:endParaRPr lang="ru-RU" sz="13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</a:endParaRPr>
            </a:p>
          </p:txBody>
        </p:sp>
        <p:sp>
          <p:nvSpPr>
            <p:cNvPr id="16" name="Овал 15"/>
            <p:cNvSpPr/>
            <p:nvPr/>
          </p:nvSpPr>
          <p:spPr>
            <a:xfrm>
              <a:off x="1643042" y="3500438"/>
              <a:ext cx="714380" cy="71438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endParaRPr lang="ru-RU" b="1" cap="all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86512" y="1285860"/>
              <a:ext cx="35719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138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  <a:reflection blurRad="6350" stA="55000" endA="50" endPos="85000" dist="60007" dir="5400000" sy="-100000" algn="bl" rotWithShape="0"/>
                  </a:effectLst>
                </a:rPr>
                <a:t>+</a:t>
              </a:r>
              <a:endParaRPr lang="ru-RU" sz="13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</a:endParaRPr>
            </a:p>
          </p:txBody>
        </p:sp>
        <p:sp>
          <p:nvSpPr>
            <p:cNvPr id="18" name="Овал 17"/>
            <p:cNvSpPr/>
            <p:nvPr/>
          </p:nvSpPr>
          <p:spPr>
            <a:xfrm>
              <a:off x="6429388" y="3500438"/>
              <a:ext cx="714380" cy="714380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endParaRPr lang="ru-RU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86182" y="1714488"/>
              <a:ext cx="285752" cy="264687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en-US" sz="166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glow rad="228600">
                      <a:schemeClr val="accent6">
                        <a:satMod val="175000"/>
                        <a:alpha val="40000"/>
                      </a:schemeClr>
                    </a:glow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  <a:reflection blurRad="6350" stA="55000" endA="50" endPos="85000" dist="60007" dir="5400000" sy="-100000" algn="bl" rotWithShape="0"/>
                  </a:effectLst>
                </a:rPr>
                <a:t>=</a:t>
              </a:r>
              <a:endParaRPr lang="ru-RU" sz="1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50" endPos="85000" dist="60007" dir="5400000" sy="-100000" algn="bl" rotWithShape="0"/>
                </a:effectLst>
              </a:endParaRPr>
            </a:p>
          </p:txBody>
        </p:sp>
      </p:grp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786</TotalTime>
  <Words>715</Words>
  <Application>Microsoft Office PowerPoint</Application>
  <PresentationFormat>Экран (4:3)</PresentationFormat>
  <Paragraphs>199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Яркая</vt:lpstr>
      <vt:lpstr>Применение параллельной записи</vt:lpstr>
      <vt:lpstr>Цель</vt:lpstr>
      <vt:lpstr>Слайд 3</vt:lpstr>
      <vt:lpstr>Нахождение неизвестного члена пропорции</vt:lpstr>
      <vt:lpstr>2)</vt:lpstr>
      <vt:lpstr>Сравнение обыкновенных дробей</vt:lpstr>
      <vt:lpstr>Слайд 7</vt:lpstr>
      <vt:lpstr>Переместительные законы сложения и умножения</vt:lpstr>
      <vt:lpstr>Слайд 9</vt:lpstr>
      <vt:lpstr>умножение и деление многочлена   на число.</vt:lpstr>
      <vt:lpstr>Арифметическая и геометрическая прогрессии.</vt:lpstr>
      <vt:lpstr>2. Определение </vt:lpstr>
      <vt:lpstr>Слайд 13</vt:lpstr>
      <vt:lpstr>      3. Свойства</vt:lpstr>
      <vt:lpstr>Слайд 15</vt:lpstr>
      <vt:lpstr>Характеристическое свойство</vt:lpstr>
      <vt:lpstr>Свойство прямой и обратной пропорциональностей.</vt:lpstr>
      <vt:lpstr>Установление взаимосвязи между понятиями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параллельной записи</dc:title>
  <dc:creator>Admin</dc:creator>
  <cp:lastModifiedBy>школа</cp:lastModifiedBy>
  <cp:revision>84</cp:revision>
  <dcterms:created xsi:type="dcterms:W3CDTF">2012-03-16T14:19:05Z</dcterms:created>
  <dcterms:modified xsi:type="dcterms:W3CDTF">2012-03-22T04:13:22Z</dcterms:modified>
</cp:coreProperties>
</file>