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</p:sldIdLst>
  <p:sldSz cx="9144000" cy="6858000" type="screen4x3"/>
  <p:notesSz cx="69469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2" autoAdjust="0"/>
    <p:restoredTop sz="94600" autoAdjust="0"/>
  </p:normalViewPr>
  <p:slideViewPr>
    <p:cSldViewPr>
      <p:cViewPr varScale="1">
        <p:scale>
          <a:sx n="110" d="100"/>
          <a:sy n="110" d="100"/>
        </p:scale>
        <p:origin x="-16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fld id="{2990EA31-A17C-4827-8ED5-9B67F3F239C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458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fld id="{605BA3BB-311D-4BE9-BBDD-300039DE7A5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D1B8698-D0C2-4071-9691-56672B4B51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8194A-EDB8-4F5E-BB54-8037555228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4818C-9B62-45E5-92E5-23F34CDC47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D8E0B-D059-4A96-A832-53BDF39332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39284-A5EB-4983-BC00-17B1D0E6EF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56901-88CB-4D07-9010-3E802A4BC1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83BB20-5242-46D9-8A0C-6A726EBB59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118ED-D8CE-495A-8CA9-69F74DBE1E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4AC112-6E38-4573-939F-0C4833B9B2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4BD70-5B4E-4DBB-8E0C-4F2CB9CCAA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42508-CFF4-4C23-90C7-C175C90C48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DD6E333C-45BA-4DE1-8EAD-5E9EF56226D6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691680" y="1124744"/>
            <a:ext cx="6957392" cy="1774825"/>
          </a:xfrm>
        </p:spPr>
        <p:txBody>
          <a:bodyPr/>
          <a:lstStyle/>
          <a:p>
            <a:pPr algn="ctr"/>
            <a:r>
              <a:rPr lang="ru-RU" sz="4000" b="1" dirty="0"/>
              <a:t>ОБЩАЯ И ПРОФЕССИОНАЛЬНАЯ КУЛЬТУРА ПЕДАГОГА</a:t>
            </a:r>
            <a:endParaRPr lang="ru-RU" sz="4000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851920" y="3645024"/>
            <a:ext cx="5013176" cy="990600"/>
          </a:xfrm>
        </p:spPr>
        <p:txBody>
          <a:bodyPr/>
          <a:lstStyle/>
          <a:p>
            <a:pPr lvl="2"/>
            <a:r>
              <a:rPr lang="ru-RU" sz="2400" dirty="0" smtClean="0"/>
              <a:t>Выполнила: студентка 1курса гр. В 23</a:t>
            </a:r>
          </a:p>
          <a:p>
            <a:pPr lvl="2"/>
            <a:r>
              <a:rPr lang="ru-RU" sz="2400" dirty="0" smtClean="0"/>
              <a:t>Смурыгина Дарья</a:t>
            </a:r>
          </a:p>
          <a:p>
            <a:pPr lvl="2"/>
            <a:r>
              <a:rPr lang="ru-RU" sz="2400" dirty="0" smtClean="0"/>
              <a:t>Мамаева Екатерина</a:t>
            </a:r>
            <a:endParaRPr lang="ru-RU" sz="2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827584" y="3356992"/>
            <a:ext cx="7560840" cy="305720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dirty="0" smtClean="0"/>
              <a:t>Понятие </a:t>
            </a:r>
            <a:r>
              <a:rPr lang="ru-RU" dirty="0"/>
              <a:t>культура употребляется для характеристики определенных исторических </a:t>
            </a:r>
            <a:r>
              <a:rPr lang="ru-RU" dirty="0" smtClean="0"/>
              <a:t>эпох, конкретных </a:t>
            </a:r>
            <a:r>
              <a:rPr lang="ru-RU" dirty="0"/>
              <a:t>обществ, народностей и </a:t>
            </a:r>
            <a:r>
              <a:rPr lang="ru-RU" dirty="0" smtClean="0"/>
              <a:t>наций, а </a:t>
            </a:r>
            <a:r>
              <a:rPr lang="ru-RU" dirty="0"/>
              <a:t>также специфических сфер деятельности или </a:t>
            </a:r>
            <a:r>
              <a:rPr lang="ru-RU" dirty="0" smtClean="0"/>
              <a:t>жизни</a:t>
            </a:r>
            <a:endParaRPr lang="ru-RU" dirty="0"/>
          </a:p>
        </p:txBody>
      </p:sp>
      <p:pic>
        <p:nvPicPr>
          <p:cNvPr id="7" name="Рисунок 6" descr="0012-005-Lichnost-pedago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60648"/>
            <a:ext cx="3954672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971600" y="692696"/>
            <a:ext cx="7315200" cy="5577483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 Следует различать:</a:t>
            </a:r>
          </a:p>
          <a:p>
            <a:r>
              <a:rPr lang="ru-RU" sz="2000" dirty="0" smtClean="0"/>
              <a:t> </a:t>
            </a:r>
            <a:r>
              <a:rPr lang="ru-RU" sz="2000" b="1" dirty="0"/>
              <a:t>культуру социума</a:t>
            </a:r>
            <a:r>
              <a:rPr lang="ru-RU" sz="2000" dirty="0"/>
              <a:t> </a:t>
            </a:r>
            <a:endParaRPr lang="ru-RU" sz="2000" dirty="0" smtClean="0"/>
          </a:p>
          <a:p>
            <a:r>
              <a:rPr lang="ru-RU" sz="2000" b="1" dirty="0" smtClean="0"/>
              <a:t>культуру </a:t>
            </a:r>
            <a:r>
              <a:rPr lang="ru-RU" sz="2000" b="1" dirty="0"/>
              <a:t>отдельного человека,</a:t>
            </a:r>
            <a:r>
              <a:rPr lang="ru-RU" sz="2000" dirty="0"/>
              <a:t> которая имеет персонифицированный характер и является достижением того или иного конкретного члена </a:t>
            </a:r>
            <a:r>
              <a:rPr lang="ru-RU" sz="2000" dirty="0" smtClean="0"/>
              <a:t>общества</a:t>
            </a:r>
            <a:endParaRPr lang="ru-RU" sz="2000" dirty="0"/>
          </a:p>
          <a:p>
            <a:pPr>
              <a:buNone/>
            </a:pPr>
            <a:r>
              <a:rPr lang="ru-RU" sz="2000" dirty="0" smtClean="0"/>
              <a:t>      Культурный </a:t>
            </a:r>
            <a:r>
              <a:rPr lang="ru-RU" sz="2000" dirty="0"/>
              <a:t>уровень личности определяется прежде всего мерой «присвоения» общечеловеческих ценностей через призму собственной индивидуальности, в процессе саморазвития и </a:t>
            </a:r>
            <a:r>
              <a:rPr lang="ru-RU" sz="2000" dirty="0" smtClean="0"/>
              <a:t>самосовершенствования</a:t>
            </a:r>
            <a:endParaRPr lang="ru-RU" sz="2000" dirty="0"/>
          </a:p>
          <a:p>
            <a:pPr>
              <a:buNone/>
            </a:pPr>
            <a:r>
              <a:rPr lang="ru-RU" sz="2000" b="1" dirty="0" smtClean="0"/>
              <a:t>      Общую </a:t>
            </a:r>
            <a:r>
              <a:rPr lang="ru-RU" sz="2000" b="1" dirty="0"/>
              <a:t>культуру специалиста</a:t>
            </a:r>
            <a:r>
              <a:rPr lang="ru-RU" sz="2000" dirty="0"/>
              <a:t> можно определить как выражение зрелости и развитости всей системы социально значимых личностных качеств, продуктивно реализуемой в индивидуальной </a:t>
            </a:r>
            <a:r>
              <a:rPr lang="ru-RU" sz="2000" dirty="0" smtClean="0"/>
              <a:t>деятельности</a:t>
            </a:r>
            <a:endParaRPr lang="ru-RU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764704"/>
            <a:ext cx="7315200" cy="5361459"/>
          </a:xfrm>
        </p:spPr>
        <p:txBody>
          <a:bodyPr/>
          <a:lstStyle/>
          <a:p>
            <a:r>
              <a:rPr lang="ru-RU" sz="2400" dirty="0" smtClean="0"/>
              <a:t>Культура – итог и процесс качественного развития </a:t>
            </a:r>
            <a:r>
              <a:rPr lang="ru-RU" sz="2400" b="1" dirty="0" smtClean="0"/>
              <a:t>знаний, интересов, убеждений, норм поведения и методов деятельности, умений, способностей и социальных чувств</a:t>
            </a:r>
            <a:endParaRPr lang="ru-RU" sz="2400" dirty="0"/>
          </a:p>
        </p:txBody>
      </p:sp>
      <p:pic>
        <p:nvPicPr>
          <p:cNvPr id="7" name="Рисунок 6" descr="Ctivo_rassylka_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2564904"/>
            <a:ext cx="4608512" cy="3792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764704"/>
            <a:ext cx="7315200" cy="5361459"/>
          </a:xfrm>
        </p:spPr>
        <p:txBody>
          <a:bodyPr/>
          <a:lstStyle/>
          <a:p>
            <a:r>
              <a:rPr lang="ru-RU" sz="2000" b="1" dirty="0"/>
              <a:t>Система знаний и интересов личности</a:t>
            </a:r>
            <a:r>
              <a:rPr lang="ru-RU" sz="2000" dirty="0"/>
              <a:t> – кругозор, который складывается из информационного знания. </a:t>
            </a:r>
          </a:p>
          <a:p>
            <a:r>
              <a:rPr lang="ru-RU" sz="2000" dirty="0"/>
              <a:t>	</a:t>
            </a:r>
            <a:r>
              <a:rPr lang="ru-RU" sz="2000" b="1" dirty="0"/>
              <a:t>Система убеждений</a:t>
            </a:r>
            <a:r>
              <a:rPr lang="ru-RU" sz="2000" dirty="0"/>
              <a:t> – мировоззренческий уровень культуры </a:t>
            </a:r>
            <a:r>
              <a:rPr lang="ru-RU" sz="2000" dirty="0" smtClean="0"/>
              <a:t>личности</a:t>
            </a:r>
            <a:endParaRPr lang="ru-RU" sz="2000" dirty="0"/>
          </a:p>
          <a:p>
            <a:r>
              <a:rPr lang="ru-RU" sz="2000" dirty="0"/>
              <a:t>	</a:t>
            </a:r>
            <a:r>
              <a:rPr lang="ru-RU" sz="2000" b="1" dirty="0"/>
              <a:t>Система индивидуальных норм  поведения и методов деятельности</a:t>
            </a:r>
            <a:r>
              <a:rPr lang="ru-RU" sz="2000" dirty="0"/>
              <a:t> – уровень реализации сознательного поведения </a:t>
            </a:r>
            <a:r>
              <a:rPr lang="ru-RU" sz="2000" dirty="0" smtClean="0"/>
              <a:t>личности</a:t>
            </a:r>
            <a:endParaRPr lang="ru-RU" sz="2000" dirty="0"/>
          </a:p>
          <a:p>
            <a:r>
              <a:rPr lang="ru-RU" sz="2000" dirty="0"/>
              <a:t>	</a:t>
            </a:r>
            <a:r>
              <a:rPr lang="ru-RU" sz="2000" b="1" dirty="0"/>
              <a:t>Система умений и развитых на их основе способностей</a:t>
            </a:r>
            <a:r>
              <a:rPr lang="ru-RU" sz="2000" dirty="0"/>
              <a:t> – уровень практической </a:t>
            </a:r>
            <a:r>
              <a:rPr lang="ru-RU" sz="2000" dirty="0" smtClean="0"/>
              <a:t>деятельности</a:t>
            </a:r>
            <a:endParaRPr lang="ru-RU" sz="2000" dirty="0"/>
          </a:p>
          <a:p>
            <a:r>
              <a:rPr lang="ru-RU" sz="2000" dirty="0"/>
              <a:t>	</a:t>
            </a:r>
            <a:r>
              <a:rPr lang="ru-RU" sz="2000" b="1" dirty="0"/>
              <a:t>Система социальных чувств</a:t>
            </a:r>
            <a:r>
              <a:rPr lang="ru-RU" sz="2000" dirty="0"/>
              <a:t> – уровень эмоциональной </a:t>
            </a:r>
            <a:r>
              <a:rPr lang="ru-RU" sz="2000" dirty="0" smtClean="0"/>
              <a:t>культуры</a:t>
            </a:r>
            <a:endParaRPr lang="ru-RU" sz="1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628800"/>
            <a:ext cx="7315200" cy="4497363"/>
          </a:xfrm>
        </p:spPr>
        <p:txBody>
          <a:bodyPr/>
          <a:lstStyle/>
          <a:p>
            <a:r>
              <a:rPr lang="ru-RU" sz="2000" b="1" dirty="0"/>
              <a:t>Профессиональная культура </a:t>
            </a:r>
            <a:r>
              <a:rPr lang="ru-RU" sz="2000" dirty="0"/>
              <a:t>– это развитая способность к решению профессиональных задач, основой которой является развитое профессиональное </a:t>
            </a:r>
            <a:r>
              <a:rPr lang="ru-RU" sz="2000" dirty="0" smtClean="0"/>
              <a:t>мышление</a:t>
            </a:r>
            <a:endParaRPr lang="ru-RU" sz="2000" dirty="0"/>
          </a:p>
          <a:p>
            <a:r>
              <a:rPr lang="ru-RU" sz="2000" dirty="0" smtClean="0"/>
              <a:t>Рассматривая </a:t>
            </a:r>
            <a:r>
              <a:rPr lang="ru-RU" sz="2000" dirty="0"/>
              <a:t>вопрос о </a:t>
            </a:r>
            <a:r>
              <a:rPr lang="ru-RU" sz="2000" b="1" dirty="0"/>
              <a:t>педагогической культуре</a:t>
            </a:r>
            <a:r>
              <a:rPr lang="ru-RU" sz="2000" dirty="0"/>
              <a:t>, имеют в виду следующие понятия: методологическая, нравственно-эстетическая, коммуникативная, технологическая, духовная, физическая культура личности </a:t>
            </a:r>
            <a:r>
              <a:rPr lang="ru-RU" sz="2000" dirty="0" smtClean="0"/>
              <a:t>учителя</a:t>
            </a:r>
            <a:endParaRPr lang="ru-RU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762000"/>
            <a:ext cx="7848600" cy="1173163"/>
          </a:xfrm>
        </p:spPr>
        <p:txBody>
          <a:bodyPr/>
          <a:lstStyle/>
          <a:p>
            <a:r>
              <a:rPr lang="ru-RU" sz="3200" dirty="0"/>
              <a:t>Понятие профессионально-педагогической культуры включает в себя следующее: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2133600"/>
            <a:ext cx="7315200" cy="4525963"/>
          </a:xfrm>
        </p:spPr>
        <p:txBody>
          <a:bodyPr/>
          <a:lstStyle/>
          <a:p>
            <a:r>
              <a:rPr lang="ru-RU" sz="2400" dirty="0" smtClean="0"/>
              <a:t>это </a:t>
            </a:r>
            <a:r>
              <a:rPr lang="ru-RU" sz="2400" dirty="0"/>
              <a:t>универсальная характеристика педагогической реальности, проявляющаяся в разных формах </a:t>
            </a:r>
            <a:r>
              <a:rPr lang="ru-RU" sz="2400" dirty="0" smtClean="0"/>
              <a:t>существования</a:t>
            </a:r>
            <a:endParaRPr lang="ru-RU" sz="2400" dirty="0"/>
          </a:p>
          <a:p>
            <a:r>
              <a:rPr lang="ru-RU" sz="2400" dirty="0" smtClean="0"/>
              <a:t>профессионально-педагогическая </a:t>
            </a:r>
            <a:r>
              <a:rPr lang="ru-RU" sz="2400" dirty="0"/>
              <a:t>культура выполняет функцию специфического проектирования общей культуры в сферу педагогической </a:t>
            </a:r>
            <a:r>
              <a:rPr lang="ru-RU" sz="2400" dirty="0" smtClean="0"/>
              <a:t>деятельности</a:t>
            </a:r>
            <a:endParaRPr lang="ru-RU" sz="2400" dirty="0"/>
          </a:p>
          <a:p>
            <a:pPr>
              <a:buNone/>
            </a:pPr>
            <a:r>
              <a:rPr lang="ru-RU" dirty="0"/>
              <a:t> 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анализа причин неудачи проекта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анализа причин неудачи проекта</Template>
  <TotalTime>182</TotalTime>
  <Words>224</Words>
  <Application>Microsoft Office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Times New Roman</vt:lpstr>
      <vt:lpstr>Garamond</vt:lpstr>
      <vt:lpstr>Презентация анализа причин неудачи проекта</vt:lpstr>
      <vt:lpstr>ОБЩАЯ И ПРОФЕССИОНАЛЬНАЯ КУЛЬТУРА ПЕДАГОГА</vt:lpstr>
      <vt:lpstr>Слайд 2</vt:lpstr>
      <vt:lpstr>Слайд 3</vt:lpstr>
      <vt:lpstr>Слайд 4</vt:lpstr>
      <vt:lpstr>Слайд 5</vt:lpstr>
      <vt:lpstr>Слайд 6</vt:lpstr>
      <vt:lpstr>Понятие профессионально-педагогической культуры включает в себя следующее: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И ПРОФЕССИОНАЛЬНАЯ КУЛЬТУРА ПЕДАГОГА</dc:title>
  <dc:creator>а</dc:creator>
  <cp:lastModifiedBy>а</cp:lastModifiedBy>
  <cp:revision>19</cp:revision>
  <dcterms:created xsi:type="dcterms:W3CDTF">2014-11-14T17:17:50Z</dcterms:created>
  <dcterms:modified xsi:type="dcterms:W3CDTF">2014-11-14T20:20:19Z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TC010184551049</vt:lpwstr>
  </property>
</Properties>
</file>