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30"/>
  </p:notesMasterIdLst>
  <p:sldIdLst>
    <p:sldId id="256" r:id="rId2"/>
    <p:sldId id="285" r:id="rId3"/>
    <p:sldId id="257" r:id="rId4"/>
    <p:sldId id="258" r:id="rId5"/>
    <p:sldId id="259" r:id="rId6"/>
    <p:sldId id="261" r:id="rId7"/>
    <p:sldId id="262" r:id="rId8"/>
    <p:sldId id="260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0" r:id="rId18"/>
    <p:sldId id="272" r:id="rId19"/>
    <p:sldId id="273" r:id="rId20"/>
    <p:sldId id="274" r:id="rId21"/>
    <p:sldId id="276" r:id="rId22"/>
    <p:sldId id="275" r:id="rId23"/>
    <p:sldId id="277" r:id="rId24"/>
    <p:sldId id="280" r:id="rId25"/>
    <p:sldId id="278" r:id="rId26"/>
    <p:sldId id="279" r:id="rId27"/>
    <p:sldId id="281" r:id="rId28"/>
    <p:sldId id="282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21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55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680F4-17A4-4695-AB9F-A83C402D4FAC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8670E-ADCD-4A57-A4DF-5C8959969D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239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012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176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198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615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283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786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012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2870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636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260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707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29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9491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885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97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618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045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FADE85-32E3-415C-B47F-D4296E2B2F80}" type="datetimeFigureOut">
              <a:rPr lang="ru-RU" smtClean="0"/>
              <a:pPr/>
              <a:t>25.05.2015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44CF7D6-D21E-4936-886D-6EC89B652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564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3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4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6.png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5.xml"/><Relationship Id="rId18" Type="http://schemas.openxmlformats.org/officeDocument/2006/relationships/slide" Target="slide20.xml"/><Relationship Id="rId26" Type="http://schemas.openxmlformats.org/officeDocument/2006/relationships/slide" Target="slide28.xml"/><Relationship Id="rId3" Type="http://schemas.openxmlformats.org/officeDocument/2006/relationships/slide" Target="slide5.xml"/><Relationship Id="rId21" Type="http://schemas.openxmlformats.org/officeDocument/2006/relationships/slide" Target="slide23.xml"/><Relationship Id="rId7" Type="http://schemas.openxmlformats.org/officeDocument/2006/relationships/slide" Target="slide9.xml"/><Relationship Id="rId12" Type="http://schemas.openxmlformats.org/officeDocument/2006/relationships/slide" Target="slide14.xml"/><Relationship Id="rId17" Type="http://schemas.openxmlformats.org/officeDocument/2006/relationships/slide" Target="slide19.xml"/><Relationship Id="rId25" Type="http://schemas.openxmlformats.org/officeDocument/2006/relationships/slide" Target="slide27.xml"/><Relationship Id="rId2" Type="http://schemas.openxmlformats.org/officeDocument/2006/relationships/slide" Target="slide4.xml"/><Relationship Id="rId16" Type="http://schemas.openxmlformats.org/officeDocument/2006/relationships/slide" Target="slide18.xml"/><Relationship Id="rId20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6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5.xml"/><Relationship Id="rId10" Type="http://schemas.openxmlformats.org/officeDocument/2006/relationships/slide" Target="slide12.xml"/><Relationship Id="rId19" Type="http://schemas.openxmlformats.org/officeDocument/2006/relationships/slide" Target="slide21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6.xml"/><Relationship Id="rId22" Type="http://schemas.openxmlformats.org/officeDocument/2006/relationships/slide" Target="slide24.xml"/><Relationship Id="rId27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" Target="slide3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1.png"/><Relationship Id="rId9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05795" y="1583141"/>
            <a:ext cx="7393298" cy="1803524"/>
          </a:xfrm>
        </p:spPr>
        <p:txBody>
          <a:bodyPr/>
          <a:lstStyle/>
          <a:p>
            <a:r>
              <a:rPr lang="ru-RU" sz="5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Урок-игра по математике в 5 классе</a:t>
            </a:r>
            <a:endParaRPr lang="ru-RU" sz="5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05795" y="4353634"/>
            <a:ext cx="6815669" cy="884071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Учитель: Рыбакова Оксана Сергеевна </a:t>
            </a:r>
          </a:p>
          <a:p>
            <a:pPr algn="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7462"/>
            <a:ext cx="3509467" cy="3712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55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41362" y="2065344"/>
            <a:ext cx="9601196" cy="130386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Вычислить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5643935" y="1709743"/>
                <a:ext cx="9601196" cy="331893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6000" b="1" dirty="0"/>
                  <a:t>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6000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6000" b="1" dirty="0" smtClean="0"/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num>
                      <m:den>
                        <m:r>
                          <a:rPr lang="ru-RU" sz="6000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</m:oMath>
                </a14:m>
                <a:endParaRPr lang="ru-RU" sz="6000" b="1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43935" y="1709743"/>
                <a:ext cx="9601196" cy="3318936"/>
              </a:xfrm>
              <a:blipFill rotWithShape="0">
                <a:blip r:embed="rId2"/>
                <a:stretch>
                  <a:fillRect l="-387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3593041" y="492723"/>
            <a:ext cx="4378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457200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-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533" y="5110533"/>
            <a:ext cx="1747467" cy="17474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55698"/>
            <a:ext cx="1337378" cy="1257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59236" y="4693085"/>
            <a:ext cx="4712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245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388928"/>
            <a:ext cx="9601196" cy="3318936"/>
          </a:xfr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spcAft>
                <a:spcPts val="0"/>
              </a:spcAft>
              <a:buNone/>
            </a:pPr>
            <a:r>
              <a:rPr lang="ru-RU" altLang="ru-RU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Площадь </a:t>
            </a:r>
            <a:r>
              <a:rPr lang="ru-RU" altLang="ru-RU" sz="5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квадрата </a:t>
            </a:r>
            <a:r>
              <a:rPr lang="ru-RU" altLang="ru-RU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равна </a:t>
            </a:r>
            <a:r>
              <a:rPr lang="ru-RU" altLang="ru-RU" sz="5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49 см</a:t>
            </a:r>
            <a:r>
              <a:rPr lang="en-US" altLang="ru-RU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Arial" charset="0"/>
              </a:rPr>
              <a:t>²</a:t>
            </a:r>
            <a:r>
              <a:rPr lang="ru-RU" altLang="ru-RU" sz="5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. Чему равен его периметр</a:t>
            </a:r>
            <a:r>
              <a:rPr lang="ru-RU" altLang="ru-RU" sz="5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93041" y="492723"/>
            <a:ext cx="4378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457200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- 3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533" y="5110533"/>
            <a:ext cx="1747467" cy="174746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95401" y="4158019"/>
            <a:ext cx="1596788" cy="15967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8684" y="4783937"/>
            <a:ext cx="25393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 см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14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8273" y="1190705"/>
            <a:ext cx="9601196" cy="130386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КОТ В МЕШКЕ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9127" y="77548"/>
            <a:ext cx="4625574" cy="4416902"/>
          </a:xfrm>
        </p:spPr>
      </p:pic>
      <p:sp>
        <p:nvSpPr>
          <p:cNvPr id="4" name="Прямоугольник 3"/>
          <p:cNvSpPr/>
          <p:nvPr/>
        </p:nvSpPr>
        <p:spPr>
          <a:xfrm>
            <a:off x="4113545" y="478656"/>
            <a:ext cx="4378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457200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- 400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533" y="5110533"/>
            <a:ext cx="1747467" cy="174746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051037" y="2793703"/>
            <a:ext cx="453040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sz="8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7,28 </a:t>
            </a:r>
            <a:r>
              <a:rPr lang="ru-RU" sz="88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  <a:r>
              <a:rPr lang="ru-RU" sz="8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0,7</a:t>
            </a:r>
            <a:endParaRPr lang="ru-RU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75393"/>
            <a:ext cx="1337378" cy="12571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58668" y="5002263"/>
            <a:ext cx="5064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</a:t>
            </a:r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10,4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1767927"/>
      </p:ext>
    </p:extLst>
  </p:cSld>
  <p:clrMapOvr>
    <a:masterClrMapping/>
  </p:clrMapOvr>
  <p:transition spd="slow" advClick="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3976" y="151738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Найдите расстояние между </a:t>
            </a:r>
            <a:r>
              <a:rPr lang="ru-RU" sz="3600" b="1" dirty="0" smtClean="0"/>
              <a:t>велосипедистами </a:t>
            </a:r>
            <a:r>
              <a:rPr lang="ru-RU" sz="3600" b="1" dirty="0"/>
              <a:t>через 2 часа после начала движения</a:t>
            </a:r>
            <a:r>
              <a:rPr lang="ru-RU" b="1" dirty="0">
                <a:latin typeface="Georgia" pitchFamily="18" charset="0"/>
              </a:rPr>
              <a:t/>
            </a:r>
            <a:br>
              <a:rPr lang="ru-RU" b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93041" y="492723"/>
            <a:ext cx="437812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457200"/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- 500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533" y="5110533"/>
            <a:ext cx="1747467" cy="174746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945814" y="4327175"/>
            <a:ext cx="278608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+mn-cs"/>
              </a:rPr>
              <a:t>90 км</a:t>
            </a:r>
          </a:p>
        </p:txBody>
      </p:sp>
      <p:grpSp>
        <p:nvGrpSpPr>
          <p:cNvPr id="7" name="Группа 6"/>
          <p:cNvGrpSpPr/>
          <p:nvPr/>
        </p:nvGrpSpPr>
        <p:grpSpPr>
          <a:xfrm>
            <a:off x="1409667" y="2353416"/>
            <a:ext cx="9644063" cy="2107030"/>
            <a:chOff x="-357188" y="1464845"/>
            <a:chExt cx="9644063" cy="210703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85750" y="3071813"/>
              <a:ext cx="8572500" cy="28575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9" name="Группа 56"/>
            <p:cNvGrpSpPr>
              <a:grpSpLocks/>
            </p:cNvGrpSpPr>
            <p:nvPr/>
          </p:nvGrpSpPr>
          <p:grpSpPr bwMode="auto">
            <a:xfrm>
              <a:off x="505620" y="1464845"/>
              <a:ext cx="1847850" cy="523670"/>
              <a:chOff x="505621" y="1464736"/>
              <a:chExt cx="1848583" cy="523220"/>
            </a:xfrm>
          </p:grpSpPr>
          <p:cxnSp>
            <p:nvCxnSpPr>
              <p:cNvPr id="32" name="Прямая со стрелкой 31"/>
              <p:cNvCxnSpPr/>
              <p:nvPr/>
            </p:nvCxnSpPr>
            <p:spPr>
              <a:xfrm>
                <a:off x="657287" y="1940996"/>
                <a:ext cx="1545251" cy="158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Прямоугольник 32"/>
              <p:cNvSpPr/>
              <p:nvPr/>
            </p:nvSpPr>
            <p:spPr>
              <a:xfrm>
                <a:off x="505621" y="1464736"/>
                <a:ext cx="1848583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en-US" sz="2800" b="1" dirty="0">
                    <a:ln/>
                    <a:solidFill>
                      <a:schemeClr val="accent1"/>
                    </a:solidFill>
                    <a:latin typeface="Verdana" pitchFamily="34" charset="0"/>
                    <a:cs typeface="+mn-cs"/>
                  </a:rPr>
                  <a:t>12 </a:t>
                </a:r>
                <a:r>
                  <a:rPr lang="ru-RU" sz="2800" b="1" dirty="0">
                    <a:ln/>
                    <a:solidFill>
                      <a:schemeClr val="accent1"/>
                    </a:solidFill>
                    <a:latin typeface="Verdana" pitchFamily="34" charset="0"/>
                    <a:cs typeface="+mn-cs"/>
                  </a:rPr>
                  <a:t>км/ч</a:t>
                </a:r>
                <a:endParaRPr lang="ru-RU" sz="2800" b="1" dirty="0">
                  <a:ln/>
                  <a:solidFill>
                    <a:schemeClr val="accent1"/>
                  </a:solidFill>
                  <a:cs typeface="+mn-cs"/>
                </a:endParaRPr>
              </a:p>
            </p:txBody>
          </p:sp>
        </p:grpSp>
        <p:grpSp>
          <p:nvGrpSpPr>
            <p:cNvPr id="10" name="Группа 57"/>
            <p:cNvGrpSpPr>
              <a:grpSpLocks/>
            </p:cNvGrpSpPr>
            <p:nvPr/>
          </p:nvGrpSpPr>
          <p:grpSpPr bwMode="auto">
            <a:xfrm>
              <a:off x="6829828" y="1476376"/>
              <a:ext cx="1847850" cy="523874"/>
              <a:chOff x="6829860" y="1476395"/>
              <a:chExt cx="1848584" cy="523220"/>
            </a:xfrm>
          </p:grpSpPr>
          <p:cxnSp>
            <p:nvCxnSpPr>
              <p:cNvPr id="30" name="Прямая со стрелкой 29"/>
              <p:cNvCxnSpPr/>
              <p:nvPr/>
            </p:nvCxnSpPr>
            <p:spPr>
              <a:xfrm rot="10800000">
                <a:off x="6892983" y="1950461"/>
                <a:ext cx="1643715" cy="1586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Прямоугольник 30"/>
              <p:cNvSpPr/>
              <p:nvPr/>
            </p:nvSpPr>
            <p:spPr>
              <a:xfrm>
                <a:off x="6829860" y="1476395"/>
                <a:ext cx="1848584" cy="52322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flat" dir="t">
                    <a:rot lat="0" lon="0" rev="18900000"/>
                  </a:lightRig>
                </a:scene3d>
                <a:sp3d extrusionH="31750" contourW="6350" prstMaterial="powder">
                  <a:bevelT w="19050" h="19050" prst="angle"/>
                  <a:contourClr>
                    <a:schemeClr val="accent3">
                      <a:tint val="100000"/>
                      <a:shade val="100000"/>
                      <a:satMod val="100000"/>
                      <a:hueMod val="10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en-US" sz="2800" b="1" dirty="0">
                    <a:ln/>
                    <a:solidFill>
                      <a:schemeClr val="accent1"/>
                    </a:solidFill>
                    <a:latin typeface="Verdana" pitchFamily="34" charset="0"/>
                    <a:cs typeface="+mn-cs"/>
                  </a:rPr>
                  <a:t>1</a:t>
                </a:r>
                <a:r>
                  <a:rPr lang="ru-RU" sz="2800" b="1" dirty="0">
                    <a:ln/>
                    <a:solidFill>
                      <a:schemeClr val="accent1"/>
                    </a:solidFill>
                    <a:latin typeface="Verdana" pitchFamily="34" charset="0"/>
                    <a:cs typeface="+mn-cs"/>
                  </a:rPr>
                  <a:t>8</a:t>
                </a:r>
                <a:r>
                  <a:rPr lang="en-US" sz="2800" b="1" dirty="0">
                    <a:ln/>
                    <a:solidFill>
                      <a:schemeClr val="accent1"/>
                    </a:solidFill>
                    <a:latin typeface="Verdana" pitchFamily="34" charset="0"/>
                    <a:cs typeface="+mn-cs"/>
                  </a:rPr>
                  <a:t> </a:t>
                </a:r>
                <a:r>
                  <a:rPr lang="ru-RU" sz="2800" b="1" dirty="0">
                    <a:ln/>
                    <a:solidFill>
                      <a:schemeClr val="accent1"/>
                    </a:solidFill>
                    <a:latin typeface="Verdana" pitchFamily="34" charset="0"/>
                    <a:cs typeface="+mn-cs"/>
                  </a:rPr>
                  <a:t>км/ч</a:t>
                </a:r>
                <a:endParaRPr lang="ru-RU" sz="2800" b="1" dirty="0">
                  <a:ln/>
                  <a:solidFill>
                    <a:schemeClr val="accent1"/>
                  </a:solidFill>
                  <a:cs typeface="+mn-cs"/>
                </a:endParaRPr>
              </a:p>
            </p:txBody>
          </p:sp>
        </p:grpSp>
        <p:grpSp>
          <p:nvGrpSpPr>
            <p:cNvPr id="11" name="Группа 53"/>
            <p:cNvGrpSpPr>
              <a:grpSpLocks/>
            </p:cNvGrpSpPr>
            <p:nvPr/>
          </p:nvGrpSpPr>
          <p:grpSpPr bwMode="auto">
            <a:xfrm>
              <a:off x="3643313" y="1906588"/>
              <a:ext cx="714375" cy="1308100"/>
              <a:chOff x="3643306" y="1906132"/>
              <a:chExt cx="714375" cy="1308546"/>
            </a:xfrm>
          </p:grpSpPr>
          <p:grpSp>
            <p:nvGrpSpPr>
              <p:cNvPr id="26" name="Группа 563"/>
              <p:cNvGrpSpPr>
                <a:grpSpLocks/>
              </p:cNvGrpSpPr>
              <p:nvPr/>
            </p:nvGrpSpPr>
            <p:grpSpPr bwMode="auto">
              <a:xfrm>
                <a:off x="3643306" y="2000240"/>
                <a:ext cx="714375" cy="1214438"/>
                <a:chOff x="3214986" y="1928474"/>
                <a:chExt cx="714352" cy="1214224"/>
              </a:xfrm>
            </p:grpSpPr>
            <p:sp>
              <p:nvSpPr>
                <p:cNvPr id="28" name="Волна 27"/>
                <p:cNvSpPr/>
                <p:nvPr/>
              </p:nvSpPr>
              <p:spPr>
                <a:xfrm>
                  <a:off x="3214986" y="1928060"/>
                  <a:ext cx="714352" cy="500145"/>
                </a:xfrm>
                <a:prstGeom prst="wav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cxnSp>
              <p:nvCxnSpPr>
                <p:cNvPr id="29" name="Прямая соединительная линия 28"/>
                <p:cNvCxnSpPr/>
                <p:nvPr/>
              </p:nvCxnSpPr>
              <p:spPr>
                <a:xfrm rot="5400000">
                  <a:off x="2607667" y="2535379"/>
                  <a:ext cx="1214638" cy="0"/>
                </a:xfrm>
                <a:prstGeom prst="line">
                  <a:avLst/>
                </a:prstGeom>
                <a:ln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" name="Прямоугольник 26"/>
              <p:cNvSpPr/>
              <p:nvPr/>
            </p:nvSpPr>
            <p:spPr bwMode="auto">
              <a:xfrm>
                <a:off x="3643306" y="1906132"/>
                <a:ext cx="686428" cy="58487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dirty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  <a:latin typeface="+mn-lt"/>
                    <a:cs typeface="+mn-cs"/>
                  </a:rPr>
                  <a:t>2 ч</a:t>
                </a:r>
              </a:p>
            </p:txBody>
          </p:sp>
        </p:grpSp>
        <p:grpSp>
          <p:nvGrpSpPr>
            <p:cNvPr id="12" name="Группа 54"/>
            <p:cNvGrpSpPr>
              <a:grpSpLocks/>
            </p:cNvGrpSpPr>
            <p:nvPr/>
          </p:nvGrpSpPr>
          <p:grpSpPr bwMode="auto">
            <a:xfrm>
              <a:off x="5749925" y="1906588"/>
              <a:ext cx="714375" cy="1308100"/>
              <a:chOff x="5786446" y="1906132"/>
              <a:chExt cx="714375" cy="1308545"/>
            </a:xfrm>
          </p:grpSpPr>
          <p:grpSp>
            <p:nvGrpSpPr>
              <p:cNvPr id="22" name="Группа 564"/>
              <p:cNvGrpSpPr>
                <a:grpSpLocks/>
              </p:cNvGrpSpPr>
              <p:nvPr/>
            </p:nvGrpSpPr>
            <p:grpSpPr bwMode="auto">
              <a:xfrm>
                <a:off x="5786446" y="2000240"/>
                <a:ext cx="714375" cy="1214437"/>
                <a:chOff x="3214901" y="1928462"/>
                <a:chExt cx="714352" cy="1214223"/>
              </a:xfrm>
            </p:grpSpPr>
            <p:sp>
              <p:nvSpPr>
                <p:cNvPr id="24" name="Волна 23"/>
                <p:cNvSpPr/>
                <p:nvPr/>
              </p:nvSpPr>
              <p:spPr>
                <a:xfrm>
                  <a:off x="3214901" y="1928048"/>
                  <a:ext cx="714352" cy="500145"/>
                </a:xfrm>
                <a:prstGeom prst="wave">
                  <a:avLst/>
                </a:prstGeom>
                <a:solidFill>
                  <a:srgbClr val="FFF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/>
                </a:p>
              </p:txBody>
            </p:sp>
            <p:cxnSp>
              <p:nvCxnSpPr>
                <p:cNvPr id="25" name="Прямая соединительная линия 24"/>
                <p:cNvCxnSpPr/>
                <p:nvPr/>
              </p:nvCxnSpPr>
              <p:spPr>
                <a:xfrm rot="5400000">
                  <a:off x="2607582" y="2535366"/>
                  <a:ext cx="1214637" cy="0"/>
                </a:xfrm>
                <a:prstGeom prst="line">
                  <a:avLst/>
                </a:prstGeom>
                <a:ln/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Прямоугольник 22"/>
              <p:cNvSpPr/>
              <p:nvPr/>
            </p:nvSpPr>
            <p:spPr bwMode="auto">
              <a:xfrm>
                <a:off x="5786446" y="1906132"/>
                <a:ext cx="686428" cy="58487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200" b="1" dirty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  <a:latin typeface="+mn-lt"/>
                    <a:cs typeface="+mn-cs"/>
                  </a:rPr>
                  <a:t>2 ч</a:t>
                </a:r>
              </a:p>
            </p:txBody>
          </p:sp>
        </p:grpSp>
        <p:grpSp>
          <p:nvGrpSpPr>
            <p:cNvPr id="13" name="Группа 32"/>
            <p:cNvGrpSpPr>
              <a:grpSpLocks/>
            </p:cNvGrpSpPr>
            <p:nvPr/>
          </p:nvGrpSpPr>
          <p:grpSpPr bwMode="auto">
            <a:xfrm>
              <a:off x="3662363" y="2362200"/>
              <a:ext cx="2147887" cy="923925"/>
              <a:chOff x="3663092" y="2362794"/>
              <a:chExt cx="2146369" cy="923330"/>
            </a:xfrm>
          </p:grpSpPr>
          <p:sp>
            <p:nvSpPr>
              <p:cNvPr id="20" name="Freeform 95"/>
              <p:cNvSpPr>
                <a:spLocks/>
              </p:cNvSpPr>
              <p:nvPr/>
            </p:nvSpPr>
            <p:spPr bwMode="auto">
              <a:xfrm rot="-183597">
                <a:off x="3663092" y="2485586"/>
                <a:ext cx="2146369" cy="798654"/>
              </a:xfrm>
              <a:custGeom>
                <a:avLst/>
                <a:gdLst>
                  <a:gd name="T0" fmla="*/ 0 w 1352"/>
                  <a:gd name="T1" fmla="*/ 1038672695 h 503"/>
                  <a:gd name="T2" fmla="*/ 1754142451 w 1352"/>
                  <a:gd name="T3" fmla="*/ 37816191 h 503"/>
                  <a:gd name="T4" fmla="*/ 2147483647 w 1352"/>
                  <a:gd name="T5" fmla="*/ 1268087985 h 503"/>
                  <a:gd name="T6" fmla="*/ 0 60000 65536"/>
                  <a:gd name="T7" fmla="*/ 0 60000 65536"/>
                  <a:gd name="T8" fmla="*/ 0 60000 65536"/>
                  <a:gd name="T9" fmla="*/ 0 w 1352"/>
                  <a:gd name="T10" fmla="*/ 0 h 503"/>
                  <a:gd name="T11" fmla="*/ 1352 w 1352"/>
                  <a:gd name="T12" fmla="*/ 503 h 50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352" h="503">
                    <a:moveTo>
                      <a:pt x="0" y="412"/>
                    </a:moveTo>
                    <a:cubicBezTo>
                      <a:pt x="116" y="346"/>
                      <a:pt x="471" y="0"/>
                      <a:pt x="696" y="15"/>
                    </a:cubicBezTo>
                    <a:cubicBezTo>
                      <a:pt x="921" y="30"/>
                      <a:pt x="1215" y="401"/>
                      <a:pt x="1352" y="503"/>
                    </a:cubicBezTo>
                  </a:path>
                </a:pathLst>
              </a:custGeom>
              <a:blipFill dpi="0" rotWithShape="1">
                <a:blip r:embed="rId4" cstate="print"/>
                <a:srcRect/>
                <a:tile tx="0" ty="0" sx="100000" sy="100000" flip="none" algn="tl"/>
              </a:blip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4461001" y="2362794"/>
                <a:ext cx="611065" cy="923330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brightRoom" dir="t"/>
                </a:scene3d>
                <a:sp3d contourW="6350" prstMaterial="plastic">
                  <a:bevelT w="20320" h="20320" prst="angle"/>
                  <a:contourClr>
                    <a:schemeClr val="accent1">
                      <a:tint val="100000"/>
                      <a:shade val="100000"/>
                      <a:hueMod val="100000"/>
                      <a:satMod val="100000"/>
                    </a:schemeClr>
                  </a:contourClr>
                </a:sp3d>
              </a:bodyPr>
              <a:lstStyle/>
              <a:p>
                <a:pPr algn="ctr">
                  <a:defRPr/>
                </a:pPr>
                <a:r>
                  <a:rPr lang="ru-RU" sz="5400" b="1" cap="all" dirty="0">
                    <a:ln/>
                    <a:solidFill>
                      <a:schemeClr val="accent1"/>
                    </a:solidFill>
                    <a:effectLst>
                      <a:outerShdw blurRad="19685" dist="12700" dir="5400000" algn="tl" rotWithShape="0">
                        <a:schemeClr val="accent1">
                          <a:satMod val="130000"/>
                          <a:alpha val="60000"/>
                        </a:schemeClr>
                      </a:outerShdw>
                      <a:reflection blurRad="10000" stA="55000" endPos="48000" dist="500" dir="5400000" sy="-100000" algn="bl" rotWithShape="0"/>
                    </a:effectLst>
                    <a:latin typeface="+mn-lt"/>
                    <a:cs typeface="+mn-cs"/>
                  </a:rPr>
                  <a:t>?</a:t>
                </a:r>
                <a:endParaRPr lang="ru-RU" sz="5400" b="1" cap="all" dirty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cs typeface="+mn-cs"/>
                </a:endParaRPr>
              </a:p>
            </p:txBody>
          </p:sp>
        </p:grpSp>
        <p:pic>
          <p:nvPicPr>
            <p:cNvPr id="14" name="Picture 21" descr="http://animashky.ru/flist/obsport/8/39.gif"/>
            <p:cNvPicPr>
              <a:picLocks noChangeAspect="1" noChangeArrowheads="1" noCrop="1"/>
            </p:cNvPicPr>
            <p:nvPr/>
          </p:nvPicPr>
          <p:blipFill>
            <a:blip r:embed="rId5" cstate="print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929563" y="2159000"/>
              <a:ext cx="1357312" cy="1109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5" descr="http://animashky.ru/flist/obsport/8/21.gif"/>
            <p:cNvPicPr>
              <a:picLocks noChangeAspect="1" noChangeArrowheads="1" noCrop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-357188" y="2286000"/>
              <a:ext cx="1717676" cy="101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" name="Группа 34"/>
            <p:cNvGrpSpPr>
              <a:grpSpLocks/>
            </p:cNvGrpSpPr>
            <p:nvPr/>
          </p:nvGrpSpPr>
          <p:grpSpPr bwMode="auto">
            <a:xfrm>
              <a:off x="642938" y="1928813"/>
              <a:ext cx="7929562" cy="1643062"/>
              <a:chOff x="642910" y="1928802"/>
              <a:chExt cx="7929618" cy="1643074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 bwMode="auto">
              <a:xfrm>
                <a:off x="642910" y="3571876"/>
                <a:ext cx="7929618" cy="0"/>
              </a:xfrm>
              <a:prstGeom prst="line">
                <a:avLst/>
              </a:prstGeom>
              <a:ln w="762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 bwMode="auto">
              <a:xfrm rot="16200000" flipV="1">
                <a:off x="7750197" y="2773358"/>
                <a:ext cx="1584337" cy="12700"/>
              </a:xfrm>
              <a:prstGeom prst="line">
                <a:avLst/>
              </a:prstGeom>
              <a:ln w="7620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 rot="5400000">
                <a:off x="-156402" y="2750339"/>
                <a:ext cx="1643074" cy="0"/>
              </a:xfrm>
              <a:prstGeom prst="line">
                <a:avLst/>
              </a:prstGeom>
              <a:ln w="571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9" y="5545975"/>
            <a:ext cx="1337378" cy="1257136"/>
          </a:xfrm>
          <a:prstGeom prst="rect">
            <a:avLst/>
          </a:prstGeom>
        </p:spPr>
      </p:pic>
      <p:sp>
        <p:nvSpPr>
          <p:cNvPr id="35" name="Прямоугольник 34"/>
          <p:cNvSpPr/>
          <p:nvPr/>
        </p:nvSpPr>
        <p:spPr>
          <a:xfrm>
            <a:off x="3372133" y="5259650"/>
            <a:ext cx="485902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6600" b="1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Ответ: 30 </a:t>
            </a:r>
            <a:r>
              <a:rPr lang="ru-RU" sz="6600" b="1" i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км</a:t>
            </a:r>
          </a:p>
        </p:txBody>
      </p:sp>
    </p:spTree>
    <p:extLst>
      <p:ext uri="{BB962C8B-B14F-4D97-AF65-F5344CB8AC3E}">
        <p14:creationId xmlns:p14="http://schemas.microsoft.com/office/powerpoint/2010/main" val="143781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942" y="2046657"/>
            <a:ext cx="9601196" cy="1303867"/>
          </a:xfrm>
        </p:spPr>
        <p:txBody>
          <a:bodyPr>
            <a:noAutofit/>
          </a:bodyPr>
          <a:lstStyle/>
          <a:p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 м</a:t>
            </a:r>
            <a:r>
              <a:rPr lang="ru-RU" sz="48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содержится</a:t>
            </a:r>
            <a:r>
              <a:rPr lang="ru-RU" sz="4800" strike="sngStrike" dirty="0" smtClean="0"/>
              <a:t/>
            </a:r>
            <a:br>
              <a:rPr lang="ru-RU" sz="4800" strike="sngStrike" dirty="0" smtClean="0"/>
            </a:br>
            <a:r>
              <a:rPr lang="ru-RU" sz="4800" strike="sngStrike" dirty="0" smtClean="0"/>
              <a:t/>
            </a:r>
            <a:br>
              <a:rPr lang="ru-RU" sz="4800" strike="sngStrike" dirty="0" smtClean="0"/>
            </a:br>
            <a:endParaRPr lang="ru-RU" sz="4800" strike="sngStrike" dirty="0"/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138" y="5404512"/>
            <a:ext cx="1471840" cy="1344281"/>
          </a:xfrm>
        </p:spPr>
      </p:pic>
      <p:sp>
        <p:nvSpPr>
          <p:cNvPr id="4" name="Прямоугольник 3"/>
          <p:cNvSpPr/>
          <p:nvPr/>
        </p:nvSpPr>
        <p:spPr>
          <a:xfrm>
            <a:off x="2264286" y="485927"/>
            <a:ext cx="7199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ЕДИНИЦЫ</a:t>
            </a:r>
            <a:r>
              <a:rPr lang="ru-RU" sz="36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ИЗМЕРЕНИЯ - 100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66138" y="240107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/>
              <a:t> 1</a:t>
            </a:r>
            <a:r>
              <a:rPr lang="ru-RU" sz="3600" dirty="0"/>
              <a:t>) 10 см</a:t>
            </a:r>
            <a:r>
              <a:rPr lang="ru-RU" sz="3600" baseline="30000" dirty="0"/>
              <a:t>2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 2) 100 см</a:t>
            </a:r>
            <a:r>
              <a:rPr lang="ru-RU" sz="3600" baseline="30000" dirty="0"/>
              <a:t>2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 3) 1000 см</a:t>
            </a:r>
            <a:r>
              <a:rPr lang="ru-RU" sz="3600" baseline="30000" dirty="0"/>
              <a:t>2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 4) 10 000 см</a:t>
            </a:r>
            <a:r>
              <a:rPr lang="ru-RU" sz="3600" baseline="30000" dirty="0"/>
              <a:t>2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1657"/>
            <a:ext cx="1337378" cy="1257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5713" y="4938801"/>
            <a:ext cx="5049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№4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456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675" y="1430351"/>
            <a:ext cx="9601196" cy="130386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Выразить в минутах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264173" y="2757716"/>
                <a:ext cx="9601196" cy="331893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6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6000" b="1" i="1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6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часа</a:t>
                </a:r>
                <a:endParaRPr lang="ru-RU" sz="6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64173" y="2757716"/>
                <a:ext cx="9601196" cy="3318936"/>
              </a:xfrm>
              <a:blipFill rotWithShape="0">
                <a:blip r:embed="rId2"/>
                <a:stretch>
                  <a:fillRect l="-4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2270585" y="703800"/>
            <a:ext cx="71994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ЕДИНИЦЫ</a:t>
            </a:r>
            <a:r>
              <a:rPr lang="ru-RU" sz="36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ИЗМЕРЕНИЯ - 200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138" y="5404512"/>
            <a:ext cx="1471840" cy="13442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4512"/>
            <a:ext cx="1337378" cy="1257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81662" y="4804347"/>
            <a:ext cx="4543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100 минут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4771" y="2048366"/>
            <a:ext cx="2233287" cy="225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492908"/>
            <a:ext cx="1335140" cy="1255885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15692" y="492034"/>
            <a:ext cx="7233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ЕДИНИЦЫ</a:t>
            </a:r>
            <a:r>
              <a:rPr lang="ru-RU" sz="36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ИЗМЕРЕНИЯ - </a:t>
            </a:r>
            <a:r>
              <a:rPr lang="en-US" sz="36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36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138" y="5404512"/>
            <a:ext cx="1471840" cy="134428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15692" y="1684007"/>
            <a:ext cx="77154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4000" b="1" i="1" dirty="0">
                <a:solidFill>
                  <a:schemeClr val="tx2"/>
                </a:solidFill>
                <a:latin typeface="Georgia" pitchFamily="18" charset="0"/>
              </a:rPr>
              <a:t>Какую часть дециметра</a:t>
            </a:r>
            <a:br>
              <a:rPr lang="ru-RU" sz="4000" b="1" i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4000" b="1" i="1" dirty="0">
                <a:solidFill>
                  <a:schemeClr val="tx2"/>
                </a:solidFill>
                <a:latin typeface="Georgia" pitchFamily="18" charset="0"/>
              </a:rPr>
              <a:t> составляют </a:t>
            </a:r>
            <a:r>
              <a:rPr lang="ru-RU" sz="4000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7 </a:t>
            </a:r>
            <a:r>
              <a:rPr lang="ru-RU" sz="4000" b="1" i="1" dirty="0">
                <a:solidFill>
                  <a:schemeClr val="tx2"/>
                </a:solidFill>
                <a:latin typeface="Georgia" pitchFamily="18" charset="0"/>
              </a:rPr>
              <a:t>мм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21374" y="3848668"/>
            <a:ext cx="53226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мм = 0,07 </a:t>
            </a:r>
            <a:r>
              <a:rPr lang="ru-RU" sz="5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дм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4058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1880" y="1710796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Площадь участка </a:t>
            </a:r>
            <a:r>
              <a:rPr lang="ru-RU" sz="4900" b="1" dirty="0"/>
              <a:t>17 соток. </a:t>
            </a: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4900" b="1" dirty="0" smtClean="0"/>
              <a:t>Сколько </a:t>
            </a:r>
            <a:r>
              <a:rPr lang="ru-RU" sz="4900" b="1" dirty="0"/>
              <a:t>это квадратных метров</a:t>
            </a:r>
            <a:r>
              <a:rPr lang="ru-RU" b="1" dirty="0"/>
              <a:t>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1670" y="335801"/>
            <a:ext cx="7233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ЕДИНИЦЫ</a:t>
            </a:r>
            <a:r>
              <a:rPr lang="ru-RU" sz="36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ИЗМЕРЕНИЯ -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r>
              <a:rPr lang="ru-RU" sz="36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138" y="5404512"/>
            <a:ext cx="1471840" cy="13442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1657"/>
            <a:ext cx="1337378" cy="1257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09325" y="5057060"/>
            <a:ext cx="53089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1700 </a:t>
            </a:r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7200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6" b="24666"/>
          <a:stretch/>
        </p:blipFill>
        <p:spPr>
          <a:xfrm>
            <a:off x="3372225" y="3001163"/>
            <a:ext cx="4831307" cy="205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7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0810" y="2011275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Площадь прямоугольника равна 900 мм</a:t>
            </a:r>
            <a:r>
              <a:rPr lang="ru-RU" b="1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Его длина 4 см 5 мм. Какова ширина прямоугольника?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6513" y="481293"/>
            <a:ext cx="72330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ЕДИНИЦЫ</a:t>
            </a:r>
            <a:r>
              <a:rPr lang="ru-RU" sz="3600" b="1" baseline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ИЗМЕРЕНИЯ - 500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138" y="5404512"/>
            <a:ext cx="1471840" cy="13442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1" y="5422154"/>
            <a:ext cx="1337378" cy="1257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56513" y="4850393"/>
            <a:ext cx="5513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2 см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044" y="2436665"/>
            <a:ext cx="3105312" cy="310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63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405213"/>
            <a:ext cx="9601196" cy="130386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Выразить в процентах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98" y="5609229"/>
            <a:ext cx="1141348" cy="1139565"/>
          </a:xfrm>
        </p:spPr>
      </p:pic>
      <p:sp>
        <p:nvSpPr>
          <p:cNvPr id="4" name="Прямоугольник 3"/>
          <p:cNvSpPr/>
          <p:nvPr/>
        </p:nvSpPr>
        <p:spPr>
          <a:xfrm>
            <a:off x="3556284" y="566522"/>
            <a:ext cx="45881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ПРОЦЕНТЫ - 100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91534" y="2517631"/>
            <a:ext cx="286603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0,025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91658"/>
            <a:ext cx="1337378" cy="1257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62734" y="5009064"/>
            <a:ext cx="55409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2,5%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378" y="2208897"/>
            <a:ext cx="4081249" cy="306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88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88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076171"/>
              </p:ext>
            </p:extLst>
          </p:nvPr>
        </p:nvGraphicFramePr>
        <p:xfrm>
          <a:off x="947738" y="1677298"/>
          <a:ext cx="5580064" cy="3357565"/>
        </p:xfrm>
        <a:graphic>
          <a:graphicData uri="http://schemas.openxmlformats.org/drawingml/2006/table">
            <a:tbl>
              <a:tblPr/>
              <a:tblGrid>
                <a:gridCol w="557819"/>
                <a:gridCol w="557818"/>
                <a:gridCol w="557819"/>
                <a:gridCol w="557818"/>
                <a:gridCol w="559697"/>
                <a:gridCol w="557819"/>
                <a:gridCol w="557818"/>
                <a:gridCol w="557819"/>
                <a:gridCol w="507906"/>
                <a:gridCol w="607731"/>
              </a:tblGrid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8503" name="AutoShape 71"/>
          <p:cNvSpPr>
            <a:spLocks noChangeArrowheads="1"/>
          </p:cNvSpPr>
          <p:nvPr/>
        </p:nvSpPr>
        <p:spPr bwMode="auto">
          <a:xfrm>
            <a:off x="1019174" y="1712913"/>
            <a:ext cx="395288" cy="549275"/>
          </a:xfrm>
          <a:prstGeom prst="triangle">
            <a:avLst>
              <a:gd name="adj" fmla="val 50000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04" name="AutoShape 72"/>
          <p:cNvSpPr>
            <a:spLocks noChangeArrowheads="1"/>
          </p:cNvSpPr>
          <p:nvPr/>
        </p:nvSpPr>
        <p:spPr bwMode="auto">
          <a:xfrm>
            <a:off x="1030558" y="3735197"/>
            <a:ext cx="395288" cy="576263"/>
          </a:xfrm>
          <a:prstGeom prst="triangle">
            <a:avLst>
              <a:gd name="adj" fmla="val 50000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05" name="AutoShape 73"/>
          <p:cNvSpPr>
            <a:spLocks noChangeArrowheads="1"/>
          </p:cNvSpPr>
          <p:nvPr/>
        </p:nvSpPr>
        <p:spPr bwMode="auto">
          <a:xfrm>
            <a:off x="1019174" y="2405062"/>
            <a:ext cx="395288" cy="57785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06" name="AutoShape 74"/>
          <p:cNvSpPr>
            <a:spLocks noChangeArrowheads="1"/>
          </p:cNvSpPr>
          <p:nvPr/>
        </p:nvSpPr>
        <p:spPr bwMode="auto">
          <a:xfrm>
            <a:off x="3818658" y="2405062"/>
            <a:ext cx="360362" cy="5048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07" name="AutoShape 75"/>
          <p:cNvSpPr>
            <a:spLocks noChangeArrowheads="1"/>
          </p:cNvSpPr>
          <p:nvPr/>
        </p:nvSpPr>
        <p:spPr bwMode="auto">
          <a:xfrm>
            <a:off x="1558925" y="3054351"/>
            <a:ext cx="360363" cy="574675"/>
          </a:xfrm>
          <a:prstGeom prst="triangle">
            <a:avLst>
              <a:gd name="adj" fmla="val 500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08" name="Rectangle 76"/>
          <p:cNvSpPr>
            <a:spLocks noChangeArrowheads="1"/>
          </p:cNvSpPr>
          <p:nvPr/>
        </p:nvSpPr>
        <p:spPr bwMode="auto">
          <a:xfrm>
            <a:off x="1594857" y="1767268"/>
            <a:ext cx="360363" cy="47625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09" name="Rectangle 77"/>
          <p:cNvSpPr>
            <a:spLocks noChangeArrowheads="1"/>
          </p:cNvSpPr>
          <p:nvPr/>
        </p:nvSpPr>
        <p:spPr bwMode="auto">
          <a:xfrm>
            <a:off x="1587633" y="2490671"/>
            <a:ext cx="360363" cy="47625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0" name="Rectangle 78"/>
          <p:cNvSpPr>
            <a:spLocks noChangeArrowheads="1"/>
          </p:cNvSpPr>
          <p:nvPr/>
        </p:nvSpPr>
        <p:spPr bwMode="auto">
          <a:xfrm>
            <a:off x="2742596" y="2437157"/>
            <a:ext cx="360363" cy="476250"/>
          </a:xfrm>
          <a:prstGeom prst="rect">
            <a:avLst/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1" name="Rectangle 79"/>
          <p:cNvSpPr>
            <a:spLocks noChangeArrowheads="1"/>
          </p:cNvSpPr>
          <p:nvPr/>
        </p:nvSpPr>
        <p:spPr bwMode="auto">
          <a:xfrm>
            <a:off x="2152605" y="3112293"/>
            <a:ext cx="360363" cy="47625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2" name="Rectangle 80"/>
          <p:cNvSpPr>
            <a:spLocks noChangeArrowheads="1"/>
          </p:cNvSpPr>
          <p:nvPr/>
        </p:nvSpPr>
        <p:spPr bwMode="auto">
          <a:xfrm>
            <a:off x="1594643" y="3785203"/>
            <a:ext cx="360363" cy="47625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3" name="Rectangle 81"/>
          <p:cNvSpPr>
            <a:spLocks noChangeArrowheads="1"/>
          </p:cNvSpPr>
          <p:nvPr/>
        </p:nvSpPr>
        <p:spPr bwMode="auto">
          <a:xfrm>
            <a:off x="1046353" y="4453434"/>
            <a:ext cx="360363" cy="4762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4" name="Rectangle 82"/>
          <p:cNvSpPr>
            <a:spLocks noChangeArrowheads="1"/>
          </p:cNvSpPr>
          <p:nvPr/>
        </p:nvSpPr>
        <p:spPr bwMode="auto">
          <a:xfrm>
            <a:off x="2127360" y="4466928"/>
            <a:ext cx="360363" cy="47625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5" name="Rectangle 83"/>
          <p:cNvSpPr>
            <a:spLocks noChangeArrowheads="1"/>
          </p:cNvSpPr>
          <p:nvPr/>
        </p:nvSpPr>
        <p:spPr bwMode="auto">
          <a:xfrm>
            <a:off x="3268023" y="4454075"/>
            <a:ext cx="360362" cy="4762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6" name="Rectangle 84"/>
          <p:cNvSpPr>
            <a:spLocks noChangeArrowheads="1"/>
          </p:cNvSpPr>
          <p:nvPr/>
        </p:nvSpPr>
        <p:spPr bwMode="auto">
          <a:xfrm>
            <a:off x="4392597" y="4454075"/>
            <a:ext cx="360362" cy="47625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7" name="Oval 85"/>
          <p:cNvSpPr>
            <a:spLocks noChangeArrowheads="1"/>
          </p:cNvSpPr>
          <p:nvPr/>
        </p:nvSpPr>
        <p:spPr bwMode="auto">
          <a:xfrm>
            <a:off x="2114033" y="1758949"/>
            <a:ext cx="431800" cy="5032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8" name="Oval 86"/>
          <p:cNvSpPr>
            <a:spLocks noChangeArrowheads="1"/>
          </p:cNvSpPr>
          <p:nvPr/>
        </p:nvSpPr>
        <p:spPr bwMode="auto">
          <a:xfrm>
            <a:off x="2654791" y="1740281"/>
            <a:ext cx="431800" cy="503237"/>
          </a:xfrm>
          <a:prstGeom prst="ellipse">
            <a:avLst/>
          </a:prstGeom>
          <a:solidFill>
            <a:srgbClr val="00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19" name="Oval 87"/>
          <p:cNvSpPr>
            <a:spLocks noChangeArrowheads="1"/>
          </p:cNvSpPr>
          <p:nvPr/>
        </p:nvSpPr>
        <p:spPr bwMode="auto">
          <a:xfrm>
            <a:off x="3268023" y="2409650"/>
            <a:ext cx="431800" cy="50323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0" name="Oval 88"/>
          <p:cNvSpPr>
            <a:spLocks noChangeArrowheads="1"/>
          </p:cNvSpPr>
          <p:nvPr/>
        </p:nvSpPr>
        <p:spPr bwMode="auto">
          <a:xfrm>
            <a:off x="4331797" y="2442368"/>
            <a:ext cx="431800" cy="5032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1" name="Oval 89"/>
          <p:cNvSpPr>
            <a:spLocks noChangeArrowheads="1"/>
          </p:cNvSpPr>
          <p:nvPr/>
        </p:nvSpPr>
        <p:spPr bwMode="auto">
          <a:xfrm>
            <a:off x="1019174" y="3130406"/>
            <a:ext cx="431800" cy="503237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2" name="Oval 90"/>
          <p:cNvSpPr>
            <a:spLocks noChangeArrowheads="1"/>
          </p:cNvSpPr>
          <p:nvPr/>
        </p:nvSpPr>
        <p:spPr bwMode="auto">
          <a:xfrm>
            <a:off x="2669554" y="3785203"/>
            <a:ext cx="431800" cy="503238"/>
          </a:xfrm>
          <a:prstGeom prst="ellipse">
            <a:avLst/>
          </a:prstGeom>
          <a:solidFill>
            <a:srgbClr val="00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3" name="Oval 91"/>
          <p:cNvSpPr>
            <a:spLocks noChangeArrowheads="1"/>
          </p:cNvSpPr>
          <p:nvPr/>
        </p:nvSpPr>
        <p:spPr bwMode="auto">
          <a:xfrm>
            <a:off x="2109991" y="3778562"/>
            <a:ext cx="431800" cy="5032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4" name="Oval 92"/>
          <p:cNvSpPr>
            <a:spLocks noChangeArrowheads="1"/>
          </p:cNvSpPr>
          <p:nvPr/>
        </p:nvSpPr>
        <p:spPr bwMode="auto">
          <a:xfrm>
            <a:off x="5448299" y="4445200"/>
            <a:ext cx="431800" cy="503238"/>
          </a:xfrm>
          <a:prstGeom prst="ellipse">
            <a:avLst/>
          </a:prstGeom>
          <a:solidFill>
            <a:srgbClr val="00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5" name="Oval 93"/>
          <p:cNvSpPr>
            <a:spLocks noChangeArrowheads="1"/>
          </p:cNvSpPr>
          <p:nvPr/>
        </p:nvSpPr>
        <p:spPr bwMode="auto">
          <a:xfrm>
            <a:off x="2654880" y="4454075"/>
            <a:ext cx="431800" cy="503238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6" name="AutoShape 94"/>
          <p:cNvSpPr>
            <a:spLocks noChangeArrowheads="1"/>
          </p:cNvSpPr>
          <p:nvPr/>
        </p:nvSpPr>
        <p:spPr bwMode="auto">
          <a:xfrm>
            <a:off x="2126679" y="2464593"/>
            <a:ext cx="433388" cy="503238"/>
          </a:xfrm>
          <a:prstGeom prst="star4">
            <a:avLst>
              <a:gd name="adj" fmla="val 3278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7" name="AutoShape 95"/>
          <p:cNvSpPr>
            <a:spLocks noChangeArrowheads="1"/>
          </p:cNvSpPr>
          <p:nvPr/>
        </p:nvSpPr>
        <p:spPr bwMode="auto">
          <a:xfrm>
            <a:off x="2654791" y="3102520"/>
            <a:ext cx="433388" cy="503237"/>
          </a:xfrm>
          <a:prstGeom prst="star4">
            <a:avLst>
              <a:gd name="adj" fmla="val 32782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8" name="AutoShape 96"/>
          <p:cNvSpPr>
            <a:spLocks noChangeArrowheads="1"/>
          </p:cNvSpPr>
          <p:nvPr/>
        </p:nvSpPr>
        <p:spPr bwMode="auto">
          <a:xfrm>
            <a:off x="1582204" y="4439940"/>
            <a:ext cx="433387" cy="503238"/>
          </a:xfrm>
          <a:prstGeom prst="star4">
            <a:avLst>
              <a:gd name="adj" fmla="val 32782"/>
            </a:avLst>
          </a:prstGeom>
          <a:solidFill>
            <a:srgbClr val="000066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29" name="AutoShape 97"/>
          <p:cNvSpPr>
            <a:spLocks noChangeArrowheads="1"/>
          </p:cNvSpPr>
          <p:nvPr/>
        </p:nvSpPr>
        <p:spPr bwMode="auto">
          <a:xfrm>
            <a:off x="3798020" y="4454075"/>
            <a:ext cx="433388" cy="503238"/>
          </a:xfrm>
          <a:prstGeom prst="star4">
            <a:avLst>
              <a:gd name="adj" fmla="val 32782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30" name="AutoShape 98"/>
          <p:cNvSpPr>
            <a:spLocks noChangeArrowheads="1"/>
          </p:cNvSpPr>
          <p:nvPr/>
        </p:nvSpPr>
        <p:spPr bwMode="auto">
          <a:xfrm>
            <a:off x="5953493" y="4421187"/>
            <a:ext cx="433387" cy="503238"/>
          </a:xfrm>
          <a:prstGeom prst="star4">
            <a:avLst>
              <a:gd name="adj" fmla="val 3278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31" name="AutoShape 99"/>
          <p:cNvSpPr>
            <a:spLocks noChangeArrowheads="1"/>
          </p:cNvSpPr>
          <p:nvPr/>
        </p:nvSpPr>
        <p:spPr bwMode="auto">
          <a:xfrm>
            <a:off x="4906962" y="4421187"/>
            <a:ext cx="433388" cy="503238"/>
          </a:xfrm>
          <a:prstGeom prst="star4">
            <a:avLst>
              <a:gd name="adj" fmla="val 3278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32" name="AutoShape 168"/>
          <p:cNvSpPr>
            <a:spLocks noChangeArrowheads="1"/>
          </p:cNvSpPr>
          <p:nvPr/>
        </p:nvSpPr>
        <p:spPr bwMode="auto">
          <a:xfrm>
            <a:off x="8112125" y="3716339"/>
            <a:ext cx="433388" cy="503237"/>
          </a:xfrm>
          <a:prstGeom prst="star4">
            <a:avLst>
              <a:gd name="adj" fmla="val 32782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23049" name="Group 16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0162968"/>
              </p:ext>
            </p:extLst>
          </p:nvPr>
        </p:nvGraphicFramePr>
        <p:xfrm>
          <a:off x="6961772" y="1987550"/>
          <a:ext cx="4299718" cy="3046414"/>
        </p:xfrm>
        <a:graphic>
          <a:graphicData uri="http://schemas.openxmlformats.org/drawingml/2006/table">
            <a:tbl>
              <a:tblPr/>
              <a:tblGrid>
                <a:gridCol w="860527"/>
                <a:gridCol w="859069"/>
                <a:gridCol w="860527"/>
                <a:gridCol w="859068"/>
                <a:gridCol w="860527"/>
              </a:tblGrid>
              <a:tr h="6095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095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0807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095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6095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18572" name="AutoShape 215"/>
          <p:cNvSpPr>
            <a:spLocks noChangeArrowheads="1"/>
          </p:cNvSpPr>
          <p:nvPr/>
        </p:nvSpPr>
        <p:spPr bwMode="auto">
          <a:xfrm>
            <a:off x="7944784" y="1983222"/>
            <a:ext cx="395288" cy="5492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73" name="Oval 216"/>
          <p:cNvSpPr>
            <a:spLocks noChangeArrowheads="1"/>
          </p:cNvSpPr>
          <p:nvPr/>
        </p:nvSpPr>
        <p:spPr bwMode="auto">
          <a:xfrm>
            <a:off x="8874489" y="2031433"/>
            <a:ext cx="431800" cy="5032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74" name="Rectangle 217"/>
          <p:cNvSpPr>
            <a:spLocks noChangeArrowheads="1"/>
          </p:cNvSpPr>
          <p:nvPr/>
        </p:nvSpPr>
        <p:spPr bwMode="auto">
          <a:xfrm>
            <a:off x="9729021" y="2056247"/>
            <a:ext cx="360362" cy="4762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75" name="AutoShape 218"/>
          <p:cNvSpPr>
            <a:spLocks noChangeArrowheads="1"/>
          </p:cNvSpPr>
          <p:nvPr/>
        </p:nvSpPr>
        <p:spPr bwMode="auto">
          <a:xfrm>
            <a:off x="10512116" y="2052705"/>
            <a:ext cx="433387" cy="503237"/>
          </a:xfrm>
          <a:prstGeom prst="star4">
            <a:avLst>
              <a:gd name="adj" fmla="val 32782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76" name="AutoShape 219"/>
          <p:cNvSpPr>
            <a:spLocks noChangeArrowheads="1"/>
          </p:cNvSpPr>
          <p:nvPr/>
        </p:nvSpPr>
        <p:spPr bwMode="auto">
          <a:xfrm>
            <a:off x="7090420" y="2609090"/>
            <a:ext cx="576262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rgbClr val="0000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77" name="AutoShape 220"/>
          <p:cNvSpPr>
            <a:spLocks noChangeArrowheads="1"/>
          </p:cNvSpPr>
          <p:nvPr/>
        </p:nvSpPr>
        <p:spPr bwMode="auto">
          <a:xfrm>
            <a:off x="7090419" y="3194452"/>
            <a:ext cx="576263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78" name="AutoShape 221"/>
          <p:cNvSpPr>
            <a:spLocks noChangeArrowheads="1"/>
          </p:cNvSpPr>
          <p:nvPr/>
        </p:nvSpPr>
        <p:spPr bwMode="auto">
          <a:xfrm>
            <a:off x="7090419" y="3842152"/>
            <a:ext cx="576263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79" name="AutoShape 222"/>
          <p:cNvSpPr>
            <a:spLocks noChangeArrowheads="1"/>
          </p:cNvSpPr>
          <p:nvPr/>
        </p:nvSpPr>
        <p:spPr bwMode="auto">
          <a:xfrm>
            <a:off x="7090419" y="4553352"/>
            <a:ext cx="576263" cy="485775"/>
          </a:xfrm>
          <a:prstGeom prst="rightArrow">
            <a:avLst>
              <a:gd name="adj1" fmla="val 50000"/>
              <a:gd name="adj2" fmla="val 2965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8580" name="Rectangle 224"/>
          <p:cNvSpPr>
            <a:spLocks noChangeArrowheads="1"/>
          </p:cNvSpPr>
          <p:nvPr/>
        </p:nvSpPr>
        <p:spPr bwMode="auto">
          <a:xfrm>
            <a:off x="1124192" y="540438"/>
            <a:ext cx="975360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4400" b="1" dirty="0">
                <a:latin typeface="Arial" panose="020B0604020202020204" pitchFamily="34" charset="0"/>
              </a:rPr>
              <a:t>Расшифруйте изречение Галилея</a:t>
            </a:r>
          </a:p>
        </p:txBody>
      </p:sp>
      <p:sp>
        <p:nvSpPr>
          <p:cNvPr id="123105" name="Text Box 225"/>
          <p:cNvSpPr txBox="1">
            <a:spLocks noChangeArrowheads="1"/>
          </p:cNvSpPr>
          <p:nvPr/>
        </p:nvSpPr>
        <p:spPr bwMode="auto">
          <a:xfrm>
            <a:off x="717905" y="5266045"/>
            <a:ext cx="1090456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4400" b="1" dirty="0">
                <a:solidFill>
                  <a:srgbClr val="002060"/>
                </a:solidFill>
                <a:latin typeface="Arial" panose="020B0604020202020204" pitchFamily="34" charset="0"/>
              </a:rPr>
              <a:t>Язык природы есть </a:t>
            </a:r>
            <a:r>
              <a:rPr lang="ru-RU" altLang="ru-RU" sz="4400" b="1" dirty="0" smtClean="0">
                <a:solidFill>
                  <a:srgbClr val="002060"/>
                </a:solidFill>
                <a:latin typeface="Arial" panose="020B0604020202020204" pitchFamily="34" charset="0"/>
              </a:rPr>
              <a:t>язык </a:t>
            </a:r>
            <a:r>
              <a:rPr lang="ru-RU" altLang="ru-RU" sz="4400" b="1" dirty="0">
                <a:solidFill>
                  <a:srgbClr val="002060"/>
                </a:solidFill>
                <a:latin typeface="Arial" panose="020B0604020202020204" pitchFamily="34" charset="0"/>
              </a:rPr>
              <a:t>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244933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23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203" y="1504646"/>
            <a:ext cx="9601196" cy="130386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  20%   от   300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50980" y="357256"/>
            <a:ext cx="46249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ПРОЦЕНТЫ - 200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98" y="5609229"/>
            <a:ext cx="1141348" cy="1139565"/>
          </a:xfrm>
          <a:prstGeom prst="rect">
            <a:avLst/>
          </a:prstGeom>
        </p:spPr>
      </p:pic>
      <p:grpSp>
        <p:nvGrpSpPr>
          <p:cNvPr id="8" name="Группа 7"/>
          <p:cNvGrpSpPr/>
          <p:nvPr/>
        </p:nvGrpSpPr>
        <p:grpSpPr>
          <a:xfrm>
            <a:off x="7084785" y="2641600"/>
            <a:ext cx="4381501" cy="2801257"/>
            <a:chOff x="6939642" y="2569029"/>
            <a:chExt cx="4381501" cy="2801257"/>
          </a:xfrm>
        </p:grpSpPr>
        <p:pic>
          <p:nvPicPr>
            <p:cNvPr id="6" name="Рисунок 5" descr="1382648472_discounts.jpg"/>
            <p:cNvPicPr>
              <a:picLocks noChangeAspect="1"/>
            </p:cNvPicPr>
            <p:nvPr/>
          </p:nvPicPr>
          <p:blipFill>
            <a:blip r:embed="rId4"/>
            <a:srcRect b="9037"/>
            <a:stretch>
              <a:fillRect/>
            </a:stretch>
          </p:blipFill>
          <p:spPr>
            <a:xfrm>
              <a:off x="6939642" y="2589830"/>
              <a:ext cx="3742872" cy="2780456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8461828" y="2569029"/>
              <a:ext cx="2859315" cy="7692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9" name="Рисунок 8" descr="red_pushpin_p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600864"/>
            <a:ext cx="1337379" cy="12571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07772" y="5094514"/>
            <a:ext cx="447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 : 60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737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2349" y="1798058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Засеяли 65% поля, что составило 325 га. Найдите площадь всего поля.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20351" y="415313"/>
            <a:ext cx="46249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ПРОЦЕНТЫ - 300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98" y="5609229"/>
            <a:ext cx="1141348" cy="1139565"/>
          </a:xfrm>
          <a:prstGeom prst="rect">
            <a:avLst/>
          </a:prstGeom>
        </p:spPr>
      </p:pic>
      <p:pic>
        <p:nvPicPr>
          <p:cNvPr id="6" name="Рисунок 5" descr="x_ce925971.jpg"/>
          <p:cNvPicPr>
            <a:picLocks noChangeAspect="1"/>
          </p:cNvPicPr>
          <p:nvPr/>
        </p:nvPicPr>
        <p:blipFill>
          <a:blip r:embed="rId4"/>
          <a:srcRect l="22246" t="3538" r="21262" b="12031"/>
          <a:stretch>
            <a:fillRect/>
          </a:stretch>
        </p:blipFill>
        <p:spPr>
          <a:xfrm>
            <a:off x="7779433" y="3183068"/>
            <a:ext cx="2644726" cy="2964513"/>
          </a:xfrm>
          <a:prstGeom prst="rect">
            <a:avLst/>
          </a:prstGeom>
        </p:spPr>
      </p:pic>
      <p:pic>
        <p:nvPicPr>
          <p:cNvPr id="7" name="Рисунок 6" descr="red_pushpin_p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600864"/>
            <a:ext cx="1337379" cy="12571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77440" y="4473526"/>
            <a:ext cx="53175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 : 500 га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281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7636328" y="3196771"/>
            <a:ext cx="3771901" cy="3145973"/>
            <a:chOff x="7491185" y="3167742"/>
            <a:chExt cx="3771901" cy="3145973"/>
          </a:xfrm>
        </p:grpSpPr>
        <p:pic>
          <p:nvPicPr>
            <p:cNvPr id="6" name="Рисунок 5" descr="00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91185" y="3167742"/>
              <a:ext cx="3089729" cy="3089729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9637486" y="3468916"/>
              <a:ext cx="1625600" cy="7692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8701315" y="5856517"/>
              <a:ext cx="1908628" cy="4571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8030" y="1954590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Цена на товар увеличилась на 20%. Найдите новую цену, если старая составляла 400 рублей.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05838" y="357256"/>
            <a:ext cx="46249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ПРОЦЕНТЫ - 400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98" y="5609229"/>
            <a:ext cx="1141348" cy="1139565"/>
          </a:xfrm>
          <a:prstGeom prst="rect">
            <a:avLst/>
          </a:prstGeom>
        </p:spPr>
      </p:pic>
      <p:pic>
        <p:nvPicPr>
          <p:cNvPr id="10" name="Рисунок 9" descr="red_pushpin_p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600864"/>
            <a:ext cx="1337379" cy="12571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52913" y="4891314"/>
            <a:ext cx="42817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480 рублей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6999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0229" y="1729618"/>
            <a:ext cx="10406742" cy="33189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1% процент книги, которую читал Сережа, составляет 4 страницы. Сколько страниц осталось прочитать Сереже, если он уже прочитал 30%?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96905" y="406665"/>
            <a:ext cx="46249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ПРОЦЕНТЫ - 500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6598" y="5609229"/>
            <a:ext cx="1141348" cy="1139565"/>
          </a:xfrm>
          <a:prstGeom prst="rect">
            <a:avLst/>
          </a:prstGeom>
        </p:spPr>
      </p:pic>
      <p:pic>
        <p:nvPicPr>
          <p:cNvPr id="6" name="Picture 4" descr="girl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084459" y="3603989"/>
            <a:ext cx="2583542" cy="2731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36686" y="5138058"/>
            <a:ext cx="467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280 страниц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red_pushpin_png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5426692"/>
            <a:ext cx="1337379" cy="12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89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7176" y="1998764"/>
            <a:ext cx="10457645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угол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градусная мера которого больше 90 градусов, но меньше 180 градусов.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03511" y="357256"/>
            <a:ext cx="3070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УГЛЫ - 100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197" y="5352197"/>
            <a:ext cx="1505803" cy="15058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76530"/>
            <a:ext cx="1337378" cy="12571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91434" y="5028209"/>
            <a:ext cx="5409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Тупой угол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629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Группа 29"/>
          <p:cNvGrpSpPr>
            <a:grpSpLocks/>
          </p:cNvGrpSpPr>
          <p:nvPr/>
        </p:nvGrpSpPr>
        <p:grpSpPr bwMode="auto">
          <a:xfrm>
            <a:off x="2166938" y="2695575"/>
            <a:ext cx="2500312" cy="1073150"/>
            <a:chOff x="1142976" y="3143248"/>
            <a:chExt cx="2500330" cy="1073158"/>
          </a:xfrm>
        </p:grpSpPr>
        <p:sp>
          <p:nvSpPr>
            <p:cNvPr id="17" name="Полилиния 16"/>
            <p:cNvSpPr/>
            <p:nvPr/>
          </p:nvSpPr>
          <p:spPr>
            <a:xfrm>
              <a:off x="1252514" y="3201986"/>
              <a:ext cx="2189179" cy="1000132"/>
            </a:xfrm>
            <a:custGeom>
              <a:avLst/>
              <a:gdLst>
                <a:gd name="connsiteX0" fmla="*/ 0 w 2143140"/>
                <a:gd name="connsiteY0" fmla="*/ 1000132 h 1000132"/>
                <a:gd name="connsiteX1" fmla="*/ 1911295 w 2143140"/>
                <a:gd name="connsiteY1" fmla="*/ 0 h 1000132"/>
                <a:gd name="connsiteX2" fmla="*/ 2143140 w 2143140"/>
                <a:gd name="connsiteY2" fmla="*/ 1000132 h 1000132"/>
                <a:gd name="connsiteX3" fmla="*/ 0 w 2143140"/>
                <a:gd name="connsiteY3" fmla="*/ 1000132 h 1000132"/>
                <a:gd name="connsiteX0" fmla="*/ 0 w 2143140"/>
                <a:gd name="connsiteY0" fmla="*/ 1000132 h 1000132"/>
                <a:gd name="connsiteX1" fmla="*/ 1911295 w 2143140"/>
                <a:gd name="connsiteY1" fmla="*/ 0 h 1000132"/>
                <a:gd name="connsiteX2" fmla="*/ 1915152 w 2143140"/>
                <a:gd name="connsiteY2" fmla="*/ 30790 h 1000132"/>
                <a:gd name="connsiteX3" fmla="*/ 2143140 w 2143140"/>
                <a:gd name="connsiteY3" fmla="*/ 1000132 h 1000132"/>
                <a:gd name="connsiteX4" fmla="*/ 0 w 2143140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  <a:gd name="connsiteX0" fmla="*/ 0 w 2289917"/>
                <a:gd name="connsiteY0" fmla="*/ 1000132 h 1000132"/>
                <a:gd name="connsiteX1" fmla="*/ 1911295 w 2289917"/>
                <a:gd name="connsiteY1" fmla="*/ 0 h 1000132"/>
                <a:gd name="connsiteX2" fmla="*/ 1915152 w 2289917"/>
                <a:gd name="connsiteY2" fmla="*/ 30790 h 1000132"/>
                <a:gd name="connsiteX3" fmla="*/ 2143140 w 2289917"/>
                <a:gd name="connsiteY3" fmla="*/ 1000132 h 1000132"/>
                <a:gd name="connsiteX4" fmla="*/ 0 w 2289917"/>
                <a:gd name="connsiteY4" fmla="*/ 1000132 h 1000132"/>
                <a:gd name="connsiteX0" fmla="*/ 0 w 2289917"/>
                <a:gd name="connsiteY0" fmla="*/ 1000132 h 1000132"/>
                <a:gd name="connsiteX1" fmla="*/ 1911295 w 2289917"/>
                <a:gd name="connsiteY1" fmla="*/ 0 h 1000132"/>
                <a:gd name="connsiteX2" fmla="*/ 1915152 w 2289917"/>
                <a:gd name="connsiteY2" fmla="*/ 30790 h 1000132"/>
                <a:gd name="connsiteX3" fmla="*/ 2143140 w 2289917"/>
                <a:gd name="connsiteY3" fmla="*/ 1000132 h 1000132"/>
                <a:gd name="connsiteX4" fmla="*/ 0 w 2289917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9371" h="1000132">
                  <a:moveTo>
                    <a:pt x="0" y="1000132"/>
                  </a:moveTo>
                  <a:lnTo>
                    <a:pt x="1911295" y="0"/>
                  </a:lnTo>
                  <a:lnTo>
                    <a:pt x="1915152" y="30790"/>
                  </a:lnTo>
                  <a:cubicBezTo>
                    <a:pt x="2189371" y="349476"/>
                    <a:pt x="1680190" y="424465"/>
                    <a:pt x="2143140" y="1000132"/>
                  </a:cubicBezTo>
                  <a:lnTo>
                    <a:pt x="0" y="1000132"/>
                  </a:lnTo>
                  <a:close/>
                </a:path>
              </a:pathLst>
            </a:cu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18" name="Группа 11"/>
            <p:cNvGrpSpPr>
              <a:grpSpLocks/>
            </p:cNvGrpSpPr>
            <p:nvPr/>
          </p:nvGrpSpPr>
          <p:grpSpPr bwMode="auto">
            <a:xfrm>
              <a:off x="1142976" y="3143248"/>
              <a:ext cx="2500330" cy="1073158"/>
              <a:chOff x="857224" y="2571744"/>
              <a:chExt cx="2500330" cy="1073158"/>
            </a:xfrm>
          </p:grpSpPr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857224" y="3643315"/>
                <a:ext cx="2500330" cy="1587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/>
              <p:nvPr/>
            </p:nvCxnSpPr>
            <p:spPr>
              <a:xfrm flipV="1">
                <a:off x="857224" y="2571744"/>
                <a:ext cx="2071702" cy="1071571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" name="Группа 24"/>
          <p:cNvGrpSpPr>
            <a:grpSpLocks/>
          </p:cNvGrpSpPr>
          <p:nvPr/>
        </p:nvGrpSpPr>
        <p:grpSpPr bwMode="auto">
          <a:xfrm>
            <a:off x="7459477" y="1326043"/>
            <a:ext cx="3000375" cy="2711450"/>
            <a:chOff x="5429256" y="1431475"/>
            <a:chExt cx="3000396" cy="2711905"/>
          </a:xfrm>
        </p:grpSpPr>
        <p:grpSp>
          <p:nvGrpSpPr>
            <p:cNvPr id="22" name="Группа 22"/>
            <p:cNvGrpSpPr>
              <a:grpSpLocks/>
            </p:cNvGrpSpPr>
            <p:nvPr/>
          </p:nvGrpSpPr>
          <p:grpSpPr bwMode="auto">
            <a:xfrm>
              <a:off x="5429256" y="2357430"/>
              <a:ext cx="3000396" cy="1785950"/>
              <a:chOff x="5429256" y="2357430"/>
              <a:chExt cx="3000396" cy="1785950"/>
            </a:xfrm>
          </p:grpSpPr>
          <p:cxnSp>
            <p:nvCxnSpPr>
              <p:cNvPr id="24" name="Прямая соединительная линия 23"/>
              <p:cNvCxnSpPr/>
              <p:nvPr/>
            </p:nvCxnSpPr>
            <p:spPr>
              <a:xfrm rot="16200000" flipH="1">
                <a:off x="5321961" y="2535887"/>
                <a:ext cx="1714788" cy="1500197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Прямая соединительная линия 24"/>
              <p:cNvCxnSpPr/>
              <p:nvPr/>
            </p:nvCxnSpPr>
            <p:spPr>
              <a:xfrm rot="5400000" flipH="1" flipV="1">
                <a:off x="6786434" y="2500163"/>
                <a:ext cx="1786237" cy="1500199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3" name="Полилиния 22"/>
            <p:cNvSpPr/>
            <p:nvPr/>
          </p:nvSpPr>
          <p:spPr>
            <a:xfrm rot="18582273">
              <a:off x="5808481" y="1688841"/>
              <a:ext cx="2356245" cy="1841513"/>
            </a:xfrm>
            <a:custGeom>
              <a:avLst/>
              <a:gdLst>
                <a:gd name="connsiteX0" fmla="*/ 0 w 2215443"/>
                <a:gd name="connsiteY0" fmla="*/ 1632772 h 1632772"/>
                <a:gd name="connsiteX1" fmla="*/ 258764 w 2215443"/>
                <a:gd name="connsiteY1" fmla="*/ 0 h 1632772"/>
                <a:gd name="connsiteX2" fmla="*/ 2215443 w 2215443"/>
                <a:gd name="connsiteY2" fmla="*/ 1632772 h 1632772"/>
                <a:gd name="connsiteX3" fmla="*/ 0 w 2215443"/>
                <a:gd name="connsiteY3" fmla="*/ 1632772 h 1632772"/>
                <a:gd name="connsiteX0" fmla="*/ 0 w 2215443"/>
                <a:gd name="connsiteY0" fmla="*/ 1632772 h 1632772"/>
                <a:gd name="connsiteX1" fmla="*/ 258764 w 2215443"/>
                <a:gd name="connsiteY1" fmla="*/ 0 h 1632772"/>
                <a:gd name="connsiteX2" fmla="*/ 1000938 w 2215443"/>
                <a:gd name="connsiteY2" fmla="*/ 128186 h 1632772"/>
                <a:gd name="connsiteX3" fmla="*/ 2215443 w 2215443"/>
                <a:gd name="connsiteY3" fmla="*/ 1632772 h 1632772"/>
                <a:gd name="connsiteX4" fmla="*/ 0 w 2215443"/>
                <a:gd name="connsiteY4" fmla="*/ 1632772 h 1632772"/>
                <a:gd name="connsiteX0" fmla="*/ 0 w 2215443"/>
                <a:gd name="connsiteY0" fmla="*/ 1632772 h 1632772"/>
                <a:gd name="connsiteX1" fmla="*/ 258764 w 2215443"/>
                <a:gd name="connsiteY1" fmla="*/ 0 h 1632772"/>
                <a:gd name="connsiteX2" fmla="*/ 1000938 w 2215443"/>
                <a:gd name="connsiteY2" fmla="*/ 128186 h 1632772"/>
                <a:gd name="connsiteX3" fmla="*/ 2215443 w 2215443"/>
                <a:gd name="connsiteY3" fmla="*/ 1632772 h 1632772"/>
                <a:gd name="connsiteX4" fmla="*/ 0 w 2215443"/>
                <a:gd name="connsiteY4" fmla="*/ 1632772 h 1632772"/>
                <a:gd name="connsiteX0" fmla="*/ 0 w 2215443"/>
                <a:gd name="connsiteY0" fmla="*/ 1841557 h 1841557"/>
                <a:gd name="connsiteX1" fmla="*/ 258764 w 2215443"/>
                <a:gd name="connsiteY1" fmla="*/ 208785 h 1841557"/>
                <a:gd name="connsiteX2" fmla="*/ 1000938 w 2215443"/>
                <a:gd name="connsiteY2" fmla="*/ 336971 h 1841557"/>
                <a:gd name="connsiteX3" fmla="*/ 2215443 w 2215443"/>
                <a:gd name="connsiteY3" fmla="*/ 1841557 h 1841557"/>
                <a:gd name="connsiteX4" fmla="*/ 0 w 2215443"/>
                <a:gd name="connsiteY4" fmla="*/ 1841557 h 1841557"/>
                <a:gd name="connsiteX0" fmla="*/ 0 w 2356927"/>
                <a:gd name="connsiteY0" fmla="*/ 1841557 h 1841557"/>
                <a:gd name="connsiteX1" fmla="*/ 258764 w 2356927"/>
                <a:gd name="connsiteY1" fmla="*/ 208785 h 1841557"/>
                <a:gd name="connsiteX2" fmla="*/ 1000938 w 2356927"/>
                <a:gd name="connsiteY2" fmla="*/ 336971 h 1841557"/>
                <a:gd name="connsiteX3" fmla="*/ 2215443 w 2356927"/>
                <a:gd name="connsiteY3" fmla="*/ 1841557 h 1841557"/>
                <a:gd name="connsiteX4" fmla="*/ 0 w 2356927"/>
                <a:gd name="connsiteY4" fmla="*/ 1841557 h 184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6927" h="1841557">
                  <a:moveTo>
                    <a:pt x="0" y="1841557"/>
                  </a:moveTo>
                  <a:lnTo>
                    <a:pt x="258764" y="208785"/>
                  </a:lnTo>
                  <a:cubicBezTo>
                    <a:pt x="506155" y="251514"/>
                    <a:pt x="520724" y="0"/>
                    <a:pt x="1000938" y="336971"/>
                  </a:cubicBezTo>
                  <a:cubicBezTo>
                    <a:pt x="2356927" y="1428662"/>
                    <a:pt x="1810608" y="1340028"/>
                    <a:pt x="2215443" y="1841557"/>
                  </a:cubicBezTo>
                  <a:lnTo>
                    <a:pt x="0" y="1841557"/>
                  </a:lnTo>
                  <a:close/>
                </a:path>
              </a:pathLst>
            </a:cu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26" name="Группа 30"/>
          <p:cNvGrpSpPr>
            <a:grpSpLocks/>
          </p:cNvGrpSpPr>
          <p:nvPr/>
        </p:nvGrpSpPr>
        <p:grpSpPr bwMode="auto">
          <a:xfrm rot="555983" flipH="1">
            <a:off x="2917216" y="4608034"/>
            <a:ext cx="2500313" cy="1073150"/>
            <a:chOff x="1142976" y="3143248"/>
            <a:chExt cx="2500330" cy="1073158"/>
          </a:xfrm>
        </p:grpSpPr>
        <p:sp>
          <p:nvSpPr>
            <p:cNvPr id="27" name="Полилиния 26"/>
            <p:cNvSpPr/>
            <p:nvPr/>
          </p:nvSpPr>
          <p:spPr>
            <a:xfrm>
              <a:off x="1253214" y="3201317"/>
              <a:ext cx="2189178" cy="1000132"/>
            </a:xfrm>
            <a:custGeom>
              <a:avLst/>
              <a:gdLst>
                <a:gd name="connsiteX0" fmla="*/ 0 w 2143140"/>
                <a:gd name="connsiteY0" fmla="*/ 1000132 h 1000132"/>
                <a:gd name="connsiteX1" fmla="*/ 1911295 w 2143140"/>
                <a:gd name="connsiteY1" fmla="*/ 0 h 1000132"/>
                <a:gd name="connsiteX2" fmla="*/ 2143140 w 2143140"/>
                <a:gd name="connsiteY2" fmla="*/ 1000132 h 1000132"/>
                <a:gd name="connsiteX3" fmla="*/ 0 w 2143140"/>
                <a:gd name="connsiteY3" fmla="*/ 1000132 h 1000132"/>
                <a:gd name="connsiteX0" fmla="*/ 0 w 2143140"/>
                <a:gd name="connsiteY0" fmla="*/ 1000132 h 1000132"/>
                <a:gd name="connsiteX1" fmla="*/ 1911295 w 2143140"/>
                <a:gd name="connsiteY1" fmla="*/ 0 h 1000132"/>
                <a:gd name="connsiteX2" fmla="*/ 1915152 w 2143140"/>
                <a:gd name="connsiteY2" fmla="*/ 30790 h 1000132"/>
                <a:gd name="connsiteX3" fmla="*/ 2143140 w 2143140"/>
                <a:gd name="connsiteY3" fmla="*/ 1000132 h 1000132"/>
                <a:gd name="connsiteX4" fmla="*/ 0 w 2143140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  <a:gd name="connsiteX0" fmla="*/ 0 w 2289917"/>
                <a:gd name="connsiteY0" fmla="*/ 1000132 h 1000132"/>
                <a:gd name="connsiteX1" fmla="*/ 1911295 w 2289917"/>
                <a:gd name="connsiteY1" fmla="*/ 0 h 1000132"/>
                <a:gd name="connsiteX2" fmla="*/ 1915152 w 2289917"/>
                <a:gd name="connsiteY2" fmla="*/ 30790 h 1000132"/>
                <a:gd name="connsiteX3" fmla="*/ 2143140 w 2289917"/>
                <a:gd name="connsiteY3" fmla="*/ 1000132 h 1000132"/>
                <a:gd name="connsiteX4" fmla="*/ 0 w 2289917"/>
                <a:gd name="connsiteY4" fmla="*/ 1000132 h 1000132"/>
                <a:gd name="connsiteX0" fmla="*/ 0 w 2289917"/>
                <a:gd name="connsiteY0" fmla="*/ 1000132 h 1000132"/>
                <a:gd name="connsiteX1" fmla="*/ 1911295 w 2289917"/>
                <a:gd name="connsiteY1" fmla="*/ 0 h 1000132"/>
                <a:gd name="connsiteX2" fmla="*/ 1915152 w 2289917"/>
                <a:gd name="connsiteY2" fmla="*/ 30790 h 1000132"/>
                <a:gd name="connsiteX3" fmla="*/ 2143140 w 2289917"/>
                <a:gd name="connsiteY3" fmla="*/ 1000132 h 1000132"/>
                <a:gd name="connsiteX4" fmla="*/ 0 w 2289917"/>
                <a:gd name="connsiteY4" fmla="*/ 1000132 h 1000132"/>
                <a:gd name="connsiteX0" fmla="*/ 0 w 2189371"/>
                <a:gd name="connsiteY0" fmla="*/ 1000132 h 1000132"/>
                <a:gd name="connsiteX1" fmla="*/ 1911295 w 2189371"/>
                <a:gd name="connsiteY1" fmla="*/ 0 h 1000132"/>
                <a:gd name="connsiteX2" fmla="*/ 1915152 w 2189371"/>
                <a:gd name="connsiteY2" fmla="*/ 30790 h 1000132"/>
                <a:gd name="connsiteX3" fmla="*/ 2143140 w 2189371"/>
                <a:gd name="connsiteY3" fmla="*/ 1000132 h 1000132"/>
                <a:gd name="connsiteX4" fmla="*/ 0 w 2189371"/>
                <a:gd name="connsiteY4" fmla="*/ 1000132 h 1000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9371" h="1000132">
                  <a:moveTo>
                    <a:pt x="0" y="1000132"/>
                  </a:moveTo>
                  <a:lnTo>
                    <a:pt x="1911295" y="0"/>
                  </a:lnTo>
                  <a:lnTo>
                    <a:pt x="1915152" y="30790"/>
                  </a:lnTo>
                  <a:cubicBezTo>
                    <a:pt x="2189371" y="349476"/>
                    <a:pt x="1680190" y="424465"/>
                    <a:pt x="2143140" y="1000132"/>
                  </a:cubicBezTo>
                  <a:lnTo>
                    <a:pt x="0" y="1000132"/>
                  </a:lnTo>
                  <a:close/>
                </a:path>
              </a:pathLst>
            </a:cu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grpSp>
          <p:nvGrpSpPr>
            <p:cNvPr id="28" name="Группа 32"/>
            <p:cNvGrpSpPr>
              <a:grpSpLocks/>
            </p:cNvGrpSpPr>
            <p:nvPr/>
          </p:nvGrpSpPr>
          <p:grpSpPr bwMode="auto">
            <a:xfrm>
              <a:off x="1142976" y="3143248"/>
              <a:ext cx="2500330" cy="1073158"/>
              <a:chOff x="857224" y="2571744"/>
              <a:chExt cx="2500330" cy="1073158"/>
            </a:xfrm>
          </p:grpSpPr>
          <p:cxnSp>
            <p:nvCxnSpPr>
              <p:cNvPr id="29" name="Прямая соединительная линия 28"/>
              <p:cNvCxnSpPr/>
              <p:nvPr/>
            </p:nvCxnSpPr>
            <p:spPr>
              <a:xfrm>
                <a:off x="859968" y="3642804"/>
                <a:ext cx="2500330" cy="1588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>
              <a:xfrm flipV="1">
                <a:off x="858170" y="2569092"/>
                <a:ext cx="2071702" cy="1071571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latin typeface="Georgia" pitchFamily="18" charset="0"/>
              </a:rPr>
              <a:t>Определите на каком рисунке правильно измеряют угол. Найдите его значение</a:t>
            </a:r>
            <a:endParaRPr lang="ru-RU" sz="3200" dirty="0"/>
          </a:p>
        </p:txBody>
      </p:sp>
      <p:pic>
        <p:nvPicPr>
          <p:cNvPr id="7" name="Объект 6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197" y="5352197"/>
            <a:ext cx="1505803" cy="1505803"/>
          </a:xfrm>
        </p:spPr>
      </p:pic>
      <p:sp>
        <p:nvSpPr>
          <p:cNvPr id="5" name="Прямоугольник 4"/>
          <p:cNvSpPr/>
          <p:nvPr/>
        </p:nvSpPr>
        <p:spPr>
          <a:xfrm>
            <a:off x="4203511" y="357256"/>
            <a:ext cx="3070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УГЛЫ - 200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15"/>
          <p:cNvGrpSpPr>
            <a:grpSpLocks/>
          </p:cNvGrpSpPr>
          <p:nvPr/>
        </p:nvGrpSpPr>
        <p:grpSpPr bwMode="auto">
          <a:xfrm>
            <a:off x="1738314" y="2052639"/>
            <a:ext cx="3652837" cy="2090737"/>
            <a:chOff x="571472" y="2714620"/>
            <a:chExt cx="4010025" cy="2447925"/>
          </a:xfrm>
        </p:grpSpPr>
        <p:pic>
          <p:nvPicPr>
            <p:cNvPr id="8" name="Picture 11" descr="CA000120_P500"/>
            <p:cNvPicPr>
              <a:picLocks noChangeAspect="1" noChangeArrowheads="1"/>
            </p:cNvPicPr>
            <p:nvPr/>
          </p:nvPicPr>
          <p:blipFill>
            <a:blip r:embed="rId4" cstate="print"/>
            <a:srcRect b="39339"/>
            <a:stretch>
              <a:fillRect/>
            </a:stretch>
          </p:blipFill>
          <p:spPr bwMode="auto">
            <a:xfrm>
              <a:off x="571472" y="2714620"/>
              <a:ext cx="4010025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Овал 8"/>
            <p:cNvSpPr/>
            <p:nvPr/>
          </p:nvSpPr>
          <p:spPr>
            <a:xfrm>
              <a:off x="2539015" y="4701584"/>
              <a:ext cx="69709" cy="7249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10" name="Группа 25"/>
          <p:cNvGrpSpPr>
            <a:grpSpLocks/>
          </p:cNvGrpSpPr>
          <p:nvPr/>
        </p:nvGrpSpPr>
        <p:grpSpPr bwMode="auto">
          <a:xfrm>
            <a:off x="7030851" y="2322993"/>
            <a:ext cx="3867150" cy="2090738"/>
            <a:chOff x="571472" y="2714620"/>
            <a:chExt cx="4010025" cy="2447925"/>
          </a:xfrm>
        </p:grpSpPr>
        <p:pic>
          <p:nvPicPr>
            <p:cNvPr id="11" name="Picture 11" descr="CA000120_P500"/>
            <p:cNvPicPr>
              <a:picLocks noChangeAspect="1" noChangeArrowheads="1"/>
            </p:cNvPicPr>
            <p:nvPr/>
          </p:nvPicPr>
          <p:blipFill>
            <a:blip r:embed="rId4" cstate="print"/>
            <a:srcRect b="39339"/>
            <a:stretch>
              <a:fillRect/>
            </a:stretch>
          </p:blipFill>
          <p:spPr bwMode="auto">
            <a:xfrm>
              <a:off x="571472" y="2714620"/>
              <a:ext cx="4010025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Овал 11"/>
            <p:cNvSpPr/>
            <p:nvPr/>
          </p:nvSpPr>
          <p:spPr>
            <a:xfrm>
              <a:off x="2538622" y="4701584"/>
              <a:ext cx="72431" cy="7248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13" name="Группа 36"/>
          <p:cNvGrpSpPr>
            <a:grpSpLocks/>
          </p:cNvGrpSpPr>
          <p:nvPr/>
        </p:nvGrpSpPr>
        <p:grpSpPr bwMode="auto">
          <a:xfrm rot="526140">
            <a:off x="3555390" y="4139723"/>
            <a:ext cx="3652838" cy="2090737"/>
            <a:chOff x="571472" y="2714620"/>
            <a:chExt cx="4010025" cy="2447925"/>
          </a:xfrm>
        </p:grpSpPr>
        <p:pic>
          <p:nvPicPr>
            <p:cNvPr id="14" name="Picture 11" descr="CA000120_P500"/>
            <p:cNvPicPr>
              <a:picLocks noChangeAspect="1" noChangeArrowheads="1"/>
            </p:cNvPicPr>
            <p:nvPr/>
          </p:nvPicPr>
          <p:blipFill>
            <a:blip r:embed="rId4" cstate="print"/>
            <a:srcRect b="39339"/>
            <a:stretch>
              <a:fillRect/>
            </a:stretch>
          </p:blipFill>
          <p:spPr bwMode="auto">
            <a:xfrm>
              <a:off x="571472" y="2714620"/>
              <a:ext cx="4010025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Овал 14"/>
            <p:cNvSpPr/>
            <p:nvPr/>
          </p:nvSpPr>
          <p:spPr>
            <a:xfrm>
              <a:off x="2536031" y="4698794"/>
              <a:ext cx="69709" cy="72489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49" y="5476530"/>
            <a:ext cx="1337378" cy="1257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54225" y="5270359"/>
            <a:ext cx="43979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 3, 30°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2338" y="3357825"/>
            <a:ext cx="1045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№1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23056" y="3249479"/>
            <a:ext cx="1045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915944" y="5397212"/>
            <a:ext cx="10459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№3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466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792" t="29277" b="1"/>
          <a:stretch/>
        </p:blipFill>
        <p:spPr>
          <a:xfrm>
            <a:off x="2752287" y="2531658"/>
            <a:ext cx="5973192" cy="30266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4183" y="1146466"/>
            <a:ext cx="9601196" cy="1303867"/>
          </a:xfrm>
        </p:spPr>
        <p:txBody>
          <a:bodyPr>
            <a:no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углов изображено на рисунке, назовите их.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03511" y="357256"/>
            <a:ext cx="3070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УГЛЫ - 300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197" y="5352197"/>
            <a:ext cx="1505803" cy="15058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76530"/>
            <a:ext cx="1337378" cy="12571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02560" y="4919008"/>
            <a:ext cx="92565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углов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АВЕ,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&lt;DBE, &lt;DBC, &lt;ABD, &lt;ABC, &lt;EBC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758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03509" y="425495"/>
            <a:ext cx="3070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УГЛЫ - 400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197" y="5352197"/>
            <a:ext cx="1505803" cy="15058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91151" y="4689017"/>
            <a:ext cx="45992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108°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977" y="5476530"/>
            <a:ext cx="1337378" cy="12571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 noRot="1" noChangeAspect="1" noMove="1" noResize="1" noEditPoints="1" noAdjustHandles="1" noChangeArrowheads="1" noChangeShapeType="1" noTextEdit="1"/>
          </p:cNvSpPr>
          <p:nvPr>
            <p:ph type="title"/>
          </p:nvPr>
        </p:nvSpPr>
        <p:spPr>
          <a:xfrm>
            <a:off x="938284" y="2358533"/>
            <a:ext cx="9601196" cy="1303867"/>
          </a:xfrm>
          <a:blipFill rotWithShape="0">
            <a:blip r:embed="rId5"/>
            <a:stretch>
              <a:fillRect l="-444" r="-952" b="-20561"/>
            </a:stretch>
          </a:blipFill>
        </p:spPr>
        <p:txBody>
          <a:bodyPr/>
          <a:lstStyle/>
          <a:p>
            <a:pPr algn="r"/>
            <a:r>
              <a:rPr lang="ru-RU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67332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4" y="2299270"/>
            <a:ext cx="9601196" cy="1303867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&lt;CAB,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&lt;ABC = 35°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130" y="3237371"/>
            <a:ext cx="3972730" cy="2608795"/>
          </a:xfrm>
        </p:spPr>
      </p:pic>
      <p:sp>
        <p:nvSpPr>
          <p:cNvPr id="4" name="Прямоугольник 3"/>
          <p:cNvSpPr/>
          <p:nvPr/>
        </p:nvSpPr>
        <p:spPr>
          <a:xfrm>
            <a:off x="4203511" y="357256"/>
            <a:ext cx="30707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УГЛЫ - 500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197" y="5352197"/>
            <a:ext cx="1505803" cy="15058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4" y="5548703"/>
            <a:ext cx="1337378" cy="12571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53337" y="5174026"/>
            <a:ext cx="46538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Ответ: 55°</a:t>
            </a:r>
            <a:endParaRPr lang="ru-RU" sz="7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Объект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8561" y="221226"/>
            <a:ext cx="4625574" cy="4416902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036543" y="984227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КОТ В МЕШКЕ!</a:t>
            </a:r>
            <a:endParaRPr kumimoji="0" lang="ru-RU" sz="4400" b="1" i="0" u="none" strike="noStrike" kern="1200" cap="none" spc="0" normalizeH="0" baseline="0" noProof="0" dirty="0">
              <a:ln w="3175" cmpd="sng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2556858"/>
      </p:ext>
    </p:extLst>
  </p:cSld>
  <p:clrMapOvr>
    <a:masterClrMapping/>
  </p:clrMapOvr>
  <p:transition spd="slow" advClick="0"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698697"/>
              </p:ext>
            </p:extLst>
          </p:nvPr>
        </p:nvGraphicFramePr>
        <p:xfrm>
          <a:off x="962695" y="1991596"/>
          <a:ext cx="10290412" cy="4222332"/>
        </p:xfrm>
        <a:graphic>
          <a:graphicData uri="http://schemas.openxmlformats.org/drawingml/2006/table">
            <a:tbl>
              <a:tblPr bandRow="1">
                <a:tableStyleId>{616DA210-FB5B-4158-B5E0-FEB733F419BA}</a:tableStyleId>
              </a:tblPr>
              <a:tblGrid>
                <a:gridCol w="2357641"/>
                <a:gridCol w="1581007"/>
                <a:gridCol w="1636480"/>
                <a:gridCol w="1581007"/>
                <a:gridCol w="1567138"/>
                <a:gridCol w="1567139"/>
              </a:tblGrid>
              <a:tr h="842223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ДРОБИ</a:t>
                      </a:r>
                      <a:endParaRPr lang="ru-RU" sz="26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" action="ppaction://hlinksldjump"/>
                        </a:rPr>
                        <a:t>100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3" action="ppaction://hlinksldjump"/>
                        </a:rPr>
                        <a:t>200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4" action="ppaction://hlinksldjump"/>
                        </a:rPr>
                        <a:t>300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5" action="ppaction://hlinksldjump"/>
                        </a:rPr>
                        <a:t>400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6" action="ppaction://hlinksldjump"/>
                        </a:rPr>
                        <a:t>500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842223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ДЕЙСТВИЯ</a:t>
                      </a:r>
                      <a:endParaRPr lang="ru-RU" sz="26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7" action="ppaction://hlinksldjump"/>
                        </a:rPr>
                        <a:t>100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8" action="ppaction://hlinksldjump"/>
                        </a:rPr>
                        <a:t>200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9" action="ppaction://hlinksldjump"/>
                        </a:rPr>
                        <a:t>300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0" action="ppaction://hlinksldjump"/>
                        </a:rPr>
                        <a:t>400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1" action="ppaction://hlinksldjump"/>
                        </a:rPr>
                        <a:t>500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842223">
                <a:tc>
                  <a:txBody>
                    <a:bodyPr/>
                    <a:lstStyle/>
                    <a:p>
                      <a:pPr algn="ctr"/>
                      <a:r>
                        <a:rPr lang="ru-RU" sz="25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ЕДИНИЦЫ</a:t>
                      </a:r>
                      <a:r>
                        <a:rPr lang="ru-RU" sz="2500" b="1" baseline="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ИЗМЕРЕНИЯ</a:t>
                      </a:r>
                      <a:endParaRPr lang="ru-RU" sz="25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2" action="ppaction://hlinksldjump"/>
                        </a:rPr>
                        <a:t>100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3" action="ppaction://hlinksldjump"/>
                        </a:rPr>
                        <a:t>200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4" action="ppaction://hlinksldjump"/>
                        </a:rPr>
                        <a:t>300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5" action="ppaction://hlinksldjump"/>
                        </a:rPr>
                        <a:t>400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6" action="ppaction://hlinksldjump"/>
                        </a:rPr>
                        <a:t>500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842223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ПРОЦЕНТЫ</a:t>
                      </a:r>
                      <a:endParaRPr lang="ru-RU" sz="26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7" action="ppaction://hlinksldjump"/>
                        </a:rPr>
                        <a:t>100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8" action="ppaction://hlinksldjump"/>
                        </a:rPr>
                        <a:t>200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19" action="ppaction://hlinksldjump"/>
                        </a:rPr>
                        <a:t>300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0" action="ppaction://hlinksldjump"/>
                        </a:rPr>
                        <a:t>400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1" action="ppaction://hlinksldjump"/>
                        </a:rPr>
                        <a:t>500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  <a:tr h="842223">
                <a:tc>
                  <a:txBody>
                    <a:bodyPr/>
                    <a:lstStyle/>
                    <a:p>
                      <a:pPr algn="ctr"/>
                      <a:r>
                        <a:rPr lang="ru-RU" sz="2600" b="1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УГЛЫ</a:t>
                      </a:r>
                      <a:endParaRPr lang="ru-RU" sz="26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2" action="ppaction://hlinksldjump"/>
                        </a:rPr>
                        <a:t>100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3" action="ppaction://hlinksldjump"/>
                        </a:rPr>
                        <a:t>200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4" action="ppaction://hlinksldjump"/>
                        </a:rPr>
                        <a:t>300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5" action="ppaction://hlinksldjump"/>
                        </a:rPr>
                        <a:t>400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strike="noStrike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hlinkClick r:id="rId26" action="ppaction://hlinksldjump"/>
                        </a:rPr>
                        <a:t>500</a:t>
                      </a:r>
                      <a:endParaRPr lang="ru-RU" sz="4000" b="1" strike="noStrike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59349" y="891023"/>
            <a:ext cx="86936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Выберите тему и цену вопроса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8" r="18182"/>
          <a:stretch/>
        </p:blipFill>
        <p:spPr>
          <a:xfrm>
            <a:off x="991673" y="0"/>
            <a:ext cx="1738648" cy="18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92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Горизонтальный свиток 21"/>
          <p:cNvSpPr/>
          <p:nvPr/>
        </p:nvSpPr>
        <p:spPr>
          <a:xfrm>
            <a:off x="1064525" y="3181310"/>
            <a:ext cx="2550240" cy="2249806"/>
          </a:xfrm>
          <a:prstGeom prst="horizontalScrol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69000">
                <a:schemeClr val="accent1">
                  <a:lumMod val="45000"/>
                  <a:lumOff val="55000"/>
                </a:schemeClr>
              </a:gs>
              <a:gs pos="84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0523" y="927292"/>
            <a:ext cx="9601196" cy="38264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0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ДРОБИ - 100</a:t>
            </a:r>
            <a:r>
              <a:rPr lang="ru-RU" sz="4000" b="1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b="1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endParaRPr lang="ru-RU" sz="4000" dirty="0"/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52" y="5253004"/>
            <a:ext cx="2399848" cy="1714178"/>
          </a:xfrm>
        </p:spPr>
      </p:pic>
      <p:sp>
        <p:nvSpPr>
          <p:cNvPr id="3" name="Прямоугольник 2"/>
          <p:cNvSpPr/>
          <p:nvPr/>
        </p:nvSpPr>
        <p:spPr>
          <a:xfrm>
            <a:off x="1732698" y="1377952"/>
            <a:ext cx="90541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tx2"/>
                </a:solidFill>
                <a:latin typeface="Georgia" pitchFamily="18" charset="0"/>
              </a:rPr>
              <a:t>Какая часть фигуры </a:t>
            </a:r>
            <a:r>
              <a:rPr lang="ru-RU" sz="3200" b="1" i="1" dirty="0" smtClean="0">
                <a:solidFill>
                  <a:schemeClr val="tx2"/>
                </a:solidFill>
                <a:latin typeface="Georgia" pitchFamily="18" charset="0"/>
              </a:rPr>
              <a:t>закрашена красным </a:t>
            </a:r>
            <a:r>
              <a:rPr lang="ru-RU" sz="3200" b="1" i="1" dirty="0">
                <a:solidFill>
                  <a:schemeClr val="tx2"/>
                </a:solidFill>
                <a:latin typeface="Georgia" pitchFamily="18" charset="0"/>
              </a:rPr>
              <a:t>цветом?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chemeClr val="tx2"/>
                </a:solidFill>
                <a:latin typeface="Georgia" pitchFamily="18" charset="0"/>
              </a:rPr>
              <a:t>Какая часть фигуры </a:t>
            </a:r>
            <a:r>
              <a:rPr lang="ru-RU" sz="3200" b="1" i="1" dirty="0" smtClean="0">
                <a:solidFill>
                  <a:schemeClr val="tx2"/>
                </a:solidFill>
                <a:latin typeface="Georgia" pitchFamily="18" charset="0"/>
              </a:rPr>
              <a:t>закрашена синим  </a:t>
            </a:r>
            <a:r>
              <a:rPr lang="ru-RU" sz="3200" b="1" i="1" dirty="0">
                <a:solidFill>
                  <a:schemeClr val="tx2"/>
                </a:solidFill>
                <a:latin typeface="Georgia" pitchFamily="18" charset="0"/>
              </a:rPr>
              <a:t>цветом?</a:t>
            </a:r>
          </a:p>
        </p:txBody>
      </p: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3856036" y="3207052"/>
            <a:ext cx="5080427" cy="2968180"/>
            <a:chOff x="519" y="1008"/>
            <a:chExt cx="4719" cy="2695"/>
          </a:xfrm>
        </p:grpSpPr>
        <p:grpSp>
          <p:nvGrpSpPr>
            <p:cNvPr id="6" name="Group 40"/>
            <p:cNvGrpSpPr>
              <a:grpSpLocks/>
            </p:cNvGrpSpPr>
            <p:nvPr/>
          </p:nvGrpSpPr>
          <p:grpSpPr bwMode="auto">
            <a:xfrm>
              <a:off x="2846" y="1344"/>
              <a:ext cx="2392" cy="2359"/>
              <a:chOff x="805" y="1207"/>
              <a:chExt cx="2392" cy="2359"/>
            </a:xfrm>
          </p:grpSpPr>
          <p:sp>
            <p:nvSpPr>
              <p:cNvPr id="15" name="AutoShape 36"/>
              <p:cNvSpPr>
                <a:spLocks noChangeArrowheads="1"/>
              </p:cNvSpPr>
              <p:nvPr/>
            </p:nvSpPr>
            <p:spPr bwMode="auto">
              <a:xfrm>
                <a:off x="805" y="2555"/>
                <a:ext cx="2392" cy="694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  <p:sp>
            <p:nvSpPr>
              <p:cNvPr id="16" name="AutoShape 37"/>
              <p:cNvSpPr>
                <a:spLocks noChangeArrowheads="1"/>
              </p:cNvSpPr>
              <p:nvPr/>
            </p:nvSpPr>
            <p:spPr bwMode="auto">
              <a:xfrm rot="7210861">
                <a:off x="544" y="2046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  <p:sp>
            <p:nvSpPr>
              <p:cNvPr id="17" name="AutoShape 38"/>
              <p:cNvSpPr>
                <a:spLocks noChangeArrowheads="1"/>
              </p:cNvSpPr>
              <p:nvPr/>
            </p:nvSpPr>
            <p:spPr bwMode="auto">
              <a:xfrm rot="-7175369">
                <a:off x="1134" y="2047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4F81BD"/>
              </a:solidFill>
              <a:ln w="9525" algn="ctr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7" name="Group 41"/>
            <p:cNvGrpSpPr>
              <a:grpSpLocks/>
            </p:cNvGrpSpPr>
            <p:nvPr/>
          </p:nvGrpSpPr>
          <p:grpSpPr bwMode="auto">
            <a:xfrm flipV="1">
              <a:off x="1710" y="1008"/>
              <a:ext cx="2358" cy="2359"/>
              <a:chOff x="839" y="1207"/>
              <a:chExt cx="2358" cy="2359"/>
            </a:xfrm>
          </p:grpSpPr>
          <p:sp>
            <p:nvSpPr>
              <p:cNvPr id="12" name="AutoShape 42"/>
              <p:cNvSpPr>
                <a:spLocks noChangeArrowheads="1"/>
              </p:cNvSpPr>
              <p:nvPr/>
            </p:nvSpPr>
            <p:spPr bwMode="auto">
              <a:xfrm>
                <a:off x="839" y="2568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  <p:sp>
            <p:nvSpPr>
              <p:cNvPr id="13" name="AutoShape 43"/>
              <p:cNvSpPr>
                <a:spLocks noChangeArrowheads="1"/>
              </p:cNvSpPr>
              <p:nvPr/>
            </p:nvSpPr>
            <p:spPr bwMode="auto">
              <a:xfrm rot="7210861">
                <a:off x="544" y="2046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4F81BD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  <p:sp>
            <p:nvSpPr>
              <p:cNvPr id="14" name="AutoShape 44"/>
              <p:cNvSpPr>
                <a:spLocks noChangeArrowheads="1"/>
              </p:cNvSpPr>
              <p:nvPr/>
            </p:nvSpPr>
            <p:spPr bwMode="auto">
              <a:xfrm rot="-7175369">
                <a:off x="1134" y="2047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4F81BD"/>
              </a:solidFill>
              <a:ln w="9525" algn="ctr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8" name="Group 46"/>
            <p:cNvGrpSpPr>
              <a:grpSpLocks/>
            </p:cNvGrpSpPr>
            <p:nvPr/>
          </p:nvGrpSpPr>
          <p:grpSpPr bwMode="auto">
            <a:xfrm>
              <a:off x="519" y="1344"/>
              <a:ext cx="2399" cy="2359"/>
              <a:chOff x="828" y="1207"/>
              <a:chExt cx="2399" cy="2359"/>
            </a:xfrm>
          </p:grpSpPr>
          <p:sp>
            <p:nvSpPr>
              <p:cNvPr id="9" name="AutoShape 47"/>
              <p:cNvSpPr>
                <a:spLocks noChangeArrowheads="1"/>
              </p:cNvSpPr>
              <p:nvPr/>
            </p:nvSpPr>
            <p:spPr bwMode="auto">
              <a:xfrm>
                <a:off x="828" y="2555"/>
                <a:ext cx="2399" cy="694"/>
              </a:xfrm>
              <a:prstGeom prst="triangle">
                <a:avLst>
                  <a:gd name="adj" fmla="val 50000"/>
                </a:avLst>
              </a:prstGeom>
              <a:solidFill>
                <a:srgbClr val="4F81BD"/>
              </a:solidFill>
              <a:ln w="9525" algn="ctr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  <p:sp>
            <p:nvSpPr>
              <p:cNvPr id="10" name="AutoShape 48"/>
              <p:cNvSpPr>
                <a:spLocks noChangeArrowheads="1"/>
              </p:cNvSpPr>
              <p:nvPr/>
            </p:nvSpPr>
            <p:spPr bwMode="auto">
              <a:xfrm rot="7210861">
                <a:off x="557" y="2046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  <p:sp>
            <p:nvSpPr>
              <p:cNvPr id="11" name="AutoShape 49"/>
              <p:cNvSpPr>
                <a:spLocks noChangeArrowheads="1"/>
              </p:cNvSpPr>
              <p:nvPr/>
            </p:nvSpPr>
            <p:spPr bwMode="auto">
              <a:xfrm rot="-7175369">
                <a:off x="1134" y="2047"/>
                <a:ext cx="2358" cy="680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 w="9525" algn="ctr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cs typeface="Arial" charset="0"/>
                </a:endParaRPr>
              </a:p>
            </p:txBody>
          </p:sp>
        </p:grpSp>
      </p:grpSp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6664"/>
            <a:ext cx="1337378" cy="12571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886485" y="3618389"/>
                <a:ext cx="495328" cy="1384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48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ru-RU" sz="48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6485" y="3618389"/>
                <a:ext cx="495328" cy="138499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1540712" y="3609488"/>
                <a:ext cx="495327" cy="140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8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48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ru-RU" sz="48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712" y="3609488"/>
                <a:ext cx="495327" cy="140275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2159860" y="3890715"/>
            <a:ext cx="382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01754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22" grpId="0" animBg="1"/>
      <p:bldP spid="19" grpId="0" animBg="1"/>
      <p:bldP spid="20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86220" y="627290"/>
            <a:ext cx="9601196" cy="1303867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0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ДРОБИ - 200</a:t>
            </a:r>
            <a:br>
              <a:rPr lang="ru-RU" sz="40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endParaRPr lang="ru-RU" sz="4000" dirty="0"/>
          </a:p>
        </p:txBody>
      </p:sp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9968" y="5315638"/>
            <a:ext cx="2402032" cy="1713124"/>
          </a:xfrm>
          <a:prstGeom prst="rect">
            <a:avLst/>
          </a:prstGeom>
        </p:spPr>
      </p:pic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1388481" y="1694584"/>
            <a:ext cx="9911865" cy="1928814"/>
            <a:chOff x="1142976" y="928670"/>
            <a:chExt cx="6357982" cy="1928826"/>
          </a:xfrm>
          <a:noFill/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142976" y="928670"/>
              <a:ext cx="6357982" cy="1928826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r>
                <a:rPr lang="ru-RU" sz="3200" b="1" i="1" dirty="0" smtClean="0">
                  <a:latin typeface="Georgia" pitchFamily="18" charset="0"/>
                </a:rPr>
                <a:t>Сравните </a:t>
              </a:r>
            </a:p>
            <a:p>
              <a:pPr>
                <a:defRPr/>
              </a:pPr>
              <a:endParaRPr lang="ru-RU" sz="3200" b="1" i="1" dirty="0" smtClean="0">
                <a:latin typeface="Georgia" pitchFamily="18" charset="0"/>
              </a:endParaRPr>
            </a:p>
            <a:p>
              <a:pPr>
                <a:defRPr/>
              </a:pPr>
              <a:r>
                <a:rPr lang="ru-RU" sz="3200" b="1" i="1" dirty="0" smtClean="0">
                  <a:latin typeface="Georgia" pitchFamily="18" charset="0"/>
                </a:rPr>
                <a:t>Ответ объясните.</a:t>
              </a:r>
              <a:endParaRPr lang="ru-RU" sz="3200" b="1" i="1" dirty="0">
                <a:latin typeface="Georgia" pitchFamily="18" charset="0"/>
              </a:endParaRPr>
            </a:p>
          </p:txBody>
        </p:sp>
        <p:graphicFrame>
          <p:nvGraphicFramePr>
            <p:cNvPr id="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7086040"/>
                </p:ext>
              </p:extLst>
            </p:nvPr>
          </p:nvGraphicFramePr>
          <p:xfrm>
            <a:off x="3180908" y="980801"/>
            <a:ext cx="3129455" cy="12517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2" name="Формула" r:id="rId5" imgW="39416760" imgH="12588840" progId="Equation.3">
                    <p:embed/>
                  </p:oleObj>
                </mc:Choice>
                <mc:Fallback>
                  <p:oleObj name="Формула" r:id="rId5" imgW="39416760" imgH="12588840" progId="Equation.3">
                    <p:embed/>
                    <p:pic>
                      <p:nvPicPr>
                        <p:cNvPr id="0" name="Picture 3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80908" y="980801"/>
                          <a:ext cx="3129455" cy="125174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43632"/>
            <a:ext cx="1337378" cy="1257136"/>
          </a:xfrm>
          <a:prstGeom prst="rect">
            <a:avLst/>
          </a:prstGeom>
        </p:spPr>
      </p:pic>
      <p:graphicFrame>
        <p:nvGraphicFramePr>
          <p:cNvPr id="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5527919"/>
              </p:ext>
            </p:extLst>
          </p:nvPr>
        </p:nvGraphicFramePr>
        <p:xfrm>
          <a:off x="3879819" y="4291095"/>
          <a:ext cx="4929187" cy="125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8" imgW="1244520" imgH="393480" progId="Equation.3">
                  <p:embed/>
                </p:oleObj>
              </mc:Choice>
              <mc:Fallback>
                <p:oleObj name="Equation" r:id="rId8" imgW="1244520" imgH="39348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9819" y="4291095"/>
                        <a:ext cx="4929187" cy="1252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7942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95401" y="1333814"/>
                <a:ext cx="10181230" cy="3318936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ru-RU" sz="4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Представьте дробь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8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8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ru-RU" sz="4800" b="1" i="1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ru-RU" sz="48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в виде десятичной дроби</a:t>
                </a:r>
                <a:endParaRPr lang="ru-RU" sz="4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95401" y="1333814"/>
                <a:ext cx="10181230" cy="3318936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95401" y="681881"/>
            <a:ext cx="9601196" cy="1303867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0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ДРОБИ - </a:t>
            </a:r>
            <a:r>
              <a:rPr lang="en-US" sz="40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30</a:t>
            </a:r>
            <a:r>
              <a:rPr lang="ru-RU" sz="40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0</a:t>
            </a:r>
            <a:r>
              <a:rPr lang="ru-RU" sz="4000" b="1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b="1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endParaRPr lang="ru-RU" sz="4000" dirty="0"/>
          </a:p>
        </p:txBody>
      </p:sp>
      <p:pic>
        <p:nvPicPr>
          <p:cNvPr id="5" name="Объект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52" y="5253004"/>
            <a:ext cx="2399848" cy="17141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1525"/>
            <a:ext cx="1337378" cy="1257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77938" y="4398879"/>
            <a:ext cx="30161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0,125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987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8341" y="1761294"/>
            <a:ext cx="10213735" cy="331893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среднее арифметическое чисел: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32,15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31,27;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29,16; 34,54 </a:t>
            </a:r>
            <a:endParaRPr lang="ru-RU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округлите ответ до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десятых.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95401" y="695529"/>
            <a:ext cx="9601196" cy="1303867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ru-RU" sz="40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ДРОБИ - 400</a:t>
            </a:r>
            <a:r>
              <a:rPr lang="ru-RU" sz="4000" b="1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4000" b="1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endParaRPr lang="ru-RU" sz="4000" dirty="0"/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52" y="5253004"/>
            <a:ext cx="2399848" cy="17141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1525"/>
            <a:ext cx="1337378" cy="12571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56074" y="4927527"/>
            <a:ext cx="51206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31,78 ≈ 31,8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80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2251374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Georgia" pitchFamily="18" charset="0"/>
              </a:rPr>
              <a:t>Кот Леопольд поймал </a:t>
            </a:r>
            <a:r>
              <a:rPr lang="en-US" b="1" i="1" dirty="0" smtClean="0">
                <a:solidFill>
                  <a:srgbClr val="B818B0"/>
                </a:solidFill>
                <a:latin typeface="Georgia" pitchFamily="18" charset="0"/>
              </a:rPr>
              <a:t>45</a:t>
            </a:r>
            <a:r>
              <a:rPr lang="ru-RU" b="1" i="1" dirty="0" smtClean="0">
                <a:latin typeface="Georgia" pitchFamily="18" charset="0"/>
              </a:rPr>
              <a:t> </a:t>
            </a:r>
            <a:r>
              <a:rPr lang="ru-RU" b="1" i="1" dirty="0">
                <a:latin typeface="Georgia" pitchFamily="18" charset="0"/>
              </a:rPr>
              <a:t>рыбок.    всех рыбок у него украла лиса. Сколько рыбок осталось?</a:t>
            </a:r>
            <a:br>
              <a:rPr lang="ru-RU" b="1" i="1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95402" y="982133"/>
            <a:ext cx="9601196" cy="38264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Bef>
                <a:spcPts val="0"/>
              </a:spcBef>
            </a:pPr>
            <a:r>
              <a:rPr lang="ru-RU" sz="40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ДРОБИ - 500</a:t>
            </a:r>
            <a:br>
              <a:rPr lang="ru-RU" sz="4000" b="1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endParaRPr lang="ru-RU" sz="4000" dirty="0"/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152" y="5253004"/>
            <a:ext cx="2399848" cy="17141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23583" y="2206569"/>
                <a:ext cx="846161" cy="925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num>
                        <m:den>
                          <m:r>
                            <a:rPr lang="en-US" sz="3200" b="1" i="0" smtClean="0"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ru-RU" sz="32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3583" y="2206569"/>
                <a:ext cx="846161" cy="92519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00864"/>
            <a:ext cx="1337378" cy="12571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30106" y="4278638"/>
            <a:ext cx="39032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</a:t>
            </a: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рыбок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2208" y="4832636"/>
            <a:ext cx="1829113" cy="15364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3116">
            <a:off x="1213921" y="4153842"/>
            <a:ext cx="1378035" cy="11575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3116">
            <a:off x="2716605" y="3863063"/>
            <a:ext cx="1378035" cy="1157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94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4533" y="5110533"/>
            <a:ext cx="1747467" cy="1747467"/>
          </a:xfrm>
        </p:spPr>
      </p:pic>
      <p:sp>
        <p:nvSpPr>
          <p:cNvPr id="6" name="Прямоугольник 5"/>
          <p:cNvSpPr/>
          <p:nvPr/>
        </p:nvSpPr>
        <p:spPr>
          <a:xfrm>
            <a:off x="3406760" y="489689"/>
            <a:ext cx="434125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457200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 - 100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0"/>
          <p:cNvSpPr>
            <a:spLocks noGrp="1"/>
          </p:cNvSpPr>
          <p:nvPr>
            <p:ph type="title"/>
          </p:nvPr>
        </p:nvSpPr>
        <p:spPr>
          <a:xfrm>
            <a:off x="1186221" y="1732405"/>
            <a:ext cx="9601196" cy="1303867"/>
          </a:xfrm>
        </p:spPr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chemeClr val="tx2"/>
                </a:solidFill>
                <a:latin typeface="Arial" panose="020B0604020202020204" pitchFamily="34" charset="0"/>
              </a:rPr>
              <a:t>Поставь </a:t>
            </a:r>
            <a:r>
              <a:rPr lang="ru-RU" altLang="ru-RU" sz="3600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знаки, </a:t>
            </a:r>
            <a:r>
              <a:rPr lang="ru-RU" altLang="ru-RU" sz="3600" b="1" dirty="0">
                <a:solidFill>
                  <a:schemeClr val="tx2"/>
                </a:solidFill>
                <a:latin typeface="Arial" panose="020B0604020202020204" pitchFamily="34" charset="0"/>
              </a:rPr>
              <a:t>чтобы равенства были верными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96686" y="3697447"/>
            <a:ext cx="3122245" cy="1107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>
                <a:solidFill>
                  <a:srgbClr val="000000"/>
                </a:solidFill>
                <a:latin typeface="Arial" charset="0"/>
              </a:rPr>
              <a:t>7777=1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77077" y="3678823"/>
            <a:ext cx="4343856" cy="110799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>
                <a:solidFill>
                  <a:srgbClr val="000000"/>
                </a:solidFill>
                <a:latin typeface="Arial" charset="0"/>
              </a:rPr>
              <a:t>7:7+7-7=1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60850" y="3571102"/>
            <a:ext cx="5459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36834" y="3624054"/>
            <a:ext cx="48858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 </a:t>
            </a:r>
            <a:r>
              <a:rPr lang="ru-RU" sz="6600" b="1" dirty="0" smtClean="0">
                <a:solidFill>
                  <a:srgbClr val="FF0000"/>
                </a:solidFill>
              </a:rPr>
              <a:t>(         )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80" y="5600864"/>
            <a:ext cx="1337378" cy="1257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2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479</Words>
  <Application>Microsoft Office PowerPoint</Application>
  <PresentationFormat>Широкоэкранный</PresentationFormat>
  <Paragraphs>154</Paragraphs>
  <Slides>28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9" baseType="lpstr">
      <vt:lpstr>Arial</vt:lpstr>
      <vt:lpstr>Bookman Old Style</vt:lpstr>
      <vt:lpstr>Calibri</vt:lpstr>
      <vt:lpstr>Cambria Math</vt:lpstr>
      <vt:lpstr>Garamond</vt:lpstr>
      <vt:lpstr>Georgia</vt:lpstr>
      <vt:lpstr>Times New Roman</vt:lpstr>
      <vt:lpstr>Verdana</vt:lpstr>
      <vt:lpstr>Натуральные материалы</vt:lpstr>
      <vt:lpstr>Формула</vt:lpstr>
      <vt:lpstr>Equation</vt:lpstr>
      <vt:lpstr>Урок-игра по математике в 5 классе</vt:lpstr>
      <vt:lpstr>Презентация PowerPoint</vt:lpstr>
      <vt:lpstr>Презентация PowerPoint</vt:lpstr>
      <vt:lpstr>ДРОБИ - 100 </vt:lpstr>
      <vt:lpstr>ДРОБИ - 200 </vt:lpstr>
      <vt:lpstr>ДРОБИ - 300 </vt:lpstr>
      <vt:lpstr>ДРОБИ - 400 </vt:lpstr>
      <vt:lpstr>Кот Леопольд поймал 45 рыбок.    всех рыбок у него украла лиса. Сколько рыбок осталось? </vt:lpstr>
      <vt:lpstr>Поставь знаки, чтобы равенства были верными</vt:lpstr>
      <vt:lpstr>Вычислить</vt:lpstr>
      <vt:lpstr>Презентация PowerPoint</vt:lpstr>
      <vt:lpstr>КОТ В МЕШКЕ</vt:lpstr>
      <vt:lpstr>Найдите расстояние между велосипедистами через 2 часа после начала движения </vt:lpstr>
      <vt:lpstr>В 1 м2 содержится  </vt:lpstr>
      <vt:lpstr>Выразить в минутах</vt:lpstr>
      <vt:lpstr>ЕДИНИЦЫ ИЗМЕРЕНИЯ - 300</vt:lpstr>
      <vt:lpstr>Площадь участка 17 соток.  Сколько это квадратных метров?</vt:lpstr>
      <vt:lpstr>Площадь прямоугольника равна 900 мм2. Его длина 4 см 5 мм. Какова ширина прямоугольника?</vt:lpstr>
      <vt:lpstr>Выразить в процентах</vt:lpstr>
      <vt:lpstr>Найти   20%   от   300</vt:lpstr>
      <vt:lpstr>Засеяли 65% поля, что составило 325 га. Найдите площадь всего поля.</vt:lpstr>
      <vt:lpstr>Цена на товар увеличилась на 20%. Найдите новую цену, если старая составляла 400 рублей.</vt:lpstr>
      <vt:lpstr>ПРОЦЕНТЫ - 500</vt:lpstr>
      <vt:lpstr>Назовите угол, градусная мера которого больше 90 градусов, но меньше 180 градусов. </vt:lpstr>
      <vt:lpstr>Определите на каком рисунке правильно измеряют угол. Найдите его значение</vt:lpstr>
      <vt:lpstr>Сколько углов изображено на рисунке, назовите их.</vt:lpstr>
      <vt:lpstr> </vt:lpstr>
      <vt:lpstr>Найти &lt;CAB, если &lt;ABC = 35°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Урок-игра по математике в 5 классе</dc:title>
  <dc:creator>Оксана Рыбакова</dc:creator>
  <cp:lastModifiedBy>Оксана Рыбакова</cp:lastModifiedBy>
  <cp:revision>48</cp:revision>
  <dcterms:created xsi:type="dcterms:W3CDTF">2015-05-24T13:55:05Z</dcterms:created>
  <dcterms:modified xsi:type="dcterms:W3CDTF">2015-05-25T15:38:34Z</dcterms:modified>
</cp:coreProperties>
</file>