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3.bin" ContentType="application/vnd.openxmlformats-officedocument.oleObjec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69" r:id="rId5"/>
    <p:sldId id="267" r:id="rId6"/>
    <p:sldId id="277" r:id="rId7"/>
    <p:sldId id="268" r:id="rId8"/>
    <p:sldId id="271" r:id="rId9"/>
    <p:sldId id="260" r:id="rId10"/>
    <p:sldId id="261" r:id="rId11"/>
    <p:sldId id="272" r:id="rId12"/>
    <p:sldId id="273" r:id="rId13"/>
    <p:sldId id="276" r:id="rId14"/>
    <p:sldId id="264" r:id="rId15"/>
    <p:sldId id="274" r:id="rId16"/>
    <p:sldId id="275" r:id="rId17"/>
    <p:sldId id="265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90474-7829-468A-B552-612CDA5D4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56712-6310-4D01-9819-B11FBA592B0D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72CD4-F1C5-48B3-8448-3B0F6BAFC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jpe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357299"/>
            <a:ext cx="8358246" cy="3143272"/>
          </a:xfrm>
        </p:spPr>
        <p:txBody>
          <a:bodyPr>
            <a:prstTxWarp prst="textStop">
              <a:avLst/>
            </a:prstTxWarp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no Pro Smbd Caption" pitchFamily="18" charset="0"/>
              </a:rPr>
              <a:t>МЫШЕЧНАЯ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no Pro Smbd Caption" pitchFamily="18" charset="0"/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no Pro Smbd Caption" pitchFamily="18" charset="0"/>
              </a:rPr>
              <a:t>ДЕЯТЕЛЬНОСТЬ.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no Pro Smbd Captio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6215082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Естествознание, 11 класс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588" y="5934670"/>
            <a:ext cx="528641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latin typeface="Times New Roman" pitchFamily="18" charset="0"/>
              </a:rPr>
              <a:t>Подготовил учитель естествознания </a:t>
            </a:r>
          </a:p>
          <a:p>
            <a:pPr algn="ctr"/>
            <a:r>
              <a:rPr lang="ru-RU" dirty="0" smtClean="0">
                <a:latin typeface="Times New Roman" pitchFamily="18" charset="0"/>
              </a:rPr>
              <a:t>МОУ «Школа-лицей №1» г.Алушты </a:t>
            </a:r>
          </a:p>
          <a:p>
            <a:pPr algn="ctr"/>
            <a:r>
              <a:rPr lang="ru-RU" dirty="0" smtClean="0">
                <a:latin typeface="Times New Roman" pitchFamily="18" charset="0"/>
              </a:rPr>
              <a:t>Успаленко Игорь Николаевич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1143000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Arno Pro Smbd SmText" pitchFamily="18" charset="0"/>
              </a:rPr>
              <a:t>МЕХАНИЗМ МЫШЕЧНОЙ ДЕЯТЕЛЬНОСТИ.</a:t>
            </a:r>
            <a:endParaRPr lang="ru-RU" sz="3200" b="1" u="sng" dirty="0">
              <a:latin typeface="Arno Pro Smbd SmText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643050"/>
            <a:ext cx="807249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no Pro Smbd SmText" pitchFamily="18" charset="0"/>
              </a:rPr>
              <a:t>	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Мышечное сокращение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является следствием взаимодействия сократительного белкового комплекса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актомиозина с АТФ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При этом химическая энергия, заключенная в фосфатных связях АТФ, переходит в механическую энергию, за счет которой и совершается работа.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Arno Pro Smbd SmText" pitchFamily="18" charset="0"/>
              </a:rPr>
              <a:t>	</a:t>
            </a:r>
          </a:p>
        </p:txBody>
      </p:sp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1285852" y="3714435"/>
            <a:ext cx="1714251" cy="986155"/>
            <a:chOff x="402" y="11013"/>
            <a:chExt cx="2698" cy="1553"/>
          </a:xfrm>
        </p:grpSpPr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2" y="11444"/>
              <a:ext cx="2516" cy="902"/>
            </a:xfrm>
            <a:prstGeom prst="rect">
              <a:avLst/>
            </a:prstGeom>
            <a:noFill/>
          </p:spPr>
        </p:pic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1349" y="11013"/>
              <a:ext cx="1751" cy="371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Нит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и </a:t>
              </a:r>
              <a:r>
                <a:rPr kumimoji="0" lang="ru-RU" sz="11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миозина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417" y="12308"/>
              <a:ext cx="1266" cy="25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7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Нити актина/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1143245" y="5143570"/>
            <a:ext cx="1714394" cy="928617"/>
            <a:chOff x="3359" y="10567"/>
            <a:chExt cx="2698" cy="1463"/>
          </a:xfrm>
        </p:grpSpPr>
        <p:pic>
          <p:nvPicPr>
            <p:cNvPr id="18439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71" y="11035"/>
              <a:ext cx="2206" cy="682"/>
            </a:xfrm>
            <a:prstGeom prst="rect">
              <a:avLst/>
            </a:prstGeom>
            <a:noFill/>
          </p:spPr>
        </p:pic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3359" y="10567"/>
              <a:ext cx="1120" cy="483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Миозин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4987" y="10792"/>
              <a:ext cx="1070" cy="26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Актин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442" name="Text Box 10"/>
            <p:cNvSpPr txBox="1">
              <a:spLocks noChangeArrowheads="1"/>
            </p:cNvSpPr>
            <p:nvPr/>
          </p:nvSpPr>
          <p:spPr bwMode="auto">
            <a:xfrm>
              <a:off x="3850" y="11732"/>
              <a:ext cx="2207" cy="29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РАССЛАБЛЕНИЕ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357554" y="4572008"/>
            <a:ext cx="4857784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АТФ (молекула) – является универсальным источником энергии. Обеспечивает работу мышц и их рост.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4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latin typeface="Arno Pro Smbd SmText" pitchFamily="18" charset="0"/>
              </a:rPr>
              <a:t>МЕХАНИЗМ МЫШЕЧНОЙ ДЕЯТЕЛЬНОСТИ.</a:t>
            </a:r>
            <a:endParaRPr lang="ru-RU" dirty="0"/>
          </a:p>
        </p:txBody>
      </p:sp>
      <p:pic>
        <p:nvPicPr>
          <p:cNvPr id="2050" name="Picture 2" descr="http://origins.org.ua/pictures/muscls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5715040" cy="52736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ЭНЕРГЕТИЧЕСКОЕ ОБЕСПЕЧЕНИЕ РАБОТАЮЩИХ  МЫШЦ.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357298"/>
            <a:ext cx="792961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39100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Поскольку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АТФ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мышечной деятельности непрерывно расходуется, то ее запасы должны постоянно возобновляться.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39100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Запасы АТФ в мышце малы — их хватило бы всего на 2—3 с работы.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lifeglobe.net/media/entry/985/haveyoueverbeenthistired0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143248"/>
            <a:ext cx="3414883" cy="2571768"/>
          </a:xfrm>
          <a:prstGeom prst="rect">
            <a:avLst/>
          </a:prstGeom>
          <a:noFill/>
        </p:spPr>
      </p:pic>
      <p:pic>
        <p:nvPicPr>
          <p:cNvPr id="29700" name="Picture 4" descr="http://img1.liveinternet.ru/images/attach/b/4/113/783/113783375_netslovvyazyke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143248"/>
            <a:ext cx="3758560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ЭНЕРГЕТИЧЕСКОЕ ОБЕСПЕЧЕНИЕ РАБОТАЮЩИХ  МЫШЦ.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1428737"/>
            <a:ext cx="8358246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254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мышцах содержится вещество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креатин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которое способно присоединять богатый энергией остаток фосфорной кислоты от АТФ, при этом оно превращается в эфир креатинфосфат, а во время работы мышц отдает фосфат на «экстренное» образование АТФ.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Эта реакция протекает очень быстро,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и есть первый по времени путь возобновления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ресинтеза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АТФ в работающей мышце. Поскольку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запасы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креатинфосфата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мышцах ограничены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такой путь ресинтеза АТФ может осуществляться очень недолгое время.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25413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25413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www.sovsport.ru/s/preview/cf721_540/529802.jpg?t=13384634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00438"/>
            <a:ext cx="4000528" cy="29906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0100" y="3500438"/>
            <a:ext cx="728667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характерен для кратковременных интенсивных физических нагрузок (рывок со старта, подъем штанги и т. п.).</a:t>
            </a:r>
            <a:endParaRPr lang="ru-RU" sz="28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357298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Далее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ресинтез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АТФ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счет углеводных ресурсов организма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Они обычно достаточно велики (в виде гликогена печени и мышц), и к тому же на стадии гликолиза реакции окисления протекают в отсутствие кислорода.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Преобладает при спортивных упражнениях максимальной интенсивности, когда наблюдается резкое несоответствие между возросшей потребностью организма в кислороде и ограниченными возможностями его поступления.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ЭНЕРГЕТИЧЕСКОЕ ОБЕСПЕЧЕНИЕ РАБОТАЮЩИХ  МЫШЦ.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122" name="Picture 2" descr="http://www.myfant.ru/userfiles/image/1/fitness_dozor/opisani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143248"/>
            <a:ext cx="8380227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1285860"/>
            <a:ext cx="8429684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Третий путь ресинтеза —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аэробное окисление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 котором </a:t>
            </a:r>
          </a:p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АТФ образуется с участием кислорода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(так называемый цикл Кребса). </a:t>
            </a:r>
          </a:p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очень эффективный путь, имеющий существенные преимущества перед гликолизом. </a:t>
            </a:r>
          </a:p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Во-первых,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качестве веществ, подвергающихся окислению, используются остатки и углеводов, и липидов, и аминокислот. </a:t>
            </a:r>
          </a:p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Во-вторых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он выгоден энергетически. Для ресинтеза одного и того же количества АТФ при гликолизе требуется 1 г глюкозы, а при аэробном окислении — 0,08 г глюкозы или около 0,03 г жирных кислот, поскольку это процесс полного окисления веществ. </a:t>
            </a:r>
          </a:p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В-третьих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конечные продукты аэробного окисления — углекислый газ и вода — не вызывают резких изменений внутренней среды организма и легко из него удаляются.</a:t>
            </a:r>
          </a:p>
          <a:p>
            <a:pPr marL="0" marR="0" lvl="0" indent="2095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ЭНЕРГЕТИЧЕСКОЕ ОБЕСПЕЧЕНИЕ РАБОТАЮЩИХ  МЫШЦ.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22" name="Picture 2" descr="https://img-fotki.yandex.ru/get/15570/229953285.63/0_13e137_56a21126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8358246" cy="55686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85720" y="1357298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 Связанный со значительными степенями утомления, когда другие способы ресинтеза АТФ становятся затруднительными, АТФ образуется путем взаимодействия двух частиц АДФ с помощью фермента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миокиназы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190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</a:t>
            </a:r>
          </a:p>
          <a:p>
            <a:pPr marL="0" marR="0" lvl="0" indent="2190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aseline="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 путь невыгоден, так как из двух молекул АДФ образуется лишь одна молекула АТФ (50%, образно говоря, - «издержки производства»), и является как бы «аварийным».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ЭНЕРГЕТИЧЕСКОЕ ОБЕСПЕЧЕНИЕ РАБОТАЮЩИХ  МЫШЦ.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2" name="Picture 2" descr="http://www.fitness-bodybuilding.ru/images/stories/FIB/Other/perenapriaj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00438"/>
            <a:ext cx="3143272" cy="2441276"/>
          </a:xfrm>
          <a:prstGeom prst="rect">
            <a:avLst/>
          </a:prstGeom>
          <a:noFill/>
        </p:spPr>
      </p:pic>
      <p:pic>
        <p:nvPicPr>
          <p:cNvPr id="25604" name="Picture 4" descr="http://otvetprost.com/files/uploaded/u229/pochemu_vse_vremya_hochetsya_sp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479293"/>
            <a:ext cx="4500594" cy="33787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u="sng" dirty="0" smtClean="0">
                <a:latin typeface="Arno Pro Smbd Caption" pitchFamily="18" charset="0"/>
              </a:rPr>
              <a:t>Сравнительная характеристика путей ресинтеза АТФ при мышечной деятельности различного характера.</a:t>
            </a:r>
            <a:endParaRPr lang="ru-RU" sz="2400" u="sng" dirty="0">
              <a:latin typeface="Arno Pro Smbd Captio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357297"/>
          <a:ext cx="8572560" cy="498062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28628"/>
                <a:gridCol w="2404044"/>
                <a:gridCol w="1789056"/>
                <a:gridCol w="1975416"/>
                <a:gridCol w="1975416"/>
              </a:tblGrid>
              <a:tr h="10164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Пути ресинтеза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Условия протекания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Характеристика мышечной деятельности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Оценка эффективности</a:t>
                      </a:r>
                      <a:endParaRPr lang="ru-RU" dirty="0"/>
                    </a:p>
                  </a:txBody>
                  <a:tcPr anchor="ctr"/>
                </a:tc>
              </a:tr>
              <a:tr h="8131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1.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/>
                        <a:t>Креатинфосфатный</a:t>
                      </a:r>
                      <a:r>
                        <a:rPr lang="ru-RU" sz="1400" baseline="0" dirty="0" smtClean="0"/>
                        <a:t> (использование </a:t>
                      </a:r>
                      <a:r>
                        <a:rPr lang="ru-RU" sz="1400" baseline="0" dirty="0" err="1" smtClean="0"/>
                        <a:t>креатинфосфата</a:t>
                      </a:r>
                      <a:r>
                        <a:rPr lang="ru-RU" sz="1400" baseline="0" dirty="0" smtClean="0"/>
                        <a:t> мышц).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Анаэробные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Кратковременные</a:t>
                      </a:r>
                      <a:r>
                        <a:rPr lang="ru-RU" sz="1400" baseline="0" dirty="0" smtClean="0"/>
                        <a:t> нагрузки высокой интенсивности.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Содержание </a:t>
                      </a:r>
                      <a:r>
                        <a:rPr lang="ru-RU" sz="1400" dirty="0" err="1" smtClean="0"/>
                        <a:t>креатинфосфата</a:t>
                      </a:r>
                      <a:r>
                        <a:rPr lang="ru-RU" sz="1400" dirty="0" smtClean="0"/>
                        <a:t> в мышцах</a:t>
                      </a:r>
                      <a:r>
                        <a:rPr lang="ru-RU" sz="1400" baseline="0" dirty="0" smtClean="0"/>
                        <a:t> невелико.</a:t>
                      </a:r>
                      <a:endParaRPr lang="ru-RU" sz="1400" dirty="0"/>
                    </a:p>
                  </a:txBody>
                  <a:tcPr/>
                </a:tc>
              </a:tr>
              <a:tr h="128750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2.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Гликолиз (использование углеводородов).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Анаэробные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Большая интенсивность.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Энергетически мало эффективен. Ограничен продуктами неполного окисления углеводов.</a:t>
                      </a:r>
                      <a:endParaRPr lang="ru-RU" sz="1400" dirty="0"/>
                    </a:p>
                  </a:txBody>
                  <a:tcPr/>
                </a:tc>
              </a:tr>
              <a:tr h="128750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Цикл Кребса (использование</a:t>
                      </a:r>
                      <a:r>
                        <a:rPr lang="ru-RU" sz="1400" baseline="0" dirty="0" smtClean="0"/>
                        <a:t> углеводов, липидов, белков).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Аэробные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Длительные нагрузки умеренной интенсивности.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Энергетически эффективен, образуются</a:t>
                      </a:r>
                      <a:r>
                        <a:rPr lang="ru-RU" sz="1400" baseline="0" dirty="0" smtClean="0"/>
                        <a:t> конечные продукты – углекислый газ и вода.</a:t>
                      </a:r>
                      <a:endParaRPr lang="ru-RU" sz="1400" dirty="0"/>
                    </a:p>
                  </a:txBody>
                  <a:tcPr/>
                </a:tc>
              </a:tr>
              <a:tr h="5759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4.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/>
                        <a:t>Миокиназная</a:t>
                      </a:r>
                      <a:r>
                        <a:rPr lang="ru-RU" sz="1400" dirty="0" smtClean="0"/>
                        <a:t> (использование АДФ).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Анаэробные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 утомлении.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Энергетически  не выгоден.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Источники литературы:</a:t>
            </a:r>
            <a:endParaRPr lang="ru-RU" b="1" i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785926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Учебник:</a:t>
            </a:r>
            <a:r>
              <a:rPr lang="ru-RU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Естествознание, 11 класс: учебник для общеобразовательных учреждений, базовый уровень/ [И.Ю.Алексашина, К.В.Галактионов, И.С.Дмитриев и др.]; под ред. И.Ю.Алексашиной; М.; Просвещение, 2007 год.</a:t>
            </a:r>
            <a:endParaRPr lang="ru-RU" dirty="0" smtClean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3286124"/>
            <a:ext cx="6357982" cy="255454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Биохимические изменения в организме под влиянием определенной мышечной деятельности носят приспособительный характер.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2143116"/>
            <a:ext cx="7358114" cy="3429024"/>
          </a:xfrm>
        </p:spPr>
        <p:txBody>
          <a:bodyPr>
            <a:normAutofit/>
          </a:bodyPr>
          <a:lstStyle/>
          <a:p>
            <a:r>
              <a:rPr lang="ru-RU" sz="3200" i="1" u="sng" dirty="0" smtClean="0">
                <a:solidFill>
                  <a:schemeClr val="tx1"/>
                </a:solidFill>
                <a:latin typeface="Arno Pro Smbd Caption" pitchFamily="18" charset="0"/>
              </a:rPr>
              <a:t>Цель урока:</a:t>
            </a:r>
          </a:p>
          <a:p>
            <a:pPr algn="just"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1"/>
                </a:solidFill>
                <a:latin typeface="Arno Pro Smbd Caption" pitchFamily="18" charset="0"/>
              </a:rPr>
              <a:t>Изучить как </a:t>
            </a:r>
            <a:r>
              <a:rPr lang="ru-RU" sz="3200" dirty="0">
                <a:solidFill>
                  <a:schemeClr val="tx1"/>
                </a:solidFill>
                <a:latin typeface="Arno Pro Smbd Caption" pitchFamily="18" charset="0"/>
              </a:rPr>
              <a:t>осуществляется мышечная </a:t>
            </a:r>
            <a:r>
              <a:rPr lang="ru-RU" sz="3200" dirty="0" smtClean="0">
                <a:solidFill>
                  <a:schemeClr val="tx1"/>
                </a:solidFill>
                <a:latin typeface="Arno Pro Smbd Caption" pitchFamily="18" charset="0"/>
              </a:rPr>
              <a:t>деятельность; </a:t>
            </a:r>
          </a:p>
          <a:p>
            <a:pPr algn="just"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1"/>
                </a:solidFill>
                <a:latin typeface="Arno Pro Smbd Caption" pitchFamily="18" charset="0"/>
              </a:rPr>
              <a:t>Рассмотреть  как </a:t>
            </a:r>
            <a:r>
              <a:rPr lang="ru-RU" sz="3200" dirty="0">
                <a:solidFill>
                  <a:schemeClr val="tx1"/>
                </a:solidFill>
                <a:latin typeface="Arno Pro Smbd Caption" pitchFamily="18" charset="0"/>
              </a:rPr>
              <a:t>происходит </a:t>
            </a:r>
            <a:r>
              <a:rPr lang="ru-RU" sz="3200" dirty="0" smtClean="0">
                <a:solidFill>
                  <a:schemeClr val="tx1"/>
                </a:solidFill>
                <a:latin typeface="Arno Pro Smbd Caption" pitchFamily="18" charset="0"/>
              </a:rPr>
              <a:t>энергетическое </a:t>
            </a:r>
            <a:r>
              <a:rPr lang="ru-RU" sz="3200" dirty="0">
                <a:solidFill>
                  <a:schemeClr val="tx1"/>
                </a:solidFill>
                <a:latin typeface="Arno Pro Smbd Caption" pitchFamily="18" charset="0"/>
              </a:rPr>
              <a:t>обеспечение работающих </a:t>
            </a:r>
            <a:r>
              <a:rPr lang="ru-RU" sz="3200" dirty="0" smtClean="0">
                <a:solidFill>
                  <a:schemeClr val="tx1"/>
                </a:solidFill>
                <a:latin typeface="Arno Pro Smbd Caption" pitchFamily="18" charset="0"/>
              </a:rPr>
              <a:t>мышц.</a:t>
            </a:r>
            <a:endParaRPr lang="ru-RU" sz="3200" dirty="0">
              <a:solidFill>
                <a:schemeClr val="tx1"/>
              </a:solidFill>
              <a:latin typeface="Arno Pro Smbd Caption" pitchFamily="18" charset="0"/>
            </a:endParaRPr>
          </a:p>
          <a:p>
            <a:endParaRPr lang="ru-RU" dirty="0">
              <a:solidFill>
                <a:schemeClr val="tx1"/>
              </a:solidFill>
              <a:latin typeface="Arno Pro Smbd Captio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357166"/>
            <a:ext cx="371477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no Pro Smbd Caption" pitchFamily="18" charset="0"/>
              </a:rPr>
              <a:t>Истинная тема исследований</a:t>
            </a:r>
          </a:p>
          <a:p>
            <a:r>
              <a:rPr lang="ru-RU" sz="2000" b="1" dirty="0">
                <a:latin typeface="Arno Pro Smbd Caption" pitchFamily="18" charset="0"/>
              </a:rPr>
              <a:t>д</a:t>
            </a:r>
            <a:r>
              <a:rPr lang="ru-RU" sz="2000" b="1" dirty="0" smtClean="0">
                <a:latin typeface="Arno Pro Smbd Caption" pitchFamily="18" charset="0"/>
              </a:rPr>
              <a:t>ля человечества есть человек.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</a:t>
            </a:r>
            <a:r>
              <a:rPr lang="ru-RU" dirty="0" smtClean="0">
                <a:latin typeface="Arno Pro Smbd Caption" pitchFamily="18" charset="0"/>
              </a:rPr>
              <a:t>(Дж.Максвелл)</a:t>
            </a:r>
            <a:endParaRPr lang="ru-RU" dirty="0">
              <a:latin typeface="Arno Pro Smbd Captio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s617518.vk.me/v617518841/17b4f/SdvvgjSSKK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85860"/>
            <a:ext cx="5072098" cy="38040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143512"/>
            <a:ext cx="7786742" cy="1326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05"/>
              </a:spcBef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Атлант после поражения титанов в наказание поддерживал небесный свод. </a:t>
            </a:r>
          </a:p>
          <a:p>
            <a:pPr algn="ctr">
              <a:spcBef>
                <a:spcPts val="505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Почему ему это так долго удавалось?</a:t>
            </a:r>
            <a:endParaRPr lang="ru-RU" sz="28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23872" y="366690"/>
            <a:ext cx="8229600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  <a:ea typeface="+mj-ea"/>
                <a:cs typeface="+mj-cs"/>
              </a:rPr>
              <a:t>Мышечная деятельность.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  <a:ea typeface="+mj-ea"/>
                <a:cs typeface="+mj-cs"/>
              </a:rPr>
              <a:t>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Arno Pro Smbd Caption" pitchFamily="18" charset="0"/>
              </a:rPr>
              <a:t>Разнообразный характер движений.</a:t>
            </a:r>
            <a:r>
              <a:rPr lang="ru-RU" b="1" dirty="0" smtClean="0">
                <a:latin typeface="Arno Pro Smbd Caption" pitchFamily="18" charset="0"/>
              </a:rPr>
              <a:t> </a:t>
            </a:r>
            <a:endParaRPr lang="ru-RU" b="1" dirty="0">
              <a:latin typeface="Arno Pro Smbd Captio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3357562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44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 движения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встречающийся в мире животных, чрезвычайно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разнообразен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биомеханической структуре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величине мышечных усилий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 по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частоте циклов сокращения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расслабления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двигательному режиму.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copypast.ru/foto9/0220/low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5072026"/>
            <a:ext cx="2381299" cy="1785974"/>
          </a:xfrm>
          <a:prstGeom prst="rect">
            <a:avLst/>
          </a:prstGeom>
          <a:noFill/>
        </p:spPr>
      </p:pic>
      <p:pic>
        <p:nvPicPr>
          <p:cNvPr id="26628" name="Picture 4" descr="http://s53.radikal.ru/i140/0808/97/f6af0f7df1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5072074"/>
            <a:ext cx="2381234" cy="1785926"/>
          </a:xfrm>
          <a:prstGeom prst="rect">
            <a:avLst/>
          </a:prstGeom>
          <a:noFill/>
        </p:spPr>
      </p:pic>
      <p:pic>
        <p:nvPicPr>
          <p:cNvPr id="26630" name="Picture 6" descr="http://i.ytimg.com/vi/wHO6JPcHPPs/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72074"/>
            <a:ext cx="2381233" cy="1785926"/>
          </a:xfrm>
          <a:prstGeom prst="rect">
            <a:avLst/>
          </a:prstGeom>
          <a:noFill/>
        </p:spPr>
      </p:pic>
      <p:pic>
        <p:nvPicPr>
          <p:cNvPr id="26632" name="Picture 8" descr="http://bygaga.com.ua/uploads/posts/thumbs/1364215271_krasivie_foto_ptic_v_polete-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500174"/>
            <a:ext cx="1977809" cy="1833712"/>
          </a:xfrm>
          <a:prstGeom prst="rect">
            <a:avLst/>
          </a:prstGeom>
          <a:noFill/>
        </p:spPr>
      </p:pic>
      <p:pic>
        <p:nvPicPr>
          <p:cNvPr id="26634" name="Picture 10" descr="http://cartman.tv/img_242638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1428736"/>
            <a:ext cx="3000738" cy="1995491"/>
          </a:xfrm>
          <a:prstGeom prst="rect">
            <a:avLst/>
          </a:prstGeom>
          <a:noFill/>
        </p:spPr>
      </p:pic>
      <p:pic>
        <p:nvPicPr>
          <p:cNvPr id="26636" name="Picture 12" descr="http://www.zoofirma.ru/images/stories/2012/05/12/ryba-molot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1500174"/>
            <a:ext cx="2928958" cy="18179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85794"/>
          </a:xfrm>
        </p:spPr>
        <p:txBody>
          <a:bodyPr/>
          <a:lstStyle/>
          <a:p>
            <a:r>
              <a:rPr lang="ru-RU" b="1" u="sng" dirty="0" smtClean="0">
                <a:latin typeface="Arno Pro Smbd Caption" pitchFamily="18" charset="0"/>
              </a:rPr>
              <a:t>Разнообразие движений.</a:t>
            </a:r>
            <a:r>
              <a:rPr lang="ru-RU" b="1" dirty="0" smtClean="0">
                <a:latin typeface="Arno Pro Smbd Caption" pitchFamily="18" charset="0"/>
              </a:rPr>
              <a:t> </a:t>
            </a:r>
            <a:endParaRPr lang="ru-RU" b="1" dirty="0">
              <a:latin typeface="Arno Pro Smbd Captio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142984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440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Большое разнообразие движений свойственно и человеку. </a:t>
            </a:r>
          </a:p>
          <a:p>
            <a:pPr lvl="0" indent="1440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 работу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мышц музыканта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тяжелоатлета-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штангиста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бег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спринтера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марафонского бегуна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тяжелые физические работы в чрезвычайной  ситуации (передвижение тяжестей и др.) и вышивание.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last24.info/pictures/062007/8/740669493_620727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143248"/>
            <a:ext cx="2667019" cy="2000264"/>
          </a:xfrm>
          <a:prstGeom prst="rect">
            <a:avLst/>
          </a:prstGeom>
          <a:noFill/>
        </p:spPr>
      </p:pic>
      <p:pic>
        <p:nvPicPr>
          <p:cNvPr id="1028" name="Picture 4" descr="http://img1.cliparto.com/pic/xl/205733/3518740-baby-musician-baby-musici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4644" y="2857496"/>
            <a:ext cx="2519356" cy="2738430"/>
          </a:xfrm>
          <a:prstGeom prst="rect">
            <a:avLst/>
          </a:prstGeom>
          <a:noFill/>
        </p:spPr>
      </p:pic>
      <p:pic>
        <p:nvPicPr>
          <p:cNvPr id="1030" name="Picture 6" descr="http://3.bp.blogspot.com/-qzYcaSf2VaY/T25NV3zUTHI/AAAAAAAABSg/jr5y9YAKy04/s1600/%D1%81%D1%8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643314"/>
            <a:ext cx="1881176" cy="3050556"/>
          </a:xfrm>
          <a:prstGeom prst="rect">
            <a:avLst/>
          </a:prstGeom>
          <a:noFill/>
        </p:spPr>
      </p:pic>
      <p:pic>
        <p:nvPicPr>
          <p:cNvPr id="8" name="Picture 4" descr="http://sports.phillipmartin.info/sports_run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71942"/>
            <a:ext cx="2204374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8"/>
          <p:cNvGraphicFramePr>
            <a:graphicFrameLocks/>
          </p:cNvGraphicFramePr>
          <p:nvPr>
            <p:ph/>
          </p:nvPr>
        </p:nvGraphicFramePr>
        <p:xfrm>
          <a:off x="457200" y="304800"/>
          <a:ext cx="8229600" cy="5791200"/>
        </p:xfrm>
        <a:graphic>
          <a:graphicData uri="http://schemas.openxmlformats.org/drawingml/2006/compatibility">
            <com:legacyDrawing xmlns:com="http://schemas.openxmlformats.org/drawingml/2006/compatibility" spid="_x0000_s2150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8579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Отличие мышц.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357298"/>
            <a:ext cx="578647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dirty="0" smtClean="0">
                <a:ea typeface="Times New Roman" pitchFamily="18" charset="0"/>
                <a:cs typeface="Arial" pitchFamily="34" charset="0"/>
              </a:rPr>
              <a:t>	Изучение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мышц показало, </a:t>
            </a:r>
          </a:p>
          <a:p>
            <a:pPr algn="just"/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что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мышцы и животных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 и ч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еловека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имеют не только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разную форму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но 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разное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строение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связи с разнообразием выполняемых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ими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движений.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42" name="Picture 2" descr="Мускулатура оку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14818"/>
            <a:ext cx="4143404" cy="2401880"/>
          </a:xfrm>
          <a:prstGeom prst="rect">
            <a:avLst/>
          </a:prstGeom>
          <a:noFill/>
        </p:spPr>
      </p:pic>
      <p:pic>
        <p:nvPicPr>
          <p:cNvPr id="2050" name="Picture 2" descr="http://silavtele.ru/wp-content/uploads/2012/02/%D0%9A%D0%B0%D0%BA-%D0%BD%D0%B0%D1%80%D0%B0%D1%81%D1%82%D0%B8%D1%82%D1%8C-%D0%BC%D1%8B%D1%88%D1%86%D1%8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500174"/>
            <a:ext cx="2286016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Типы и свойства мышечной ткани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20" y="1785926"/>
            <a:ext cx="3033706" cy="2071702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Возбудимость</a:t>
            </a:r>
          </a:p>
          <a:p>
            <a:pPr eaLnBrk="1" hangingPunct="1"/>
            <a:r>
              <a:rPr lang="ru-RU" sz="2800" dirty="0" smtClean="0"/>
              <a:t>Сократимость </a:t>
            </a:r>
          </a:p>
          <a:p>
            <a:pPr eaLnBrk="1" hangingPunct="1"/>
            <a:r>
              <a:rPr lang="ru-RU" sz="2800" dirty="0" smtClean="0"/>
              <a:t>Проводимость </a:t>
            </a:r>
          </a:p>
          <a:p>
            <a:pPr eaLnBrk="1" hangingPunct="1"/>
            <a:r>
              <a:rPr lang="ru-RU" sz="2800" dirty="0" smtClean="0"/>
              <a:t>Эластичность </a:t>
            </a: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929190" y="2571744"/>
          <a:ext cx="2611284" cy="1458911"/>
        </p:xfrm>
        <a:graphic>
          <a:graphicData uri="http://schemas.openxmlformats.org/presentationml/2006/ole">
            <p:oleObj spid="_x0000_s1026" name="Фотография Photo Editor" r:id="rId3" imgW="3381847" imgH="1867161" progId="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921251" y="4035425"/>
          <a:ext cx="2670258" cy="1465277"/>
        </p:xfrm>
        <a:graphic>
          <a:graphicData uri="http://schemas.openxmlformats.org/presentationml/2006/ole">
            <p:oleObj spid="_x0000_s1027" name="Фотография Photo Editor" r:id="rId4" imgW="3467584" imgH="1876190" progId="">
              <p:embed/>
            </p:oleObj>
          </a:graphicData>
        </a:graphic>
      </p:graphicFrame>
      <p:graphicFrame>
        <p:nvGraphicFramePr>
          <p:cNvPr id="1028" name="Object 3"/>
          <p:cNvGraphicFramePr>
            <a:graphicFrameLocks noChangeAspect="1"/>
          </p:cNvGraphicFramePr>
          <p:nvPr/>
        </p:nvGraphicFramePr>
        <p:xfrm>
          <a:off x="4857752" y="1285860"/>
          <a:ext cx="2587832" cy="1279539"/>
        </p:xfrm>
        <a:graphic>
          <a:graphicData uri="http://schemas.openxmlformats.org/presentationml/2006/ole">
            <p:oleObj spid="_x0000_s1028" name="Фотография Photo Editor" r:id="rId5" imgW="3161905" imgH="1695687" progId="">
              <p:embed/>
            </p:oleObj>
          </a:graphicData>
        </a:graphic>
      </p:graphicFrame>
      <p:pic>
        <p:nvPicPr>
          <p:cNvPr id="7" name="Picture 2" descr="http://blog.sportcompleks.com/wp-content/uploads/2012/02/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857628"/>
            <a:ext cx="2500330" cy="2500330"/>
          </a:xfrm>
          <a:prstGeom prst="rect">
            <a:avLst/>
          </a:prstGeom>
          <a:noFill/>
        </p:spPr>
      </p:pic>
      <p:pic>
        <p:nvPicPr>
          <p:cNvPr id="2" name="Picture 6" descr="http://rpp.nashaucheba.ru/pars_docs/refs/167/166262/img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1285860"/>
            <a:ext cx="5334005" cy="41434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868" y="5429264"/>
            <a:ext cx="5572132" cy="101566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В разные  мышцы волокна входят в различных  соотношениях. Это и определяет функциональные особенности  мышц. 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071546"/>
            <a:ext cx="9144000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различаются по  ряду физиологических параметров </a:t>
            </a:r>
            <a:endParaRPr lang="ru-RU" sz="28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u="sng" dirty="0" smtClean="0">
                <a:latin typeface="Arno Pro Smbd Caption" pitchFamily="18" charset="0"/>
              </a:rPr>
              <a:t>Мышечная деятельность.</a:t>
            </a:r>
            <a:r>
              <a:rPr lang="ru-RU" b="1" dirty="0" smtClean="0">
                <a:latin typeface="Arno Pro Smbd Caption" pitchFamily="18" charset="0"/>
              </a:rPr>
              <a:t> 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643050"/>
            <a:ext cx="4211637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349273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642910" y="4786322"/>
            <a:ext cx="1685659" cy="914400"/>
            <a:chOff x="402" y="11126"/>
            <a:chExt cx="2653" cy="144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2" y="11444"/>
              <a:ext cx="2516" cy="902"/>
            </a:xfrm>
            <a:prstGeom prst="rect">
              <a:avLst/>
            </a:prstGeom>
            <a:noFill/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1751" y="11126"/>
              <a:ext cx="1304" cy="25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Нит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и </a:t>
              </a:r>
              <a:r>
                <a:rPr kumimoji="0" lang="ru-RU" sz="11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миозина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417" y="12308"/>
              <a:ext cx="1266" cy="25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7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Нити актина/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2500298" y="4786380"/>
            <a:ext cx="1643226" cy="928617"/>
            <a:chOff x="3471" y="10567"/>
            <a:chExt cx="2586" cy="1463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71" y="11035"/>
              <a:ext cx="2206" cy="682"/>
            </a:xfrm>
            <a:prstGeom prst="rect">
              <a:avLst/>
            </a:prstGeom>
            <a:noFill/>
          </p:spPr>
        </p:pic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583" y="10567"/>
              <a:ext cx="911" cy="33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Миозин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987" y="10800"/>
              <a:ext cx="957" cy="21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Актин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3850" y="11732"/>
              <a:ext cx="2207" cy="29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ucida Sans Unicode" pitchFamily="34" charset="0"/>
                </a:rPr>
                <a:t>РАССЛАБЛЕНИЕ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707</Words>
  <Application>Microsoft Office PowerPoint</Application>
  <PresentationFormat>Экран (4:3)</PresentationFormat>
  <Paragraphs>101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Фотография Photo Editor</vt:lpstr>
      <vt:lpstr>МЫШЕЧНАЯ  ДЕЯТЕЛЬНОСТЬ.</vt:lpstr>
      <vt:lpstr>Слайд 2</vt:lpstr>
      <vt:lpstr>Слайд 3</vt:lpstr>
      <vt:lpstr>Разнообразный характер движений. </vt:lpstr>
      <vt:lpstr>Разнообразие движений. </vt:lpstr>
      <vt:lpstr>Слайд 6</vt:lpstr>
      <vt:lpstr>Отличие мышц. </vt:lpstr>
      <vt:lpstr>Типы и свойства мышечной ткани</vt:lpstr>
      <vt:lpstr>Мышечная деятельность. </vt:lpstr>
      <vt:lpstr>МЕХАНИЗМ МЫШЕЧНОЙ ДЕЯТЕЛЬНОСТИ.</vt:lpstr>
      <vt:lpstr>МЕХАНИЗМ МЫШЕЧНОЙ ДЕЯТЕЛЬНОСТИ.</vt:lpstr>
      <vt:lpstr>ЭНЕРГЕТИЧЕСКОЕ ОБЕСПЕЧЕНИЕ РАБОТАЮЩИХ  МЫШЦ.</vt:lpstr>
      <vt:lpstr>ЭНЕРГЕТИЧЕСКОЕ ОБЕСПЕЧЕНИЕ РАБОТАЮЩИХ  МЫШЦ.</vt:lpstr>
      <vt:lpstr>Слайд 14</vt:lpstr>
      <vt:lpstr>Слайд 15</vt:lpstr>
      <vt:lpstr>Слайд 16</vt:lpstr>
      <vt:lpstr>Сравнительная характеристика путей ресинтеза АТФ при мышечной деятельности различного характера.</vt:lpstr>
      <vt:lpstr>Источники литературы: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МЫШЕЧНЯ  ДЕЯТЕЛЬНОСТЬ.</dc:title>
  <dc:creator>Мойсеева Г.М.</dc:creator>
  <cp:lastModifiedBy>игорь</cp:lastModifiedBy>
  <cp:revision>51</cp:revision>
  <dcterms:created xsi:type="dcterms:W3CDTF">2014-02-02T06:13:14Z</dcterms:created>
  <dcterms:modified xsi:type="dcterms:W3CDTF">2016-02-29T17:55:20Z</dcterms:modified>
</cp:coreProperties>
</file>