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3" r:id="rId8"/>
    <p:sldId id="264" r:id="rId9"/>
    <p:sldId id="265" r:id="rId10"/>
    <p:sldId id="262"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366899CF-FBA5-4515-B596-493C5AD06D6D}">
          <p14:sldIdLst>
            <p14:sldId id="256"/>
            <p14:sldId id="257"/>
            <p14:sldId id="258"/>
            <p14:sldId id="259"/>
            <p14:sldId id="260"/>
            <p14:sldId id="261"/>
            <p14:sldId id="263"/>
            <p14:sldId id="264"/>
            <p14:sldId id="265"/>
            <p14:sldId id="26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2" d="100"/>
          <a:sy n="52" d="100"/>
        </p:scale>
        <p:origin x="-1219" y="-7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2DB2F3F-4FC3-44B3-984F-38E9A29AF310}" type="datetimeFigureOut">
              <a:rPr lang="ru-RU" smtClean="0"/>
              <a:t>10.03.2014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EE7E7A-12C5-4D14-B75E-746E25908452}" type="slidenum">
              <a:rPr lang="ru-RU" smtClean="0"/>
              <a:t>‹#›</a:t>
            </a:fld>
            <a:endParaRPr lang="ru-RU"/>
          </a:p>
        </p:txBody>
      </p:sp>
    </p:spTree>
    <p:extLst>
      <p:ext uri="{BB962C8B-B14F-4D97-AF65-F5344CB8AC3E}">
        <p14:creationId xmlns:p14="http://schemas.microsoft.com/office/powerpoint/2010/main" val="12709465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2DB2F3F-4FC3-44B3-984F-38E9A29AF310}" type="datetimeFigureOut">
              <a:rPr lang="ru-RU" smtClean="0"/>
              <a:t>10.03.2014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EE7E7A-12C5-4D14-B75E-746E25908452}" type="slidenum">
              <a:rPr lang="ru-RU" smtClean="0"/>
              <a:t>‹#›</a:t>
            </a:fld>
            <a:endParaRPr lang="ru-RU"/>
          </a:p>
        </p:txBody>
      </p:sp>
    </p:spTree>
    <p:extLst>
      <p:ext uri="{BB962C8B-B14F-4D97-AF65-F5344CB8AC3E}">
        <p14:creationId xmlns:p14="http://schemas.microsoft.com/office/powerpoint/2010/main" val="312852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2DB2F3F-4FC3-44B3-984F-38E9A29AF310}" type="datetimeFigureOut">
              <a:rPr lang="ru-RU" smtClean="0"/>
              <a:t>10.03.2014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EE7E7A-12C5-4D14-B75E-746E25908452}" type="slidenum">
              <a:rPr lang="ru-RU" smtClean="0"/>
              <a:t>‹#›</a:t>
            </a:fld>
            <a:endParaRPr lang="ru-RU"/>
          </a:p>
        </p:txBody>
      </p:sp>
    </p:spTree>
    <p:extLst>
      <p:ext uri="{BB962C8B-B14F-4D97-AF65-F5344CB8AC3E}">
        <p14:creationId xmlns:p14="http://schemas.microsoft.com/office/powerpoint/2010/main" val="1394252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2DB2F3F-4FC3-44B3-984F-38E9A29AF310}" type="datetimeFigureOut">
              <a:rPr lang="ru-RU" smtClean="0"/>
              <a:t>10.03.2014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EE7E7A-12C5-4D14-B75E-746E25908452}" type="slidenum">
              <a:rPr lang="ru-RU" smtClean="0"/>
              <a:t>‹#›</a:t>
            </a:fld>
            <a:endParaRPr lang="ru-RU"/>
          </a:p>
        </p:txBody>
      </p:sp>
    </p:spTree>
    <p:extLst>
      <p:ext uri="{BB962C8B-B14F-4D97-AF65-F5344CB8AC3E}">
        <p14:creationId xmlns:p14="http://schemas.microsoft.com/office/powerpoint/2010/main" val="10139585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2DB2F3F-4FC3-44B3-984F-38E9A29AF310}" type="datetimeFigureOut">
              <a:rPr lang="ru-RU" smtClean="0"/>
              <a:t>10.03.2014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EE7E7A-12C5-4D14-B75E-746E25908452}" type="slidenum">
              <a:rPr lang="ru-RU" smtClean="0"/>
              <a:t>‹#›</a:t>
            </a:fld>
            <a:endParaRPr lang="ru-RU"/>
          </a:p>
        </p:txBody>
      </p:sp>
    </p:spTree>
    <p:extLst>
      <p:ext uri="{BB962C8B-B14F-4D97-AF65-F5344CB8AC3E}">
        <p14:creationId xmlns:p14="http://schemas.microsoft.com/office/powerpoint/2010/main" val="26407063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2DB2F3F-4FC3-44B3-984F-38E9A29AF310}" type="datetimeFigureOut">
              <a:rPr lang="ru-RU" smtClean="0"/>
              <a:t>10.03.2014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1EE7E7A-12C5-4D14-B75E-746E25908452}" type="slidenum">
              <a:rPr lang="ru-RU" smtClean="0"/>
              <a:t>‹#›</a:t>
            </a:fld>
            <a:endParaRPr lang="ru-RU"/>
          </a:p>
        </p:txBody>
      </p:sp>
    </p:spTree>
    <p:extLst>
      <p:ext uri="{BB962C8B-B14F-4D97-AF65-F5344CB8AC3E}">
        <p14:creationId xmlns:p14="http://schemas.microsoft.com/office/powerpoint/2010/main" val="2258761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2DB2F3F-4FC3-44B3-984F-38E9A29AF310}" type="datetimeFigureOut">
              <a:rPr lang="ru-RU" smtClean="0"/>
              <a:t>10.03.2014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1EE7E7A-12C5-4D14-B75E-746E25908452}" type="slidenum">
              <a:rPr lang="ru-RU" smtClean="0"/>
              <a:t>‹#›</a:t>
            </a:fld>
            <a:endParaRPr lang="ru-RU"/>
          </a:p>
        </p:txBody>
      </p:sp>
    </p:spTree>
    <p:extLst>
      <p:ext uri="{BB962C8B-B14F-4D97-AF65-F5344CB8AC3E}">
        <p14:creationId xmlns:p14="http://schemas.microsoft.com/office/powerpoint/2010/main" val="17307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2DB2F3F-4FC3-44B3-984F-38E9A29AF310}" type="datetimeFigureOut">
              <a:rPr lang="ru-RU" smtClean="0"/>
              <a:t>10.03.2014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1EE7E7A-12C5-4D14-B75E-746E25908452}" type="slidenum">
              <a:rPr lang="ru-RU" smtClean="0"/>
              <a:t>‹#›</a:t>
            </a:fld>
            <a:endParaRPr lang="ru-RU"/>
          </a:p>
        </p:txBody>
      </p:sp>
    </p:spTree>
    <p:extLst>
      <p:ext uri="{BB962C8B-B14F-4D97-AF65-F5344CB8AC3E}">
        <p14:creationId xmlns:p14="http://schemas.microsoft.com/office/powerpoint/2010/main" val="3207181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2DB2F3F-4FC3-44B3-984F-38E9A29AF310}" type="datetimeFigureOut">
              <a:rPr lang="ru-RU" smtClean="0"/>
              <a:t>10.03.2014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1EE7E7A-12C5-4D14-B75E-746E25908452}" type="slidenum">
              <a:rPr lang="ru-RU" smtClean="0"/>
              <a:t>‹#›</a:t>
            </a:fld>
            <a:endParaRPr lang="ru-RU"/>
          </a:p>
        </p:txBody>
      </p:sp>
    </p:spTree>
    <p:extLst>
      <p:ext uri="{BB962C8B-B14F-4D97-AF65-F5344CB8AC3E}">
        <p14:creationId xmlns:p14="http://schemas.microsoft.com/office/powerpoint/2010/main" val="21405775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2DB2F3F-4FC3-44B3-984F-38E9A29AF310}" type="datetimeFigureOut">
              <a:rPr lang="ru-RU" smtClean="0"/>
              <a:t>10.03.2014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1EE7E7A-12C5-4D14-B75E-746E25908452}" type="slidenum">
              <a:rPr lang="ru-RU" smtClean="0"/>
              <a:t>‹#›</a:t>
            </a:fld>
            <a:endParaRPr lang="ru-RU"/>
          </a:p>
        </p:txBody>
      </p:sp>
    </p:spTree>
    <p:extLst>
      <p:ext uri="{BB962C8B-B14F-4D97-AF65-F5344CB8AC3E}">
        <p14:creationId xmlns:p14="http://schemas.microsoft.com/office/powerpoint/2010/main" val="3860181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2DB2F3F-4FC3-44B3-984F-38E9A29AF310}" type="datetimeFigureOut">
              <a:rPr lang="ru-RU" smtClean="0"/>
              <a:t>10.03.2014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1EE7E7A-12C5-4D14-B75E-746E25908452}" type="slidenum">
              <a:rPr lang="ru-RU" smtClean="0"/>
              <a:t>‹#›</a:t>
            </a:fld>
            <a:endParaRPr lang="ru-RU"/>
          </a:p>
        </p:txBody>
      </p:sp>
    </p:spTree>
    <p:extLst>
      <p:ext uri="{BB962C8B-B14F-4D97-AF65-F5344CB8AC3E}">
        <p14:creationId xmlns:p14="http://schemas.microsoft.com/office/powerpoint/2010/main" val="1849748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DB2F3F-4FC3-44B3-984F-38E9A29AF310}" type="datetimeFigureOut">
              <a:rPr lang="ru-RU" smtClean="0"/>
              <a:t>10.03.2014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EE7E7A-12C5-4D14-B75E-746E25908452}" type="slidenum">
              <a:rPr lang="ru-RU" smtClean="0"/>
              <a:t>‹#›</a:t>
            </a:fld>
            <a:endParaRPr lang="ru-RU"/>
          </a:p>
        </p:txBody>
      </p:sp>
    </p:spTree>
    <p:extLst>
      <p:ext uri="{BB962C8B-B14F-4D97-AF65-F5344CB8AC3E}">
        <p14:creationId xmlns:p14="http://schemas.microsoft.com/office/powerpoint/2010/main" val="10893674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img1.liveinternet.ru/images/attach/c/8/99/500/99500091_large_0_55754_ac88848a_X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idx="4294967295"/>
          </p:nvPr>
        </p:nvSpPr>
        <p:spPr>
          <a:xfrm>
            <a:off x="1350793" y="2693987"/>
            <a:ext cx="7772400" cy="1470025"/>
          </a:xfrm>
        </p:spPr>
        <p:txBody>
          <a:bodyPr/>
          <a:lstStyle/>
          <a:p>
            <a:r>
              <a:rPr lang="en-US" dirty="0"/>
              <a:t>L</a:t>
            </a:r>
            <a:r>
              <a:rPr lang="en-US" dirty="0" smtClean="0"/>
              <a:t>ena River </a:t>
            </a:r>
            <a:endParaRPr lang="ru-RU" dirty="0"/>
          </a:p>
        </p:txBody>
      </p:sp>
      <p:sp>
        <p:nvSpPr>
          <p:cNvPr id="4" name="TextBox 3"/>
          <p:cNvSpPr txBox="1"/>
          <p:nvPr/>
        </p:nvSpPr>
        <p:spPr>
          <a:xfrm>
            <a:off x="6804248" y="6309320"/>
            <a:ext cx="1993623" cy="369332"/>
          </a:xfrm>
          <a:prstGeom prst="rect">
            <a:avLst/>
          </a:prstGeom>
          <a:noFill/>
        </p:spPr>
        <p:txBody>
          <a:bodyPr wrap="none" rtlCol="0">
            <a:spAutoFit/>
          </a:bodyPr>
          <a:lstStyle/>
          <a:p>
            <a:r>
              <a:rPr lang="en-US" dirty="0" err="1" smtClean="0"/>
              <a:t>Samsonova</a:t>
            </a:r>
            <a:r>
              <a:rPr lang="en-US" dirty="0" smtClean="0"/>
              <a:t> Rita 8 v</a:t>
            </a:r>
            <a:endParaRPr lang="ru-RU" dirty="0"/>
          </a:p>
        </p:txBody>
      </p:sp>
    </p:spTree>
    <p:extLst>
      <p:ext uri="{BB962C8B-B14F-4D97-AF65-F5344CB8AC3E}">
        <p14:creationId xmlns:p14="http://schemas.microsoft.com/office/powerpoint/2010/main" val="1060188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img0.liveinternet.ru/images/attach/c/1/58/107/58107912_lenin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944" y="404664"/>
            <a:ext cx="4581525" cy="5715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78296" y="1969329"/>
            <a:ext cx="3689648" cy="1200329"/>
          </a:xfrm>
          <a:prstGeom prst="rect">
            <a:avLst/>
          </a:prstGeom>
        </p:spPr>
        <p:txBody>
          <a:bodyPr wrap="square">
            <a:spAutoFit/>
          </a:bodyPr>
          <a:lstStyle/>
          <a:p>
            <a:r>
              <a:rPr lang="en-US" dirty="0" smtClean="0"/>
              <a:t>Vladimir </a:t>
            </a:r>
            <a:r>
              <a:rPr lang="en-US" dirty="0" err="1" smtClean="0"/>
              <a:t>Ilyich</a:t>
            </a:r>
            <a:r>
              <a:rPr lang="en-US" dirty="0" smtClean="0"/>
              <a:t> </a:t>
            </a:r>
            <a:r>
              <a:rPr lang="en-US" dirty="0" err="1" smtClean="0"/>
              <a:t>Ulyanov</a:t>
            </a:r>
            <a:r>
              <a:rPr lang="en-US" dirty="0" smtClean="0"/>
              <a:t> took his alias, Lenin, from the river Lena, possibly because he was exiled to the Central Siberian Plateau.</a:t>
            </a:r>
            <a:endParaRPr lang="ru-RU" dirty="0"/>
          </a:p>
        </p:txBody>
      </p:sp>
    </p:spTree>
    <p:extLst>
      <p:ext uri="{BB962C8B-B14F-4D97-AF65-F5344CB8AC3E}">
        <p14:creationId xmlns:p14="http://schemas.microsoft.com/office/powerpoint/2010/main" val="2042722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motolife.mk.ua/forum/forumimg/bg_126790878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39944"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067944" y="4581128"/>
            <a:ext cx="4572000" cy="1754326"/>
          </a:xfrm>
          <a:prstGeom prst="rect">
            <a:avLst/>
          </a:prstGeom>
        </p:spPr>
        <p:style>
          <a:lnRef idx="1">
            <a:schemeClr val="accent5"/>
          </a:lnRef>
          <a:fillRef idx="3">
            <a:schemeClr val="accent5"/>
          </a:fillRef>
          <a:effectRef idx="2">
            <a:schemeClr val="accent5"/>
          </a:effectRef>
          <a:fontRef idx="minor">
            <a:schemeClr val="lt1"/>
          </a:fontRef>
        </p:style>
        <p:txBody>
          <a:bodyPr>
            <a:spAutoFit/>
          </a:bodyPr>
          <a:lstStyle/>
          <a:p>
            <a:r>
              <a:rPr lang="en-US" dirty="0" smtClean="0"/>
              <a:t>The Lena is the easternmost of the three great Siberian rivers that flow into the Arctic Ocean (the other two being the Ob River and the Yenisei River). And it is the largest river in Siberia and </a:t>
            </a:r>
            <a:r>
              <a:rPr lang="en-US" dirty="0"/>
              <a:t> the longest river in the Russian Federation. </a:t>
            </a:r>
            <a:endParaRPr lang="ru-RU" dirty="0"/>
          </a:p>
        </p:txBody>
      </p:sp>
    </p:spTree>
    <p:extLst>
      <p:ext uri="{BB962C8B-B14F-4D97-AF65-F5344CB8AC3E}">
        <p14:creationId xmlns:p14="http://schemas.microsoft.com/office/powerpoint/2010/main" val="2837091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332656"/>
            <a:ext cx="4572000" cy="1200329"/>
          </a:xfrm>
          <a:prstGeom prst="rect">
            <a:avLst/>
          </a:prstGeom>
        </p:spPr>
        <p:txBody>
          <a:bodyPr>
            <a:spAutoFit/>
          </a:bodyPr>
          <a:lstStyle/>
          <a:p>
            <a:r>
              <a:rPr lang="en-US" dirty="0" smtClean="0"/>
              <a:t> It is the 11th longest river in the world and has the 9th largest watershed. It is the greatest Russian river with its watershed entirely within national ranges.</a:t>
            </a:r>
            <a:endParaRPr lang="ru-RU" dirty="0"/>
          </a:p>
        </p:txBody>
      </p:sp>
      <p:pic>
        <p:nvPicPr>
          <p:cNvPr id="4098" name="Picture 2" descr="http://travelel.ru/wp-content/uploads/2012/12/61453809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347843"/>
            <a:ext cx="3407316" cy="3696073"/>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5489878" y="4972526"/>
            <a:ext cx="2877454" cy="369332"/>
          </a:xfrm>
          <a:prstGeom prst="rect">
            <a:avLst/>
          </a:prstGeom>
        </p:spPr>
        <p:txBody>
          <a:bodyPr wrap="none">
            <a:spAutoFit/>
          </a:bodyPr>
          <a:lstStyle/>
          <a:p>
            <a:r>
              <a:rPr lang="en-US" dirty="0" smtClean="0"/>
              <a:t>length = 4,472 km (2,734 mi)</a:t>
            </a:r>
            <a:endParaRPr lang="ru-RU" dirty="0"/>
          </a:p>
        </p:txBody>
      </p:sp>
      <p:sp>
        <p:nvSpPr>
          <p:cNvPr id="5" name="Прямоугольник 4"/>
          <p:cNvSpPr/>
          <p:nvPr/>
        </p:nvSpPr>
        <p:spPr>
          <a:xfrm>
            <a:off x="5518538" y="4437112"/>
            <a:ext cx="2954399" cy="369332"/>
          </a:xfrm>
          <a:prstGeom prst="rect">
            <a:avLst/>
          </a:prstGeom>
        </p:spPr>
        <p:txBody>
          <a:bodyPr wrap="none">
            <a:spAutoFit/>
          </a:bodyPr>
          <a:lstStyle/>
          <a:p>
            <a:r>
              <a:rPr lang="en-US" dirty="0" smtClean="0"/>
              <a:t>elevation = 1,640 m (5,381 </a:t>
            </a:r>
            <a:r>
              <a:rPr lang="en-US" dirty="0" err="1" smtClean="0"/>
              <a:t>ft</a:t>
            </a:r>
            <a:r>
              <a:rPr lang="en-US" dirty="0" smtClean="0"/>
              <a:t>)</a:t>
            </a:r>
            <a:endParaRPr lang="ru-RU" dirty="0"/>
          </a:p>
        </p:txBody>
      </p:sp>
      <p:sp>
        <p:nvSpPr>
          <p:cNvPr id="6" name="Прямоугольник 5"/>
          <p:cNvSpPr/>
          <p:nvPr/>
        </p:nvSpPr>
        <p:spPr>
          <a:xfrm>
            <a:off x="4798398" y="5587136"/>
            <a:ext cx="4065600" cy="369332"/>
          </a:xfrm>
          <a:prstGeom prst="rect">
            <a:avLst/>
          </a:prstGeom>
        </p:spPr>
        <p:txBody>
          <a:bodyPr wrap="none">
            <a:spAutoFit/>
          </a:bodyPr>
          <a:lstStyle/>
          <a:p>
            <a:r>
              <a:rPr lang="en-US" dirty="0" smtClean="0"/>
              <a:t>watershed = 2,500,000 km² (965,250 mi²)</a:t>
            </a:r>
            <a:endParaRPr lang="ru-RU" dirty="0"/>
          </a:p>
        </p:txBody>
      </p:sp>
      <p:pic>
        <p:nvPicPr>
          <p:cNvPr id="4100" name="Picture 4" descr="http://upload.wikimedia.org/wikipedia/commons/thumb/0/01/Lena_baikal.png/220px-Lena_baika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618" y="1532985"/>
            <a:ext cx="2095500" cy="4057650"/>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2462921" y="1532985"/>
            <a:ext cx="2790056" cy="1200329"/>
          </a:xfrm>
          <a:prstGeom prst="rect">
            <a:avLst/>
          </a:prstGeom>
        </p:spPr>
        <p:txBody>
          <a:bodyPr wrap="square">
            <a:spAutoFit/>
          </a:bodyPr>
          <a:lstStyle/>
          <a:p>
            <a:r>
              <a:rPr lang="en-US" dirty="0" smtClean="0"/>
              <a:t>The river rises in the western slopes of the Baikal Range 12 km west of Lake Baikal. </a:t>
            </a:r>
            <a:endParaRPr lang="ru-RU" dirty="0"/>
          </a:p>
        </p:txBody>
      </p:sp>
      <p:sp>
        <p:nvSpPr>
          <p:cNvPr id="8" name="Прямоугольник 7"/>
          <p:cNvSpPr/>
          <p:nvPr/>
        </p:nvSpPr>
        <p:spPr>
          <a:xfrm>
            <a:off x="2462921" y="2751254"/>
            <a:ext cx="2465512" cy="2308324"/>
          </a:xfrm>
          <a:prstGeom prst="rect">
            <a:avLst/>
          </a:prstGeom>
        </p:spPr>
        <p:txBody>
          <a:bodyPr wrap="square">
            <a:spAutoFit/>
          </a:bodyPr>
          <a:lstStyle/>
          <a:p>
            <a:r>
              <a:rPr lang="en-US" dirty="0" smtClean="0"/>
              <a:t> At its mouth into the Laptev Sea in northern Siberia, the river forms a huge delta, which is the largest Arctic delta, and the most extensive protected wilderness area in Russia. </a:t>
            </a:r>
            <a:endParaRPr lang="ru-RU" dirty="0"/>
          </a:p>
        </p:txBody>
      </p:sp>
      <p:sp>
        <p:nvSpPr>
          <p:cNvPr id="9" name="TextBox 8"/>
          <p:cNvSpPr txBox="1"/>
          <p:nvPr/>
        </p:nvSpPr>
        <p:spPr>
          <a:xfrm>
            <a:off x="6140376" y="6136413"/>
            <a:ext cx="1576457" cy="369332"/>
          </a:xfrm>
          <a:prstGeom prst="rect">
            <a:avLst/>
          </a:prstGeom>
          <a:noFill/>
        </p:spPr>
        <p:txBody>
          <a:bodyPr wrap="none" rtlCol="0">
            <a:spAutoFit/>
          </a:bodyPr>
          <a:lstStyle/>
          <a:p>
            <a:r>
              <a:rPr lang="en-US" dirty="0" smtClean="0"/>
              <a:t>delta = 32,000 </a:t>
            </a:r>
            <a:endParaRPr lang="ru-RU" dirty="0"/>
          </a:p>
        </p:txBody>
      </p:sp>
      <p:pic>
        <p:nvPicPr>
          <p:cNvPr id="4102" name="Picture 6" descr="http://ruhunter.org/uploads/taginator/Mar-2013/reka-lena-ry.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5628030"/>
            <a:ext cx="3103908" cy="12363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11071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img-0.photosight.ru/19a/2824726_large.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65558"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923928" y="73431"/>
            <a:ext cx="868571" cy="369332"/>
          </a:xfrm>
          <a:prstGeom prst="rect">
            <a:avLst/>
          </a:prstGeom>
        </p:spPr>
        <p:txBody>
          <a:bodyPr wrap="none">
            <a:spAutoFit/>
          </a:bodyPr>
          <a:lstStyle/>
          <a:p>
            <a:r>
              <a:rPr lang="en-US" b="1" dirty="0"/>
              <a:t>History</a:t>
            </a:r>
          </a:p>
        </p:txBody>
      </p:sp>
      <p:sp>
        <p:nvSpPr>
          <p:cNvPr id="3" name="Прямоугольник 2"/>
          <p:cNvSpPr/>
          <p:nvPr/>
        </p:nvSpPr>
        <p:spPr>
          <a:xfrm>
            <a:off x="210784" y="442763"/>
            <a:ext cx="8743989" cy="2308324"/>
          </a:xfrm>
          <a:prstGeom prst="rect">
            <a:avLst/>
          </a:prstGeom>
        </p:spPr>
        <p:style>
          <a:lnRef idx="1">
            <a:schemeClr val="accent5"/>
          </a:lnRef>
          <a:fillRef idx="3">
            <a:schemeClr val="accent5"/>
          </a:fillRef>
          <a:effectRef idx="2">
            <a:schemeClr val="accent5"/>
          </a:effectRef>
          <a:fontRef idx="minor">
            <a:schemeClr val="lt1"/>
          </a:fontRef>
        </p:style>
        <p:txBody>
          <a:bodyPr wrap="square">
            <a:spAutoFit/>
          </a:bodyPr>
          <a:lstStyle/>
          <a:p>
            <a:r>
              <a:rPr lang="en-US" dirty="0" smtClean="0"/>
              <a:t>The river around 1890</a:t>
            </a:r>
          </a:p>
          <a:p>
            <a:r>
              <a:rPr lang="en-US" dirty="0" smtClean="0"/>
              <a:t>In 1620-1623 Russians under the leadership of </a:t>
            </a:r>
            <a:r>
              <a:rPr lang="en-US" dirty="0" err="1" smtClean="0"/>
              <a:t>Demid</a:t>
            </a:r>
            <a:r>
              <a:rPr lang="en-US" dirty="0" smtClean="0"/>
              <a:t> </a:t>
            </a:r>
            <a:r>
              <a:rPr lang="en-US" dirty="0" err="1" smtClean="0"/>
              <a:t>Pyanda</a:t>
            </a:r>
            <a:r>
              <a:rPr lang="en-US" dirty="0" smtClean="0"/>
              <a:t> sailed up Lower Tunguska, discovered the proximity of Lena. In 1623 </a:t>
            </a:r>
            <a:r>
              <a:rPr lang="en-US" dirty="0" err="1" smtClean="0"/>
              <a:t>Pyanda</a:t>
            </a:r>
            <a:r>
              <a:rPr lang="en-US" dirty="0" smtClean="0"/>
              <a:t> explored some 2400 kilometers of the river from its upper rocky part to its wide flow in the central </a:t>
            </a:r>
            <a:r>
              <a:rPr lang="en-US" dirty="0" err="1" smtClean="0"/>
              <a:t>Yakutia</a:t>
            </a:r>
            <a:r>
              <a:rPr lang="en-US" dirty="0" smtClean="0"/>
              <a:t>. In 1628 </a:t>
            </a:r>
            <a:r>
              <a:rPr lang="en-US" dirty="0" err="1" smtClean="0"/>
              <a:t>Vasily</a:t>
            </a:r>
            <a:r>
              <a:rPr lang="en-US" dirty="0" smtClean="0"/>
              <a:t> </a:t>
            </a:r>
            <a:r>
              <a:rPr lang="en-US" dirty="0" err="1" smtClean="0"/>
              <a:t>Bugor</a:t>
            </a:r>
            <a:r>
              <a:rPr lang="en-US" dirty="0" smtClean="0"/>
              <a:t> and ten men reached the Lena, collected </a:t>
            </a:r>
            <a:r>
              <a:rPr lang="en-US" dirty="0" err="1" smtClean="0"/>
              <a:t>yasak</a:t>
            </a:r>
            <a:r>
              <a:rPr lang="en-US" dirty="0" smtClean="0"/>
              <a:t> from the natives and founded </a:t>
            </a:r>
            <a:r>
              <a:rPr lang="en-US" dirty="0" err="1" smtClean="0"/>
              <a:t>Kirinsk</a:t>
            </a:r>
            <a:r>
              <a:rPr lang="en-US" dirty="0" smtClean="0"/>
              <a:t> in 1632. In 1631 the </a:t>
            </a:r>
            <a:r>
              <a:rPr lang="en-US" dirty="0" err="1" smtClean="0"/>
              <a:t>voyevoda</a:t>
            </a:r>
            <a:r>
              <a:rPr lang="en-US" dirty="0" smtClean="0"/>
              <a:t> of </a:t>
            </a:r>
            <a:r>
              <a:rPr lang="en-US" dirty="0" err="1" smtClean="0"/>
              <a:t>Yeniseisk</a:t>
            </a:r>
            <a:r>
              <a:rPr lang="en-US" dirty="0" smtClean="0"/>
              <a:t> sent </a:t>
            </a:r>
            <a:r>
              <a:rPr lang="en-US" dirty="0" err="1" smtClean="0"/>
              <a:t>Pyotr</a:t>
            </a:r>
            <a:r>
              <a:rPr lang="en-US" dirty="0" smtClean="0"/>
              <a:t> </a:t>
            </a:r>
            <a:r>
              <a:rPr lang="en-US" dirty="0" err="1" smtClean="0"/>
              <a:t>Beketov</a:t>
            </a:r>
            <a:r>
              <a:rPr lang="en-US" dirty="0" smtClean="0"/>
              <a:t> and twenty men to found an </a:t>
            </a:r>
            <a:r>
              <a:rPr lang="en-US" dirty="0" err="1" smtClean="0"/>
              <a:t>ostrog</a:t>
            </a:r>
            <a:r>
              <a:rPr lang="en-US" dirty="0" smtClean="0"/>
              <a:t> at Yakutsk (founded in 1632). From Yakutsk other expeditions spread out to the south and east. The Lena delta was reached in 1633.</a:t>
            </a:r>
            <a:endParaRPr lang="en-US" dirty="0"/>
          </a:p>
        </p:txBody>
      </p:sp>
    </p:spTree>
    <p:extLst>
      <p:ext uri="{BB962C8B-B14F-4D97-AF65-F5344CB8AC3E}">
        <p14:creationId xmlns:p14="http://schemas.microsoft.com/office/powerpoint/2010/main" val="3618700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ok.ya1.ru/uploads/posts/2009-06/1245063510_reka-lena-1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5273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099375" y="620688"/>
            <a:ext cx="3384376" cy="1200329"/>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en-US" dirty="0" smtClean="0"/>
              <a:t>The Lena river is an important waterway and navigable for almost all its length beginning with the village of </a:t>
            </a:r>
            <a:r>
              <a:rPr lang="en-US" dirty="0" err="1" smtClean="0"/>
              <a:t>Kachuga</a:t>
            </a:r>
            <a:r>
              <a:rPr lang="en-US" dirty="0" smtClean="0"/>
              <a:t>. </a:t>
            </a:r>
            <a:endParaRPr lang="ru-RU" dirty="0"/>
          </a:p>
        </p:txBody>
      </p:sp>
      <p:sp>
        <p:nvSpPr>
          <p:cNvPr id="3" name="Прямоугольник 2"/>
          <p:cNvSpPr/>
          <p:nvPr/>
        </p:nvSpPr>
        <p:spPr>
          <a:xfrm>
            <a:off x="6012160" y="1988840"/>
            <a:ext cx="3131840" cy="2308324"/>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r>
              <a:rPr lang="en-US" dirty="0" smtClean="0"/>
              <a:t>The port of </a:t>
            </a:r>
            <a:r>
              <a:rPr lang="en-US" dirty="0" err="1" smtClean="0"/>
              <a:t>Tiksi</a:t>
            </a:r>
            <a:r>
              <a:rPr lang="en-US" dirty="0" smtClean="0"/>
              <a:t> on the Arctic Ocean is connected to the Upper Lena rail network via the station at </a:t>
            </a:r>
            <a:r>
              <a:rPr lang="en-US" dirty="0" err="1" smtClean="0"/>
              <a:t>Osetrovo</a:t>
            </a:r>
            <a:r>
              <a:rPr lang="en-US" dirty="0" smtClean="0"/>
              <a:t>, another Lena river port. Yakutsk, </a:t>
            </a:r>
            <a:r>
              <a:rPr lang="en-US" dirty="0" err="1" smtClean="0"/>
              <a:t>Olekminsk</a:t>
            </a:r>
            <a:r>
              <a:rPr lang="en-US" dirty="0" smtClean="0"/>
              <a:t>, </a:t>
            </a:r>
            <a:r>
              <a:rPr lang="en-US" dirty="0" err="1" smtClean="0"/>
              <a:t>Lensk</a:t>
            </a:r>
            <a:r>
              <a:rPr lang="en-US" dirty="0" smtClean="0"/>
              <a:t>, </a:t>
            </a:r>
            <a:r>
              <a:rPr lang="en-US" dirty="0" err="1" smtClean="0"/>
              <a:t>Kirensk</a:t>
            </a:r>
            <a:r>
              <a:rPr lang="en-US" dirty="0" smtClean="0"/>
              <a:t>, and </a:t>
            </a:r>
            <a:r>
              <a:rPr lang="en-US" dirty="0" err="1" smtClean="0"/>
              <a:t>Osetrovo</a:t>
            </a:r>
            <a:r>
              <a:rPr lang="en-US" dirty="0" smtClean="0"/>
              <a:t> are the biggest ports on the navigable river section.</a:t>
            </a:r>
            <a:endParaRPr lang="ru-RU" dirty="0"/>
          </a:p>
        </p:txBody>
      </p:sp>
      <p:pic>
        <p:nvPicPr>
          <p:cNvPr id="5124" name="Picture 4" descr="http://photo.qip.ru/photo/logicview/95182202/xlarge/1006395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332656"/>
            <a:ext cx="3086369" cy="206413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126" name="Picture 6" descr="http://forums.drom.ru/attachment.php?attachmentid=1772194&amp;stc=1&amp;thumb=1&amp;d=132170534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982" y="4370906"/>
            <a:ext cx="2865491" cy="199933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128" name="Picture 8" descr="http://1kvartal.com/uploads/posts/2013-08/1377360472_102-14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08104" y="4399127"/>
            <a:ext cx="3222104" cy="2230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3978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usola.ucoz.ru/_ph/10/73958629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67544" y="620688"/>
            <a:ext cx="4572000" cy="1754326"/>
          </a:xfrm>
          <a:prstGeom prst="rect">
            <a:avLst/>
          </a:prstGeom>
        </p:spPr>
        <p:txBody>
          <a:bodyPr>
            <a:spAutoFit/>
          </a:bodyPr>
          <a:lstStyle/>
          <a:p>
            <a:r>
              <a:rPr lang="en-US" dirty="0" smtClean="0"/>
              <a:t>Freeze-up in the Upper Lena begins in the middle of October, and in early November in the Lower Lena. Autumn drifting of the ice lasts up to 20 days; the greatest ice thickness (up to 3 m) is in the north (downstream); in the upper Lena it reaches 50 cm. </a:t>
            </a:r>
            <a:endParaRPr lang="ru-RU" dirty="0"/>
          </a:p>
        </p:txBody>
      </p:sp>
      <p:pic>
        <p:nvPicPr>
          <p:cNvPr id="6148" name="Picture 4" descr="http://www.gisa.ru/pic/art/gis500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966" y="3861048"/>
            <a:ext cx="3429000" cy="193357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14344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budni.by/wp-content/uploads/2010/02/%D0%BD%D0%B0%D0%B2%D0%BE%D0%B4%D0%BD%D0%B5%D0%BD%D0%B8%D0%B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06" y="0"/>
            <a:ext cx="912740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211960" y="332656"/>
            <a:ext cx="4572000" cy="1754326"/>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r>
              <a:rPr lang="en-US" dirty="0" smtClean="0"/>
              <a:t>When the ice on the Lena River melts before the ice downstream does, which usually causes flooding because ice blocks hinder the flow of water. In 2007, the river over-flooded and more than 1,000 houses and 12 towns were under water.</a:t>
            </a:r>
            <a:endParaRPr lang="ru-RU" dirty="0"/>
          </a:p>
        </p:txBody>
      </p:sp>
      <p:pic>
        <p:nvPicPr>
          <p:cNvPr id="7172" name="Picture 4" descr="http://www.rusnovosti.ru/upload/contents/312/RIAN_pavodo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3" y="3202310"/>
            <a:ext cx="3161103" cy="2360291"/>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http://www.ecolife.ru/upload/information_system_1/1/2/6/item_1262/information_items_126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3202310"/>
            <a:ext cx="3147053" cy="2360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83482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www.fishingkem.ru/foto/f154/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77" y="-10882"/>
            <a:ext cx="9156178" cy="6868882"/>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23528" y="332656"/>
            <a:ext cx="4572000" cy="2031325"/>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r>
              <a:rPr lang="en-US" dirty="0" smtClean="0"/>
              <a:t>The wet tundra in the delta, which floods each spring, is an important area for nesting and migrating birds, and also supports a rich fish population. There are 92 planktonic species, 57 benthic species, and 38 species of fish in the river. Sturgeon, </a:t>
            </a:r>
            <a:r>
              <a:rPr lang="en-US" dirty="0" err="1" smtClean="0"/>
              <a:t>burbot</a:t>
            </a:r>
            <a:r>
              <a:rPr lang="en-US" dirty="0" smtClean="0"/>
              <a:t>, chum salmon, </a:t>
            </a:r>
            <a:r>
              <a:rPr lang="en-US" dirty="0" err="1" smtClean="0"/>
              <a:t>Coregonus</a:t>
            </a:r>
            <a:r>
              <a:rPr lang="en-US" dirty="0" smtClean="0"/>
              <a:t> </a:t>
            </a:r>
            <a:r>
              <a:rPr lang="en-US" dirty="0" err="1" smtClean="0"/>
              <a:t>autumnalis</a:t>
            </a:r>
            <a:r>
              <a:rPr lang="en-US" dirty="0" smtClean="0"/>
              <a:t>, </a:t>
            </a:r>
            <a:r>
              <a:rPr lang="en-US" dirty="0" err="1" smtClean="0"/>
              <a:t>Stenodus</a:t>
            </a:r>
            <a:r>
              <a:rPr lang="en-US" dirty="0" smtClean="0"/>
              <a:t> </a:t>
            </a:r>
            <a:r>
              <a:rPr lang="en-US" dirty="0" err="1" smtClean="0"/>
              <a:t>leucychthis</a:t>
            </a:r>
            <a:r>
              <a:rPr lang="en-US" dirty="0" smtClean="0"/>
              <a:t>.</a:t>
            </a:r>
            <a:endParaRPr lang="ru-RU" dirty="0"/>
          </a:p>
        </p:txBody>
      </p:sp>
      <p:pic>
        <p:nvPicPr>
          <p:cNvPr id="8196" name="Picture 4" descr="http://andreyshevelev.ru/uploadfiles/photography/1314258120-2558380276_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6096" y="471898"/>
            <a:ext cx="3384376" cy="2256251"/>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http://nawode.ru/wp-content/uploads/2012/02/nalim.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0152" y="2996952"/>
            <a:ext cx="2688298" cy="2016224"/>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http://zabort.ru/uploads/images/00/00/02/2010/11/15/f9cfd675c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560" y="2923210"/>
            <a:ext cx="2954388" cy="2191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64246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img141.imageshack.us/img141/8726/b704d989f55f7c2a5ae99a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20838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39552" y="1052736"/>
            <a:ext cx="4572000" cy="1200329"/>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r>
              <a:rPr lang="en-US" dirty="0" smtClean="0"/>
              <a:t>The majority of researchers believe that the name of the river Lena has been acquired from the original Even-</a:t>
            </a:r>
            <a:r>
              <a:rPr lang="en-US" dirty="0" err="1" smtClean="0"/>
              <a:t>Evenk</a:t>
            </a:r>
            <a:r>
              <a:rPr lang="en-US" dirty="0" smtClean="0"/>
              <a:t> name </a:t>
            </a:r>
            <a:r>
              <a:rPr lang="en-US" dirty="0" err="1" smtClean="0"/>
              <a:t>Elyu-Ene</a:t>
            </a:r>
            <a:r>
              <a:rPr lang="en-US" dirty="0" smtClean="0"/>
              <a:t>, which means "the Large River".</a:t>
            </a:r>
            <a:endParaRPr lang="en-US" dirty="0"/>
          </a:p>
        </p:txBody>
      </p:sp>
    </p:spTree>
    <p:extLst>
      <p:ext uri="{BB962C8B-B14F-4D97-AF65-F5344CB8AC3E}">
        <p14:creationId xmlns:p14="http://schemas.microsoft.com/office/powerpoint/2010/main" val="4185063373"/>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TotalTime>
  <Words>558</Words>
  <Application>Microsoft Office PowerPoint</Application>
  <PresentationFormat>Экран (4:3)</PresentationFormat>
  <Paragraphs>20</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Тема Office</vt:lpstr>
      <vt:lpstr>Lena River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Lena River</dc:title>
  <dc:creator>Рита</dc:creator>
  <cp:lastModifiedBy>Рита</cp:lastModifiedBy>
  <cp:revision>7</cp:revision>
  <dcterms:created xsi:type="dcterms:W3CDTF">2014-03-10T17:09:45Z</dcterms:created>
  <dcterms:modified xsi:type="dcterms:W3CDTF">2014-03-10T19:52:17Z</dcterms:modified>
</cp:coreProperties>
</file>