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9" autoAdjust="0"/>
    <p:restoredTop sz="86429" autoAdjust="0"/>
  </p:normalViewPr>
  <p:slideViewPr>
    <p:cSldViewPr>
      <p:cViewPr varScale="1">
        <p:scale>
          <a:sx n="62" d="100"/>
          <a:sy n="62" d="100"/>
        </p:scale>
        <p:origin x="-96" y="-9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64" y="14373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7A15AF-AB2E-4BC0-AF45-ACF5EABFFD1C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E2E74D-7BE1-4EB0-A8A6-538E68D6B1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14370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E2E74D-7BE1-4EB0-A8A6-538E68D6B1AD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50ED5-CFDD-44D8-A852-846F04B7C401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12F9F-C4FB-4022-905E-38300472CE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50ED5-CFDD-44D8-A852-846F04B7C401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12F9F-C4FB-4022-905E-38300472CE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50ED5-CFDD-44D8-A852-846F04B7C401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12F9F-C4FB-4022-905E-38300472CE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50ED5-CFDD-44D8-A852-846F04B7C401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12F9F-C4FB-4022-905E-38300472CE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50ED5-CFDD-44D8-A852-846F04B7C401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12F9F-C4FB-4022-905E-38300472CE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50ED5-CFDD-44D8-A852-846F04B7C401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12F9F-C4FB-4022-905E-38300472CE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50ED5-CFDD-44D8-A852-846F04B7C401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12F9F-C4FB-4022-905E-38300472CE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50ED5-CFDD-44D8-A852-846F04B7C401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12F9F-C4FB-4022-905E-38300472CE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50ED5-CFDD-44D8-A852-846F04B7C401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12F9F-C4FB-4022-905E-38300472CE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50ED5-CFDD-44D8-A852-846F04B7C401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12F9F-C4FB-4022-905E-38300472CE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50ED5-CFDD-44D8-A852-846F04B7C401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12F9F-C4FB-4022-905E-38300472CE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550ED5-CFDD-44D8-A852-846F04B7C401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A12F9F-C4FB-4022-905E-38300472CE4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3%D1%91%D1%82%D1%82%D0%B8%D0%BD%D0%B3%D0%B5%D0%BD" TargetMode="External"/><Relationship Id="rId13" Type="http://schemas.openxmlformats.org/officeDocument/2006/relationships/hyperlink" Target="http://ru.wikipedia.org/wiki/%D0%92%D0%B5%D1%80%D1%82%D0%BE%D0%BB%D1%91%D1%82" TargetMode="External"/><Relationship Id="rId18" Type="http://schemas.openxmlformats.org/officeDocument/2006/relationships/image" Target="../media/image22.jpeg"/><Relationship Id="rId3" Type="http://schemas.openxmlformats.org/officeDocument/2006/relationships/hyperlink" Target="http://ru.wikipedia.org/wiki/4_%D1%84%D0%B5%D0%B2%D1%80%D0%B0%D0%BB%D1%8F" TargetMode="External"/><Relationship Id="rId7" Type="http://schemas.openxmlformats.org/officeDocument/2006/relationships/hyperlink" Target="http://ru.wikipedia.org/wiki/1953" TargetMode="External"/><Relationship Id="rId12" Type="http://schemas.openxmlformats.org/officeDocument/2006/relationships/hyperlink" Target="http://ru.wikipedia.org/wiki/%D0%A1%D0%B0%D0%BC%D0%BE%D0%BB%D1%91%D1%82" TargetMode="External"/><Relationship Id="rId17" Type="http://schemas.openxmlformats.org/officeDocument/2006/relationships/image" Target="../media/image21.jpeg"/><Relationship Id="rId2" Type="http://schemas.openxmlformats.org/officeDocument/2006/relationships/hyperlink" Target="http://ru.wikipedia.org/wiki/%D0%9D%D0%B5%D0%BC%D0%B5%D1%86%D0%BA%D0%B8%D0%B9_%D1%8F%D0%B7%D1%8B%D0%BA" TargetMode="External"/><Relationship Id="rId16" Type="http://schemas.openxmlformats.org/officeDocument/2006/relationships/hyperlink" Target="http://upload.wikimedia.org/wikipedia/commons/e/ea/Prandtl_portrait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15_%D0%B0%D0%B2%D0%B3%D1%83%D1%81%D1%82%D0%B0" TargetMode="External"/><Relationship Id="rId11" Type="http://schemas.openxmlformats.org/officeDocument/2006/relationships/hyperlink" Target="http://ru.wikipedia.org/wiki/%D0%9F%D1%80%D0%B8%D1%91%D0%BC%D0%BD%D0%B8%D0%BA_%D0%B2%D0%BE%D0%B7%D0%B4%D1%83%D1%88%D0%BD%D0%BE%D0%B3%D0%BE_%D0%B4%D0%B0%D0%B2%D0%BB%D0%B5%D0%BD%D0%B8%D1%8F" TargetMode="External"/><Relationship Id="rId5" Type="http://schemas.openxmlformats.org/officeDocument/2006/relationships/hyperlink" Target="http://ru.wikipedia.org/wiki/%D0%A4%D1%80%D0%B5%D0%B9%D0%B7%D0%B8%D0%BD%D0%B3" TargetMode="External"/><Relationship Id="rId15" Type="http://schemas.openxmlformats.org/officeDocument/2006/relationships/hyperlink" Target="http://ru.wikipedia.org/wiki/%D0%94%D0%B0%D0%B2%D0%BB%D0%B5%D0%BD%D0%B8%D0%B5" TargetMode="External"/><Relationship Id="rId10" Type="http://schemas.openxmlformats.org/officeDocument/2006/relationships/hyperlink" Target="http://ru.wikipedia.org/wiki/%D0%A7%D0%B8%D1%81%D0%BB%D0%BE_%D0%9F%D1%80%D0%B0%D0%BD%D0%B4%D1%82%D0%BB%D1%8F" TargetMode="External"/><Relationship Id="rId4" Type="http://schemas.openxmlformats.org/officeDocument/2006/relationships/hyperlink" Target="http://ru.wikipedia.org/wiki/1875" TargetMode="External"/><Relationship Id="rId9" Type="http://schemas.openxmlformats.org/officeDocument/2006/relationships/hyperlink" Target="http://ru.wikipedia.org/wiki/%D0%A4%D0%B8%D0%B7%D0%B8%D0%BA" TargetMode="External"/><Relationship Id="rId14" Type="http://schemas.openxmlformats.org/officeDocument/2006/relationships/hyperlink" Target="http://ru.wikipedia.org/wiki/%D0%A2%D1%80%D1%83%D0%B1%D0%BA%D0%B0_%D0%9F%D1%80%D0%B0%D0%BD%D0%B4%D1%82%D0%BB%D1%8F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hyperlink" Target="http://ru.wikipedia.org/wiki/1847" TargetMode="External"/><Relationship Id="rId7" Type="http://schemas.openxmlformats.org/officeDocument/2006/relationships/hyperlink" Target="http://ru.wikipedia.org/wiki/%D0%90%D1%8D%D1%80%D0%BE%D0%B4%D0%B8%D0%BD%D0%B0%D0%BC%D0%B8%D0%BA%D0%B0" TargetMode="External"/><Relationship Id="rId2" Type="http://schemas.openxmlformats.org/officeDocument/2006/relationships/hyperlink" Target="http://ru.wikipedia.org/wiki/17_%D1%8F%D0%BD%D0%B2%D0%B0%D1%80%D1%8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9C%D0%BE%D1%81%D0%BA%D0%B2%D0%B0" TargetMode="External"/><Relationship Id="rId5" Type="http://schemas.openxmlformats.org/officeDocument/2006/relationships/hyperlink" Target="http://ru.wikipedia.org/wiki/1921" TargetMode="External"/><Relationship Id="rId4" Type="http://schemas.openxmlformats.org/officeDocument/2006/relationships/hyperlink" Target="http://ru.wikipedia.org/wiki/17_%D0%BC%D0%B0%D1%80%D1%82%D0%B0" TargetMode="External"/><Relationship Id="rId9" Type="http://schemas.openxmlformats.org/officeDocument/2006/relationships/image" Target="../media/image24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A%D0%B0%D0%BF%D0%B5%D0%BB%D1%8C%D0%BD%D0%B0%D1%8F_%D0%B6%D0%B8%D0%B4%D0%BA%D0%BE%D1%81%D1%82%D1%8C" TargetMode="External"/><Relationship Id="rId2" Type="http://schemas.openxmlformats.org/officeDocument/2006/relationships/hyperlink" Target="http://ru.wikipedia.org/wiki/%D0%93%D0%B8%D0%B4%D1%80%D0%BE%D0%B4%D0%B8%D0%BD%D0%B0%D0%BC%D0%B8%D0%BA%D0%B0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ru.wikipedia.org/wiki/%D0%93%D0%B8%D0%B4%D1%80%D0%BE%D1%81%D1%82%D0%B0%D1%82%D0%B8%D0%BA%D0%B0" TargetMode="External"/><Relationship Id="rId4" Type="http://schemas.openxmlformats.org/officeDocument/2006/relationships/hyperlink" Target="http://ru.wikipedia.org/wiki/%D0%93%D0%B0%D0%B7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A1%D0%B8%D1%80%D0%B0%D0%BA%D1%83%D0%B7%D1%8B" TargetMode="External"/><Relationship Id="rId13" Type="http://schemas.openxmlformats.org/officeDocument/2006/relationships/image" Target="../media/image3.jpeg"/><Relationship Id="rId3" Type="http://schemas.openxmlformats.org/officeDocument/2006/relationships/hyperlink" Target="http://ru.wikipedia.org/wiki/212_%D0%B3%D0%BE%D0%B4_%D0%B4%D0%BE_%D0%BD._%D1%8D." TargetMode="External"/><Relationship Id="rId7" Type="http://schemas.openxmlformats.org/officeDocument/2006/relationships/hyperlink" Target="http://ru.wikipedia.org/wiki/%D0%98%D0%BD%D0%B6%D0%B5%D0%BD%D0%B5%D1%80" TargetMode="External"/><Relationship Id="rId12" Type="http://schemas.openxmlformats.org/officeDocument/2006/relationships/hyperlink" Target="http://ru.wikipedia.org/wiki/%D0%A4%D0%B0%D0%B9%D0%BB:Domenico-Fetti_Archimedes_1620.jpg" TargetMode="External"/><Relationship Id="rId2" Type="http://schemas.openxmlformats.org/officeDocument/2006/relationships/hyperlink" Target="http://ru.wikipedia.org/wiki/287_%D0%B3%D0%BE%D0%B4_%D0%B4%D0%BE_%D0%BD._%D1%8D.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9C%D0%B5%D1%85%D0%B0%D0%BD%D0%B8%D0%BA" TargetMode="External"/><Relationship Id="rId11" Type="http://schemas.openxmlformats.org/officeDocument/2006/relationships/hyperlink" Target="http://ru.wikipedia.org/wiki/%D0%93%D0%B8%D0%B4%D1%80%D0%BE%D1%81%D1%82%D0%B0%D1%82%D0%B8%D0%BA%D0%B0" TargetMode="External"/><Relationship Id="rId5" Type="http://schemas.openxmlformats.org/officeDocument/2006/relationships/hyperlink" Target="http://ru.wikipedia.org/wiki/%D0%A4%D0%B8%D0%B7%D0%B8%D0%BA" TargetMode="External"/><Relationship Id="rId15" Type="http://schemas.openxmlformats.org/officeDocument/2006/relationships/image" Target="../media/image4.jpeg"/><Relationship Id="rId10" Type="http://schemas.openxmlformats.org/officeDocument/2006/relationships/hyperlink" Target="http://ru.wikipedia.org/wiki/%D0%9C%D0%B5%D1%85%D0%B0%D0%BD%D0%B8%D0%BA%D0%B0" TargetMode="External"/><Relationship Id="rId4" Type="http://schemas.openxmlformats.org/officeDocument/2006/relationships/hyperlink" Target="http://ru.wikipedia.org/wiki/%D0%9C%D0%B0%D1%82%D0%B5%D0%BC%D0%B0%D1%82%D0%B8%D0%BA" TargetMode="External"/><Relationship Id="rId9" Type="http://schemas.openxmlformats.org/officeDocument/2006/relationships/hyperlink" Target="http://ru.wikipedia.org/wiki/%D0%93%D0%B5%D0%BE%D0%BC%D0%B5%D1%82%D1%80%D0%B8%D1%8F" TargetMode="External"/><Relationship Id="rId14" Type="http://schemas.openxmlformats.org/officeDocument/2006/relationships/hyperlink" Target="http://ru.wikipedia.org/wiki/%D0%A4%D0%B0%D0%B9%D0%BB:Archimedes_screw.JPG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1519" TargetMode="External"/><Relationship Id="rId13" Type="http://schemas.openxmlformats.org/officeDocument/2006/relationships/hyperlink" Target="http://ru.wikipedia.org/wiki/%D0%98%D1%82%D0%B0%D0%BB%D0%B8%D1%8F" TargetMode="External"/><Relationship Id="rId18" Type="http://schemas.openxmlformats.org/officeDocument/2006/relationships/hyperlink" Target="http://ru.wikipedia.org/wiki/%D0%A3%D1%87%D1%91%D0%BD%D1%8B%D0%B9" TargetMode="External"/><Relationship Id="rId26" Type="http://schemas.openxmlformats.org/officeDocument/2006/relationships/image" Target="../media/image6.jpeg"/><Relationship Id="rId3" Type="http://schemas.openxmlformats.org/officeDocument/2006/relationships/hyperlink" Target="http://ru.wikipedia.org/wiki/15_%D0%B0%D0%BF%D1%80%D0%B5%D0%BB%D1%8F" TargetMode="External"/><Relationship Id="rId21" Type="http://schemas.openxmlformats.org/officeDocument/2006/relationships/hyperlink" Target="http://ru.wikipedia.org/wiki/%D0%A4%D0%B8%D0%B7%D0%B8%D0%BA%D0%B0" TargetMode="External"/><Relationship Id="rId7" Type="http://schemas.openxmlformats.org/officeDocument/2006/relationships/hyperlink" Target="http://ru.wikipedia.org/wiki/2_%D0%BC%D0%B0%D1%8F" TargetMode="External"/><Relationship Id="rId12" Type="http://schemas.openxmlformats.org/officeDocument/2006/relationships/hyperlink" Target="http://ru.wikipedia.org/wiki/%D0%A4%D1%80%D0%B0%D0%BD%D1%86%D0%B8%D1%8F" TargetMode="External"/><Relationship Id="rId17" Type="http://schemas.openxmlformats.org/officeDocument/2006/relationships/hyperlink" Target="http://ru.wikipedia.org/wiki/%D0%90%D1%80%D1%85%D0%B8%D1%82%D0%B5%D0%BA%D1%82%D1%83%D1%80%D0%B0" TargetMode="External"/><Relationship Id="rId25" Type="http://schemas.openxmlformats.org/officeDocument/2006/relationships/image" Target="../media/image5.jpeg"/><Relationship Id="rId2" Type="http://schemas.openxmlformats.org/officeDocument/2006/relationships/hyperlink" Target="http://ru.wikipedia.org/wiki/%D0%98%D1%82%D0%B0%D0%BB%D1%8C%D1%8F%D0%BD%D1%81%D0%BA%D0%B8%D0%B9_%D1%8F%D0%B7%D1%8B%D0%BA" TargetMode="External"/><Relationship Id="rId16" Type="http://schemas.openxmlformats.org/officeDocument/2006/relationships/hyperlink" Target="http://ru.wikipedia.org/wiki/%D0%A1%D0%BA%D1%83%D0%BB%D1%8C%D0%BF%D1%82%D1%83%D1%80%D0%B0" TargetMode="External"/><Relationship Id="rId20" Type="http://schemas.openxmlformats.org/officeDocument/2006/relationships/hyperlink" Target="http://ru.wikipedia.org/wiki/%D0%9C%D0%B0%D1%82%D0%B5%D0%BC%D0%B0%D1%82%D0%B8%D0%BA%D0%B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A4%D0%BB%D0%BE%D1%80%D0%B5%D0%BD%D1%86%D0%B8%D1%8F" TargetMode="External"/><Relationship Id="rId11" Type="http://schemas.openxmlformats.org/officeDocument/2006/relationships/hyperlink" Target="http://ru.wikipedia.org/wiki/%D0%A2%D1%83%D1%80%D0%B5%D0%BD%D1%8C" TargetMode="External"/><Relationship Id="rId24" Type="http://schemas.openxmlformats.org/officeDocument/2006/relationships/hyperlink" Target="http://upload.wikimedia.org/wikipedia/commons/9/9e/Possible_Self-Portrait_of_Leonardo_da_Vinci.jpg" TargetMode="External"/><Relationship Id="rId5" Type="http://schemas.openxmlformats.org/officeDocument/2006/relationships/hyperlink" Target="http://ru.wikipedia.org/wiki/%D0%92%D0%B8%D0%BD%D1%87%D0%B8_(%D0%B3%D0%BE%D1%80%D0%BE%D0%B4)" TargetMode="External"/><Relationship Id="rId15" Type="http://schemas.openxmlformats.org/officeDocument/2006/relationships/hyperlink" Target="http://ru.wikipedia.org/wiki/%D0%96%D0%B8%D0%B2%D0%BE%D0%BF%D0%B8%D1%81%D1%8C" TargetMode="External"/><Relationship Id="rId23" Type="http://schemas.openxmlformats.org/officeDocument/2006/relationships/hyperlink" Target="http://ru.wikipedia.org/wiki/%D0%A3%D0%BD%D0%B8%D0%B2%D0%B5%D1%80%D1%81%D0%B0%D0%BB%D1%8C%D0%BD%D1%8B%D0%B9_%D1%87%D0%B5%D0%BB%D0%BE%D0%B2%D0%B5%D0%BA" TargetMode="External"/><Relationship Id="rId10" Type="http://schemas.openxmlformats.org/officeDocument/2006/relationships/hyperlink" Target="http://ru.wikipedia.org/wiki/%D0%90%D0%BC%D0%B1%D1%83%D0%B0%D0%B7" TargetMode="External"/><Relationship Id="rId19" Type="http://schemas.openxmlformats.org/officeDocument/2006/relationships/hyperlink" Target="http://ru.wikipedia.org/wiki/%D0%90%D0%BD%D0%B0%D1%82%D0%BE%D0%BC%D0%B8%D1%8F" TargetMode="External"/><Relationship Id="rId4" Type="http://schemas.openxmlformats.org/officeDocument/2006/relationships/hyperlink" Target="http://ru.wikipedia.org/wiki/1452" TargetMode="External"/><Relationship Id="rId9" Type="http://schemas.openxmlformats.org/officeDocument/2006/relationships/hyperlink" Target="http://ru.wikipedia.org/wiki/%D0%9A%D0%BB%D0%BE-%D0%9B%D1%8E%D1%81%D1%8D" TargetMode="External"/><Relationship Id="rId14" Type="http://schemas.openxmlformats.org/officeDocument/2006/relationships/hyperlink" Target="http://ru.wikipedia.org/wiki/%D0%A5%D1%83%D0%B4%D0%BE%D0%B6%D0%BD%D0%B8%D0%BA" TargetMode="External"/><Relationship Id="rId22" Type="http://schemas.openxmlformats.org/officeDocument/2006/relationships/hyperlink" Target="http://ru.wikipedia.org/wiki/%D0%95%D1%81%D1%82%D0%B5%D1%81%D1%82%D0%B2%D0%BE%D0%B7%D0%BD%D0%B0%D0%BD%D0%B8%D0%B5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hyperlink" Target="http://images.yandex.ru/search?p=3&amp;ed=1&amp;text=%D0%BF%D0%B0%D1%81%D0%BA%D0%B0%D0%BB%D1%8C%20%D0%B1%D0%BB%D0%B5%D0%B7&amp;spsite=fake-028-1138525.ru&amp;img_url=sp.bdpu.org/software/ph79libr/7_class/01_01_05_07.jpg&amp;rpt=simage&amp;nl=1" TargetMode="External"/><Relationship Id="rId7" Type="http://schemas.openxmlformats.org/officeDocument/2006/relationships/hyperlink" Target="http://upload.wikimedia.org/wikipedia/commons/7/7d/Hydraulic_Force,_language_neutral.png" TargetMode="External"/><Relationship Id="rId2" Type="http://schemas.openxmlformats.org/officeDocument/2006/relationships/hyperlink" Target="http://atombit.org/filosofiya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gif"/><Relationship Id="rId10" Type="http://schemas.openxmlformats.org/officeDocument/2006/relationships/image" Target="../media/image11.jpeg"/><Relationship Id="rId4" Type="http://schemas.openxmlformats.org/officeDocument/2006/relationships/image" Target="../media/image7.jpeg"/><Relationship Id="rId9" Type="http://schemas.openxmlformats.org/officeDocument/2006/relationships/hyperlink" Target="http://images.yandex.ru/search?p=3&amp;ed=1&amp;text=%D1%82%D0%BE%D1%80%D1%80%D0%B8%D1%87%D0%B5%D0%BB%D0%BB%D0%B8&amp;spsite=fake-003-1156210.ru&amp;img_url=www.univer.omsk.su/omsk/Edu/Math/ttorichelli.jpg&amp;rpt=simage&amp;nl=1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A4%D0%BB%D0%BE%D1%80%D0%B5%D0%BD%D1%86%D0%B8%D1%8F" TargetMode="External"/><Relationship Id="rId13" Type="http://schemas.openxmlformats.org/officeDocument/2006/relationships/hyperlink" Target="http://images.yandex.ru/search?p=3&amp;ed=1&amp;text=%D1%82%D0%BE%D1%80%D1%80%D0%B8%D1%87%D0%B5%D0%BB%D0%BB%D0%B8&amp;spsite=fake-003-1156210.ru&amp;img_url=www.univer.omsk.su/omsk/Edu/Math/ttorichelli.jpg&amp;rpt=simage&amp;nl=1" TargetMode="External"/><Relationship Id="rId3" Type="http://schemas.openxmlformats.org/officeDocument/2006/relationships/hyperlink" Target="http://ru.wikipedia.org/wiki/15_%D0%BE%D0%BA%D1%82%D1%8F%D0%B1%D1%80%D1%8F" TargetMode="External"/><Relationship Id="rId7" Type="http://schemas.openxmlformats.org/officeDocument/2006/relationships/hyperlink" Target="http://ru.wikipedia.org/wiki/1647" TargetMode="External"/><Relationship Id="rId12" Type="http://schemas.openxmlformats.org/officeDocument/2006/relationships/hyperlink" Target="http://ru.wikipedia.org/wiki/%D0%93%D0%B0%D0%BB%D0%B8%D0%BB%D0%B5%D0%B9,_%D0%93%D0%B0%D0%BB%D0%B8%D0%BB%D0%B5%D0%BE" TargetMode="External"/><Relationship Id="rId2" Type="http://schemas.openxmlformats.org/officeDocument/2006/relationships/hyperlink" Target="http://ru.wikipedia.org/wiki/%D0%98%D1%82%D0%B0%D0%BB%D1%8C%D1%8F%D0%BD%D1%81%D0%BA%D0%B8%D0%B9_%D1%8F%D0%B7%D1%8B%D0%BA" TargetMode="External"/><Relationship Id="rId16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25_%D0%BE%D0%BA%D1%82%D1%8F%D0%B1%D1%80%D1%8F" TargetMode="External"/><Relationship Id="rId11" Type="http://schemas.openxmlformats.org/officeDocument/2006/relationships/hyperlink" Target="http://ru.wikipedia.org/wiki/%D0%98%D0%B7%D0%B2%D0%B5%D1%81%D1%82%D0%BD%D1%8B%D0%B5_%D1%84%D0%B8%D0%B7%D0%B8%D0%BA%D0%B8" TargetMode="External"/><Relationship Id="rId5" Type="http://schemas.openxmlformats.org/officeDocument/2006/relationships/hyperlink" Target="http://ru.wikipedia.org/wiki/%D0%A4%D0%B0%D1%8D%D0%BD%D1%86%D0%B0" TargetMode="External"/><Relationship Id="rId15" Type="http://schemas.openxmlformats.org/officeDocument/2006/relationships/image" Target="../media/image12.gif"/><Relationship Id="rId10" Type="http://schemas.openxmlformats.org/officeDocument/2006/relationships/hyperlink" Target="http://ru.wikipedia.org/wiki/%D0%98%D0%B7%D0%B2%D0%B5%D1%81%D1%82%D0%BD%D1%8B%D0%B5_%D0%BC%D0%B0%D1%82%D0%B5%D0%BC%D0%B0%D1%82%D0%B8%D0%BA%D0%B8" TargetMode="External"/><Relationship Id="rId4" Type="http://schemas.openxmlformats.org/officeDocument/2006/relationships/hyperlink" Target="http://ru.wikipedia.org/wiki/1608" TargetMode="External"/><Relationship Id="rId9" Type="http://schemas.openxmlformats.org/officeDocument/2006/relationships/hyperlink" Target="http://ru.wikipedia.org/wiki/%D0%98%D1%82%D0%B0%D0%BB%D0%B8%D1%8F" TargetMode="External"/><Relationship Id="rId1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1727" TargetMode="External"/><Relationship Id="rId13" Type="http://schemas.openxmlformats.org/officeDocument/2006/relationships/hyperlink" Target="http://ru.wikipedia.org/wiki/31_%D0%BC%D0%B0%D1%80%D1%82%D0%B0" TargetMode="External"/><Relationship Id="rId18" Type="http://schemas.openxmlformats.org/officeDocument/2006/relationships/hyperlink" Target="http://ru.wikipedia.org/wiki/%D0%90%D1%81%D1%82%D1%80%D0%BE%D0%BD%D0%BE%D0%BC" TargetMode="External"/><Relationship Id="rId3" Type="http://schemas.openxmlformats.org/officeDocument/2006/relationships/hyperlink" Target="http://ru.wikipedia.org/wiki/%D0%9D%D1%8C%D1%8E%D1%82%D0%BE%D0%BD,_%D0%98%D1%81%D0%B0%D0%B0%D0%BA#cite_note-0" TargetMode="External"/><Relationship Id="rId21" Type="http://schemas.openxmlformats.org/officeDocument/2006/relationships/image" Target="../media/image15.jpeg"/><Relationship Id="rId7" Type="http://schemas.openxmlformats.org/officeDocument/2006/relationships/hyperlink" Target="http://ru.wikipedia.org/wiki/20_%D0%BC%D0%B0%D1%80%D1%82%D0%B0" TargetMode="External"/><Relationship Id="rId12" Type="http://schemas.openxmlformats.org/officeDocument/2006/relationships/hyperlink" Target="http://ru.wikipedia.org/wiki/1643" TargetMode="External"/><Relationship Id="rId17" Type="http://schemas.openxmlformats.org/officeDocument/2006/relationships/hyperlink" Target="http://ru.wikipedia.org/wiki/%D0%9C%D0%B0%D1%82%D0%B5%D0%BC%D0%B0%D1%82%D0%B8%D0%BA" TargetMode="External"/><Relationship Id="rId2" Type="http://schemas.openxmlformats.org/officeDocument/2006/relationships/hyperlink" Target="http://ru.wikipedia.org/wiki/%D0%A1%D1%8D%D1%80" TargetMode="External"/><Relationship Id="rId16" Type="http://schemas.openxmlformats.org/officeDocument/2006/relationships/hyperlink" Target="http://ru.wikipedia.org/wiki/%D0%A4%D0%B8%D0%B7%D0%B8%D0%BA" TargetMode="External"/><Relationship Id="rId20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1642" TargetMode="External"/><Relationship Id="rId11" Type="http://schemas.openxmlformats.org/officeDocument/2006/relationships/hyperlink" Target="http://ru.wikipedia.org/wiki/4_%D1%8F%D0%BD%D0%B2%D0%B0%D1%80%D1%8F" TargetMode="External"/><Relationship Id="rId5" Type="http://schemas.openxmlformats.org/officeDocument/2006/relationships/hyperlink" Target="http://ru.wikipedia.org/wiki/25_%D0%B4%D0%B5%D0%BA%D0%B0%D0%B1%D1%80%D1%8F" TargetMode="External"/><Relationship Id="rId15" Type="http://schemas.openxmlformats.org/officeDocument/2006/relationships/hyperlink" Target="http://ru.wikipedia.org/wiki/%D0%92%D0%B5%D0%BB%D0%B8%D0%BA%D0%BE%D0%B1%D1%80%D0%B8%D1%82%D0%B0%D0%BD%D0%B8%D1%8F" TargetMode="External"/><Relationship Id="rId10" Type="http://schemas.openxmlformats.org/officeDocument/2006/relationships/hyperlink" Target="http://ru.wikipedia.org/wiki/1752_%D0%B3%D0%BE%D0%B4" TargetMode="External"/><Relationship Id="rId19" Type="http://schemas.openxmlformats.org/officeDocument/2006/relationships/hyperlink" Target="http://upload.wikimedia.org/wikipedia/commons/3/39/GodfreyKneller-IsaacNewton-1689.jpg" TargetMode="External"/><Relationship Id="rId4" Type="http://schemas.openxmlformats.org/officeDocument/2006/relationships/hyperlink" Target="http://ru.wikipedia.org/wiki/%D0%90%D0%BD%D0%B3%D0%BB%D0%B8%D0%B9%D1%81%D0%BA%D0%B8%D0%B9_%D1%8F%D0%B7%D1%8B%D0%BA" TargetMode="External"/><Relationship Id="rId9" Type="http://schemas.openxmlformats.org/officeDocument/2006/relationships/hyperlink" Target="http://ru.wikipedia.org/wiki/%D0%AE%D0%BB%D0%B8%D0%B0%D0%BD%D1%81%D0%BA%D0%B8%D0%B9_%D0%BA%D0%B0%D0%BB%D0%B5%D0%BD%D0%B4%D0%B0%D1%80%D1%8C" TargetMode="External"/><Relationship Id="rId14" Type="http://schemas.openxmlformats.org/officeDocument/2006/relationships/hyperlink" Target="http://ru.wikipedia.org/wiki/%D0%93%D1%80%D0%B8%D0%B3%D0%BE%D1%80%D0%B8%D0%B0%D0%BD%D1%81%D0%BA%D0%B8%D0%B9_%D0%BA%D0%B0%D0%BB%D0%B5%D0%BD%D0%B4%D0%B0%D1%80%D1%8C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0%D1%81%D1%82%D1%80%D0%BE%D0%BD%D0%BE%D0%BC%D0%B8%D1%8F" TargetMode="External"/><Relationship Id="rId13" Type="http://schemas.openxmlformats.org/officeDocument/2006/relationships/hyperlink" Target="http://ru.wikipedia.org/wiki/8_%D1%84%D0%B5%D0%B2%D1%80%D0%B0%D0%BB%D1%8F" TargetMode="External"/><Relationship Id="rId18" Type="http://schemas.openxmlformats.org/officeDocument/2006/relationships/hyperlink" Target="http://ru.wikipedia.org/wiki/%D0%A4%D0%B8%D0%B7%D0%B8%D0%BA" TargetMode="External"/><Relationship Id="rId3" Type="http://schemas.openxmlformats.org/officeDocument/2006/relationships/hyperlink" Target="http://ru.wikipedia.org/wiki/15_%D0%B0%D0%BF%D1%80%D0%B5%D0%BB%D1%8F" TargetMode="External"/><Relationship Id="rId21" Type="http://schemas.openxmlformats.org/officeDocument/2006/relationships/hyperlink" Target="http://ru.wikipedia.org/wiki/%D0%93%D0%B8%D0%B4%D1%80%D0%BE%D0%B4%D0%B8%D0%BD%D0%B0%D0%BC%D0%B8%D0%BA%D0%B0" TargetMode="External"/><Relationship Id="rId7" Type="http://schemas.openxmlformats.org/officeDocument/2006/relationships/hyperlink" Target="http://ru.wikipedia.org/wiki/%D0%A4%D0%B8%D0%B7%D0%B8%D0%BA%D0%B0" TargetMode="External"/><Relationship Id="rId12" Type="http://schemas.openxmlformats.org/officeDocument/2006/relationships/image" Target="../media/image17.jpeg"/><Relationship Id="rId17" Type="http://schemas.openxmlformats.org/officeDocument/2006/relationships/hyperlink" Target="http://ru.wikipedia.org/wiki/%D0%A8%D0%B2%D0%B5%D0%B9%D1%86%D0%B0%D1%80%D0%B8%D1%8F" TargetMode="External"/><Relationship Id="rId2" Type="http://schemas.openxmlformats.org/officeDocument/2006/relationships/hyperlink" Target="http://ru.wikipedia.org/wiki/%D0%9D%D0%B5%D0%BC%D0%B5%D1%86%D0%BA%D0%B8%D0%B9_%D1%8F%D0%B7%D1%8B%D0%BA" TargetMode="External"/><Relationship Id="rId16" Type="http://schemas.openxmlformats.org/officeDocument/2006/relationships/hyperlink" Target="http://ru.wikipedia.org/wiki/1782" TargetMode="External"/><Relationship Id="rId20" Type="http://schemas.openxmlformats.org/officeDocument/2006/relationships/hyperlink" Target="http://ru.wikipedia.org/wiki/%D0%9C%D0%BE%D0%BB%D0%B5%D0%BA%D1%83%D0%BB%D1%8F%D1%80%D0%BD%D0%BE-%D0%BA%D0%B8%D0%BD%D0%B5%D1%82%D0%B8%D1%87%D0%B5%D1%81%D0%BA%D0%B0%D1%8F_%D1%82%D0%B5%D0%BE%D1%80%D0%B8%D1%8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9C%D0%B5%D1%85%D0%B0%D0%BD%D0%B8%D0%BA%D0%B0" TargetMode="External"/><Relationship Id="rId11" Type="http://schemas.openxmlformats.org/officeDocument/2006/relationships/hyperlink" Target="http://ru.wikipedia.org/wiki/%D0%A4%D0%B0%D0%B9%D0%BB:Leonhard_Euler_2.jpg" TargetMode="External"/><Relationship Id="rId5" Type="http://schemas.openxmlformats.org/officeDocument/2006/relationships/hyperlink" Target="http://ru.wikipedia.org/wiki/%D0%9C%D0%B0%D1%82%D0%B5%D0%BC%D0%B0%D1%82%D0%B8%D0%BA%D0%B0" TargetMode="External"/><Relationship Id="rId15" Type="http://schemas.openxmlformats.org/officeDocument/2006/relationships/hyperlink" Target="http://ru.wikipedia.org/wiki/17_%D0%BC%D0%B0%D1%80%D1%82%D0%B0" TargetMode="External"/><Relationship Id="rId23" Type="http://schemas.openxmlformats.org/officeDocument/2006/relationships/image" Target="../media/image18.gif"/><Relationship Id="rId10" Type="http://schemas.openxmlformats.org/officeDocument/2006/relationships/image" Target="../media/image16.jpeg"/><Relationship Id="rId19" Type="http://schemas.openxmlformats.org/officeDocument/2006/relationships/hyperlink" Target="http://ru.wikipedia.org/wiki/%D0%9C%D0%B0%D1%82%D0%B5%D0%BC%D0%B0%D1%82%D0%B8%D0%BA" TargetMode="External"/><Relationship Id="rId4" Type="http://schemas.openxmlformats.org/officeDocument/2006/relationships/hyperlink" Target="http://ru.wikipedia.org/wiki/1707_%D0%B3%D0%BE%D0%B4" TargetMode="External"/><Relationship Id="rId9" Type="http://schemas.openxmlformats.org/officeDocument/2006/relationships/hyperlink" Target="http://www.fmclass.ru/pic/4837fa4890bf3/pic.jpg" TargetMode="External"/><Relationship Id="rId14" Type="http://schemas.openxmlformats.org/officeDocument/2006/relationships/hyperlink" Target="http://ru.wikipedia.org/wiki/1700" TargetMode="External"/><Relationship Id="rId22" Type="http://schemas.openxmlformats.org/officeDocument/2006/relationships/hyperlink" Target="http://ru.wikipedia.org/wiki/%D0%9C%D0%B0%D1%82%D0%B5%D0%BC%D0%B0%D1%82%D0%B8%D1%87%D0%B5%D1%81%D0%BA%D0%B0%D1%8F_%D1%84%D0%B8%D0%B7%D0%B8%D0%BA%D0%B0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A1%D0%BE%D0%BC%D0%B5%D1%80%D1%81%D0%B5%D1%82" TargetMode="External"/><Relationship Id="rId3" Type="http://schemas.openxmlformats.org/officeDocument/2006/relationships/hyperlink" Target="http://ru.wikipedia.org/wiki/23_%D0%B0%D0%B2%D0%B3%D1%83%D1%81%D1%82%D0%B0" TargetMode="External"/><Relationship Id="rId7" Type="http://schemas.openxmlformats.org/officeDocument/2006/relationships/hyperlink" Target="http://ru.wikipedia.org/wiki/1912" TargetMode="External"/><Relationship Id="rId12" Type="http://schemas.openxmlformats.org/officeDocument/2006/relationships/image" Target="../media/image20.jpeg"/><Relationship Id="rId2" Type="http://schemas.openxmlformats.org/officeDocument/2006/relationships/hyperlink" Target="http://ru.wikipedia.org/wiki/%D0%90%D0%BD%D0%B3%D0%BB%D0%B8%D0%B9%D1%81%D0%BA%D0%B8%D0%B9_%D1%8F%D0%B7%D1%8B%D0%BA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21_%D1%84%D0%B5%D0%B2%D1%80%D0%B0%D0%BB%D1%8F" TargetMode="External"/><Relationship Id="rId11" Type="http://schemas.openxmlformats.org/officeDocument/2006/relationships/image" Target="../media/image19.jpeg"/><Relationship Id="rId5" Type="http://schemas.openxmlformats.org/officeDocument/2006/relationships/hyperlink" Target="http://ru.wikipedia.org/wiki/%D0%91%D0%B5%D0%BB%D1%84%D0%B0%D1%81%D1%82" TargetMode="External"/><Relationship Id="rId10" Type="http://schemas.openxmlformats.org/officeDocument/2006/relationships/hyperlink" Target="http://upload.wikimedia.org/wikipedia/commons/1/1d/OsborneReynolds.jpg" TargetMode="External"/><Relationship Id="rId4" Type="http://schemas.openxmlformats.org/officeDocument/2006/relationships/hyperlink" Target="http://ru.wikipedia.org/wiki/1842" TargetMode="External"/><Relationship Id="rId9" Type="http://schemas.openxmlformats.org/officeDocument/2006/relationships/hyperlink" Target="http://ru.wikipedia.org/wiki/%D0%93%D0%B8%D0%B4%D1%80%D0%B0%D0%B2%D0%BB%D0%B8%D0%BA%D0%B0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  <a:solidFill>
            <a:srgbClr val="00B0F0"/>
          </a:solidFill>
        </p:spPr>
        <p:txBody>
          <a:bodyPr/>
          <a:lstStyle/>
          <a:p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3500000" scaled="1"/>
            <a:tileRect/>
          </a:gradFill>
          <a:ln w="76200"/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endParaRPr lang="ru-RU" sz="6000" i="1" dirty="0" smtClean="0">
              <a:solidFill>
                <a:srgbClr val="FF0000"/>
              </a:solidFill>
              <a:latin typeface="Arial Black" pitchFamily="34" charset="0"/>
            </a:endParaRPr>
          </a:p>
          <a:p>
            <a:r>
              <a:rPr lang="ru-RU" sz="6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Наука –Гидравлика</a:t>
            </a:r>
          </a:p>
          <a:p>
            <a:endParaRPr lang="ru-RU" sz="6000" i="1" dirty="0" smtClean="0">
              <a:solidFill>
                <a:srgbClr val="FF0000"/>
              </a:solidFill>
              <a:latin typeface="Arial Black" pitchFamily="34" charset="0"/>
            </a:endParaRPr>
          </a:p>
          <a:p>
            <a:pPr algn="r"/>
            <a:r>
              <a:rPr lang="ru-RU" sz="28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Гидравлика-наука</a:t>
            </a:r>
            <a:r>
              <a:rPr lang="en-US" sz="28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?</a:t>
            </a:r>
            <a:endParaRPr lang="ru-RU" sz="2800" i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pPr algn="r"/>
            <a:r>
              <a:rPr lang="ru-RU" sz="28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Я что-то не пойму,</a:t>
            </a:r>
          </a:p>
          <a:p>
            <a:pPr algn="r"/>
            <a:r>
              <a:rPr lang="ru-RU" sz="28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Поведайте ребята</a:t>
            </a:r>
          </a:p>
          <a:p>
            <a:pPr algn="r"/>
            <a:r>
              <a:rPr lang="ru-RU" sz="28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Зачем</a:t>
            </a:r>
            <a:r>
              <a:rPr lang="en-US" sz="28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?</a:t>
            </a:r>
            <a:r>
              <a:rPr lang="ru-RU" sz="28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И что к чему.</a:t>
            </a:r>
          </a:p>
          <a:p>
            <a:pPr algn="r"/>
            <a:r>
              <a:rPr lang="ru-RU" sz="2800" i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Дедянина</a:t>
            </a:r>
            <a:r>
              <a:rPr lang="ru-RU" sz="28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О.В.</a:t>
            </a:r>
            <a:endParaRPr lang="ru-RU" sz="2800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5" name="Picture 3" descr="C:\Users\Диман\Pictures\pnmshf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439457">
            <a:off x="209061" y="4564335"/>
            <a:ext cx="2839495" cy="1746290"/>
          </a:xfrm>
          <a:prstGeom prst="roundRect">
            <a:avLst>
              <a:gd name="adj" fmla="val 8594"/>
            </a:avLst>
          </a:prstGeom>
          <a:solidFill>
            <a:srgbClr val="FFC000"/>
          </a:solidFill>
          <a:ln>
            <a:solidFill>
              <a:srgbClr val="00206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8" name="Picture 4" descr="C:\Users\Диман\Pictures\vint1[1]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28" y="2214554"/>
            <a:ext cx="2857500" cy="158115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3500438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/>
              <a:t>Людвиг Прандтль</a:t>
            </a:r>
            <a:r>
              <a:rPr lang="ru-RU" sz="2700" dirty="0" smtClean="0"/>
              <a:t> (</a:t>
            </a:r>
            <a:r>
              <a:rPr lang="ru-RU" sz="2700" u="sng" dirty="0" smtClean="0">
                <a:hlinkClick r:id="rId2" tooltip="Немецкий язык"/>
              </a:rPr>
              <a:t>нем.</a:t>
            </a:r>
            <a:r>
              <a:rPr lang="ru-RU" sz="2700" dirty="0" smtClean="0"/>
              <a:t> </a:t>
            </a:r>
            <a:r>
              <a:rPr lang="de-DE" sz="2700" i="1" dirty="0" smtClean="0"/>
              <a:t>Ludwig Prandtl</a:t>
            </a:r>
            <a:r>
              <a:rPr lang="ru-RU" sz="2700" dirty="0" smtClean="0"/>
              <a:t>, </a:t>
            </a:r>
            <a:r>
              <a:rPr lang="ru-RU" sz="2700" u="sng" dirty="0" smtClean="0">
                <a:hlinkClick r:id="rId3" tooltip="4 февраля"/>
              </a:rPr>
              <a:t>4 февраля</a:t>
            </a:r>
            <a:r>
              <a:rPr lang="ru-RU" sz="2700" dirty="0" smtClean="0"/>
              <a:t> </a:t>
            </a:r>
            <a:r>
              <a:rPr lang="ru-RU" sz="2700" u="sng" dirty="0" smtClean="0">
                <a:hlinkClick r:id="rId4" tooltip="1875"/>
              </a:rPr>
              <a:t>1875</a:t>
            </a:r>
            <a:r>
              <a:rPr lang="ru-RU" sz="2700" dirty="0" smtClean="0"/>
              <a:t>, </a:t>
            </a:r>
            <a:r>
              <a:rPr lang="ru-RU" sz="2700" u="sng" dirty="0" err="1" smtClean="0">
                <a:hlinkClick r:id="rId5" tooltip="Фрейзинг"/>
              </a:rPr>
              <a:t>Фрейзинг</a:t>
            </a:r>
            <a:r>
              <a:rPr lang="ru-RU" sz="2700" dirty="0" smtClean="0"/>
              <a:t> — </a:t>
            </a:r>
            <a:r>
              <a:rPr lang="ru-RU" sz="2700" u="sng" dirty="0" smtClean="0">
                <a:hlinkClick r:id="rId6" tooltip="15 августа"/>
              </a:rPr>
              <a:t>15 августа</a:t>
            </a:r>
            <a:r>
              <a:rPr lang="ru-RU" sz="2700" dirty="0" smtClean="0"/>
              <a:t> </a:t>
            </a:r>
            <a:r>
              <a:rPr lang="ru-RU" sz="2700" u="sng" dirty="0" smtClean="0">
                <a:hlinkClick r:id="rId7" tooltip="1953"/>
              </a:rPr>
              <a:t>1953</a:t>
            </a:r>
            <a:r>
              <a:rPr lang="ru-RU" sz="2700" dirty="0" smtClean="0"/>
              <a:t>, </a:t>
            </a:r>
            <a:r>
              <a:rPr lang="ru-RU" sz="2700" u="sng" dirty="0" smtClean="0">
                <a:hlinkClick r:id="rId8" tooltip="Гёттинген"/>
              </a:rPr>
              <a:t>Гёттинген</a:t>
            </a:r>
            <a:r>
              <a:rPr lang="ru-RU" sz="2700" dirty="0" smtClean="0"/>
              <a:t>) — немецкий </a:t>
            </a:r>
            <a:r>
              <a:rPr lang="ru-RU" sz="2700" u="sng" dirty="0" smtClean="0">
                <a:hlinkClick r:id="rId9" tooltip="Физик"/>
              </a:rPr>
              <a:t>физик</a:t>
            </a:r>
            <a:r>
              <a:rPr lang="ru-RU" sz="2700" dirty="0" smtClean="0"/>
              <a:t>. Он внёс существенный вклад в основы гидродинамики и разработал теорию пограничного слоя. В честь его было названо </a:t>
            </a:r>
            <a:r>
              <a:rPr lang="ru-RU" sz="2700" u="sng" dirty="0" smtClean="0">
                <a:hlinkClick r:id="rId10" tooltip="Число Прандтля"/>
              </a:rPr>
              <a:t>число Прандтля</a:t>
            </a:r>
            <a:r>
              <a:rPr lang="ru-RU" sz="2700" dirty="0" smtClean="0"/>
              <a:t>; а также ставшее классическим </a:t>
            </a:r>
            <a:r>
              <a:rPr lang="ru-RU" sz="2700" u="sng" dirty="0" smtClean="0">
                <a:hlinkClick r:id="rId11" tooltip="Приёмник воздушного давления"/>
              </a:rPr>
              <a:t>приёмником воздушного давления</a:t>
            </a:r>
            <a:r>
              <a:rPr lang="ru-RU" sz="2700" dirty="0" smtClean="0"/>
              <a:t> для многих </a:t>
            </a:r>
            <a:r>
              <a:rPr lang="ru-RU" sz="2700" u="sng" dirty="0" smtClean="0">
                <a:hlinkClick r:id="rId12" tooltip="Самолёт"/>
              </a:rPr>
              <a:t>самолётов</a:t>
            </a:r>
            <a:r>
              <a:rPr lang="ru-RU" sz="2700" dirty="0" smtClean="0"/>
              <a:t> и </a:t>
            </a:r>
            <a:r>
              <a:rPr lang="ru-RU" sz="2700" u="sng" dirty="0" smtClean="0">
                <a:hlinkClick r:id="rId13" tooltip="Вертолёт"/>
              </a:rPr>
              <a:t>вертолётов</a:t>
            </a:r>
            <a:r>
              <a:rPr lang="ru-RU" sz="2700" dirty="0" smtClean="0"/>
              <a:t> </a:t>
            </a:r>
            <a:r>
              <a:rPr lang="ru-RU" sz="2700" dirty="0" err="1" smtClean="0"/>
              <a:t>гидроаэрометрическое</a:t>
            </a:r>
            <a:r>
              <a:rPr lang="ru-RU" sz="2700" dirty="0" smtClean="0"/>
              <a:t> устройство «</a:t>
            </a:r>
            <a:r>
              <a:rPr lang="ru-RU" sz="2700" u="sng" dirty="0" smtClean="0">
                <a:hlinkClick r:id="rId14" tooltip="Трубка Прандтля"/>
              </a:rPr>
              <a:t>трубка Прандтля</a:t>
            </a:r>
            <a:r>
              <a:rPr lang="ru-RU" sz="2700" dirty="0" smtClean="0"/>
              <a:t>», предназначенное для совместного съёма абсолютного и динамического </a:t>
            </a:r>
            <a:r>
              <a:rPr lang="ru-RU" sz="2700" u="sng" dirty="0" smtClean="0">
                <a:hlinkClick r:id="rId15" tooltip="Давление"/>
              </a:rPr>
              <a:t>давления</a:t>
            </a:r>
            <a:r>
              <a:rPr lang="ru-RU" sz="2700" dirty="0" smtClean="0"/>
              <a:t>.</a:t>
            </a:r>
            <a:br>
              <a:rPr lang="ru-RU" sz="2700" dirty="0" smtClean="0"/>
            </a:br>
            <a:endParaRPr lang="ru-RU" sz="2700" dirty="0"/>
          </a:p>
        </p:txBody>
      </p:sp>
      <p:pic>
        <p:nvPicPr>
          <p:cNvPr id="4" name="Содержимое 3" descr="Файл:Prandtl portrait.jpg">
            <a:hlinkClick r:id="rId16"/>
          </p:cNvPr>
          <p:cNvPicPr>
            <a:picLocks noGrp="1"/>
          </p:cNvPicPr>
          <p:nvPr>
            <p:ph idx="1"/>
          </p:nvPr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0" y="3571876"/>
            <a:ext cx="3929090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143372" y="3571876"/>
            <a:ext cx="457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hlinkClick r:id="rId14" tooltip="Трубка Прандтля"/>
              </a:rPr>
              <a:t>трубка Прандтля </a:t>
            </a:r>
            <a:r>
              <a:rPr lang="ru-RU" dirty="0" smtClean="0"/>
              <a:t>для </a:t>
            </a:r>
            <a:r>
              <a:rPr lang="ru-RU" b="1" dirty="0" smtClean="0"/>
              <a:t>инструментальных замеров и отбора проб</a:t>
            </a:r>
            <a:r>
              <a:rPr lang="ru-RU" dirty="0" smtClean="0"/>
              <a:t> пылегазовых потоков:</a:t>
            </a:r>
            <a:endParaRPr lang="ru-RU" dirty="0"/>
          </a:p>
        </p:txBody>
      </p:sp>
      <p:pic>
        <p:nvPicPr>
          <p:cNvPr id="24578" name="Picture 2" descr="http://im5-tub.yandex.net/i?id=103185253-00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 rot="975651">
            <a:off x="5543560" y="4657695"/>
            <a:ext cx="3214710" cy="1785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229600" cy="1928826"/>
          </a:xfrm>
        </p:spPr>
        <p:txBody>
          <a:bodyPr>
            <a:normAutofit fontScale="90000"/>
          </a:bodyPr>
          <a:lstStyle/>
          <a:p>
            <a:r>
              <a:rPr lang="ru-RU" sz="2700" b="1" dirty="0" err="1" smtClean="0"/>
              <a:t>Никола́й</a:t>
            </a:r>
            <a:r>
              <a:rPr lang="ru-RU" sz="2700" b="1" dirty="0" smtClean="0"/>
              <a:t> </a:t>
            </a:r>
            <a:r>
              <a:rPr lang="ru-RU" sz="2700" b="1" dirty="0" err="1" smtClean="0"/>
              <a:t>Его́рович</a:t>
            </a:r>
            <a:r>
              <a:rPr lang="ru-RU" sz="2700" b="1" dirty="0" smtClean="0"/>
              <a:t> </a:t>
            </a:r>
            <a:r>
              <a:rPr lang="ru-RU" sz="2700" b="1" dirty="0" err="1" smtClean="0"/>
              <a:t>Жуко́вский</a:t>
            </a:r>
            <a:r>
              <a:rPr lang="ru-RU" sz="2700" dirty="0" smtClean="0"/>
              <a:t> (5 </a:t>
            </a:r>
            <a:r>
              <a:rPr lang="ru-RU" sz="2700" u="sng" dirty="0" smtClean="0">
                <a:hlinkClick r:id="rId2" tooltip="17 января"/>
              </a:rPr>
              <a:t>(17) января</a:t>
            </a:r>
            <a:r>
              <a:rPr lang="ru-RU" sz="2700" dirty="0" smtClean="0"/>
              <a:t> </a:t>
            </a:r>
            <a:r>
              <a:rPr lang="ru-RU" sz="2700" u="sng" dirty="0" smtClean="0">
                <a:hlinkClick r:id="rId3" tooltip="1847"/>
              </a:rPr>
              <a:t>1847</a:t>
            </a:r>
            <a:r>
              <a:rPr lang="ru-RU" sz="2700" dirty="0" smtClean="0"/>
              <a:t>, с. Орехово (ныне Владимирской области) — </a:t>
            </a:r>
            <a:r>
              <a:rPr lang="ru-RU" sz="2700" u="sng" dirty="0" smtClean="0">
                <a:hlinkClick r:id="rId4" tooltip="17 марта"/>
              </a:rPr>
              <a:t>17 марта</a:t>
            </a:r>
            <a:r>
              <a:rPr lang="ru-RU" sz="2700" dirty="0" smtClean="0"/>
              <a:t> </a:t>
            </a:r>
            <a:r>
              <a:rPr lang="ru-RU" sz="2700" u="sng" dirty="0" smtClean="0">
                <a:hlinkClick r:id="rId5" tooltip="1921"/>
              </a:rPr>
              <a:t>1921</a:t>
            </a:r>
            <a:r>
              <a:rPr lang="ru-RU" sz="2700" dirty="0" smtClean="0"/>
              <a:t>, </a:t>
            </a:r>
            <a:r>
              <a:rPr lang="ru-RU" sz="2700" u="sng" dirty="0" smtClean="0">
                <a:hlinkClick r:id="rId6" tooltip="Москва"/>
              </a:rPr>
              <a:t>Москва</a:t>
            </a:r>
            <a:r>
              <a:rPr lang="ru-RU" sz="2700" dirty="0" smtClean="0"/>
              <a:t>) — выдающийся русский учёный, создатель </a:t>
            </a:r>
            <a:r>
              <a:rPr lang="ru-RU" sz="2700" u="sng" dirty="0" smtClean="0">
                <a:hlinkClick r:id="rId7" tooltip="Аэродинамика"/>
              </a:rPr>
              <a:t>аэродинамики</a:t>
            </a:r>
            <a:r>
              <a:rPr lang="ru-RU" sz="2700" dirty="0" smtClean="0"/>
              <a:t> как науки.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http://upload.wikimedia.org/wikipedia/commons/9/9d/%D0%9D%D0%B8%D0%BA%D0%BE%D0%BB%D0%B0%D0%B9_%D0%95%D0%B3%D0%BE%D1%80%D0%BE%D0%B2%D0%B8%D1%87_%D0%96%D1%83%D0%BA%D0%BE%D0%B2%D1%81%D0%BA%D0%B8%D0%B9.jpg"/>
          <p:cNvPicPr>
            <a:picLocks noGrp="1"/>
          </p:cNvPicPr>
          <p:nvPr>
            <p:ph idx="1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5720" y="2857496"/>
            <a:ext cx="2968628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2" descr="http://petruvarov.narod.ru/gif/chel_fiz_zakon_nytona_primer02.gi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390900" y="1785926"/>
            <a:ext cx="5753100" cy="39147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Предмет изучения и область применения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14282" y="0"/>
          <a:ext cx="8229600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ВОДОСНАБЖЕНИЕ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ТРАНСПОРТИРВКА</a:t>
                      </a:r>
                      <a:r>
                        <a:rPr lang="ru-RU" baseline="0" dirty="0" smtClean="0"/>
                        <a:t> ВЕЩЕСТВ ПО ТРУБОПРОВОДУ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СТРОИТЕЛЬСТВО ГИДРОТЕХНИЧЕСКИХ СООРУЖЕНИЙ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КОНСТРУИРОВАНИЕ</a:t>
                      </a:r>
                      <a:r>
                        <a:rPr lang="ru-RU" baseline="0" dirty="0" smtClean="0"/>
                        <a:t> РАЗЛИЧНЫХ УСТРОЙСТВ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ГИДРАВЛИЧЕСКИЕ</a:t>
                      </a:r>
                      <a:r>
                        <a:rPr lang="ru-RU" baseline="0" dirty="0" smtClean="0"/>
                        <a:t> ПРИВОДОВ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30" name="Picture 6" descr="http://im8-tub.yandex.net/i?id=129059481-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857364"/>
            <a:ext cx="1428750" cy="1143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Исторический очерк развития гидравлики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Гидравлика</a:t>
            </a:r>
            <a:r>
              <a:rPr lang="ru-RU" dirty="0" smtClean="0"/>
              <a:t> </a:t>
            </a:r>
            <a:r>
              <a:rPr lang="ru-RU" smtClean="0"/>
              <a:t>( греч. </a:t>
            </a:r>
            <a:r>
              <a:rPr lang="el-GR" dirty="0" smtClean="0"/>
              <a:t>υδραυλικός</a:t>
            </a:r>
            <a:r>
              <a:rPr lang="ru-RU" dirty="0" smtClean="0"/>
              <a:t> — «водяной», от </a:t>
            </a:r>
            <a:r>
              <a:rPr lang="el-GR" dirty="0" smtClean="0"/>
              <a:t>υδωρ</a:t>
            </a:r>
            <a:r>
              <a:rPr lang="ru-RU" dirty="0" smtClean="0"/>
              <a:t> — «вода» и </a:t>
            </a:r>
            <a:r>
              <a:rPr lang="el-GR" dirty="0" smtClean="0"/>
              <a:t>αὐλος</a:t>
            </a:r>
            <a:r>
              <a:rPr lang="ru-RU" dirty="0" smtClean="0"/>
              <a:t> — «трубка») — наука о законах движения (</a:t>
            </a:r>
            <a:r>
              <a:rPr lang="ru-RU" u="sng" dirty="0" smtClean="0">
                <a:hlinkClick r:id="rId2" tooltip="Гидродинамика"/>
              </a:rPr>
              <a:t>гидродинамика</a:t>
            </a:r>
            <a:r>
              <a:rPr lang="ru-RU" dirty="0" smtClean="0"/>
              <a:t>) </a:t>
            </a:r>
            <a:r>
              <a:rPr lang="ru-RU" u="sng" dirty="0" smtClean="0">
                <a:hlinkClick r:id="rId3" tooltip="Капельная жидкость"/>
              </a:rPr>
              <a:t>капельных жидкостей</a:t>
            </a:r>
            <a:r>
              <a:rPr lang="ru-RU" dirty="0" smtClean="0"/>
              <a:t> и </a:t>
            </a:r>
            <a:r>
              <a:rPr lang="ru-RU" u="sng" dirty="0" smtClean="0">
                <a:hlinkClick r:id="rId4" tooltip="Газ"/>
              </a:rPr>
              <a:t>газов</a:t>
            </a:r>
            <a:r>
              <a:rPr lang="ru-RU" dirty="0" smtClean="0"/>
              <a:t>) и равновесия жидкостей ( </a:t>
            </a:r>
            <a:r>
              <a:rPr lang="ru-RU" u="sng" dirty="0" smtClean="0">
                <a:hlinkClick r:id="rId5" tooltip="Гидростатика"/>
              </a:rPr>
              <a:t>гидростатика</a:t>
            </a:r>
            <a:r>
              <a:rPr lang="ru-RU" dirty="0" smtClean="0"/>
              <a:t>) и способах приложения этих законов к решению задач инженерной практики.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Вклад ученых в развитие науки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14488"/>
            <a:ext cx="8229600" cy="5143512"/>
          </a:xfrm>
        </p:spPr>
        <p:txBody>
          <a:bodyPr/>
          <a:lstStyle/>
          <a:p>
            <a:r>
              <a:rPr lang="ru-RU" sz="2400" b="1" dirty="0" err="1" smtClean="0"/>
              <a:t>Архиме́д</a:t>
            </a:r>
            <a:r>
              <a:rPr lang="ru-RU" sz="2400" dirty="0" smtClean="0"/>
              <a:t> </a:t>
            </a:r>
            <a:r>
              <a:rPr lang="ru-RU" sz="2400" dirty="0" err="1" smtClean="0"/>
              <a:t>(Ἀρχιμήδης; </a:t>
            </a:r>
            <a:r>
              <a:rPr lang="ru-RU" sz="2400" u="sng" dirty="0" smtClean="0">
                <a:hlinkClick r:id="rId2" tooltip="287 год до н. э."/>
              </a:rPr>
              <a:t>287 до н. э.</a:t>
            </a:r>
            <a:r>
              <a:rPr lang="ru-RU" sz="2400" dirty="0" smtClean="0"/>
              <a:t>(-287) — </a:t>
            </a:r>
            <a:r>
              <a:rPr lang="ru-RU" sz="2400" u="sng" dirty="0" smtClean="0">
                <a:hlinkClick r:id="rId3" tooltip="212 год до н. э."/>
              </a:rPr>
              <a:t>212 до н. э.</a:t>
            </a:r>
            <a:r>
              <a:rPr lang="ru-RU" sz="2400" dirty="0" smtClean="0"/>
              <a:t>) — древнегреческий </a:t>
            </a:r>
            <a:r>
              <a:rPr lang="ru-RU" sz="2400" u="sng" dirty="0" smtClean="0">
                <a:hlinkClick r:id="rId4" tooltip="Математик"/>
              </a:rPr>
              <a:t>математик</a:t>
            </a:r>
            <a:r>
              <a:rPr lang="ru-RU" sz="2400" dirty="0" smtClean="0"/>
              <a:t>, </a:t>
            </a:r>
            <a:r>
              <a:rPr lang="ru-RU" sz="2400" u="sng" dirty="0" smtClean="0">
                <a:hlinkClick r:id="rId5" tooltip="Физик"/>
              </a:rPr>
              <a:t>физик</a:t>
            </a:r>
            <a:r>
              <a:rPr lang="ru-RU" sz="2400" dirty="0" smtClean="0"/>
              <a:t>, </a:t>
            </a:r>
            <a:r>
              <a:rPr lang="ru-RU" sz="2400" u="sng" dirty="0" smtClean="0">
                <a:hlinkClick r:id="rId6" tooltip="Механик"/>
              </a:rPr>
              <a:t>механик</a:t>
            </a:r>
            <a:r>
              <a:rPr lang="ru-RU" sz="2400" dirty="0" smtClean="0"/>
              <a:t> и </a:t>
            </a:r>
            <a:r>
              <a:rPr lang="ru-RU" sz="2400" u="sng" dirty="0" smtClean="0">
                <a:hlinkClick r:id="rId7" tooltip="Инженер"/>
              </a:rPr>
              <a:t>инженер</a:t>
            </a:r>
            <a:r>
              <a:rPr lang="ru-RU" sz="2400" dirty="0" smtClean="0"/>
              <a:t> из </a:t>
            </a:r>
            <a:r>
              <a:rPr lang="ru-RU" sz="2400" u="sng" dirty="0" smtClean="0">
                <a:hlinkClick r:id="rId8" tooltip="Сиракузы"/>
              </a:rPr>
              <a:t>Сиракуз</a:t>
            </a:r>
            <a:r>
              <a:rPr lang="ru-RU" sz="2400" dirty="0" smtClean="0"/>
              <a:t>. Сделал множество открытий в </a:t>
            </a:r>
            <a:r>
              <a:rPr lang="ru-RU" sz="2400" u="sng" dirty="0" smtClean="0">
                <a:hlinkClick r:id="rId9" tooltip="Геометрия"/>
              </a:rPr>
              <a:t>геометрии</a:t>
            </a:r>
            <a:r>
              <a:rPr lang="ru-RU" sz="2400" dirty="0" smtClean="0"/>
              <a:t>. Заложил основы </a:t>
            </a:r>
            <a:r>
              <a:rPr lang="ru-RU" sz="2400" u="sng" dirty="0" smtClean="0">
                <a:hlinkClick r:id="rId10" tooltip="Механика"/>
              </a:rPr>
              <a:t>механики</a:t>
            </a:r>
            <a:r>
              <a:rPr lang="ru-RU" sz="2400" dirty="0" smtClean="0"/>
              <a:t>, </a:t>
            </a:r>
            <a:r>
              <a:rPr lang="ru-RU" sz="2400" u="sng" dirty="0" smtClean="0">
                <a:hlinkClick r:id="rId11" tooltip="Гидростатика"/>
              </a:rPr>
              <a:t>гидростатики</a:t>
            </a:r>
            <a:r>
              <a:rPr lang="ru-RU" sz="2400" dirty="0" smtClean="0"/>
              <a:t>, автор ряда важных изобретений</a:t>
            </a:r>
          </a:p>
          <a:p>
            <a:endParaRPr lang="ru-RU" dirty="0"/>
          </a:p>
        </p:txBody>
      </p:sp>
      <p:pic>
        <p:nvPicPr>
          <p:cNvPr id="4" name="Рисунок 3" descr="Domenico-Fetti Archimedes 1620.jpg">
            <a:hlinkClick r:id="rId12"/>
          </p:cNvPr>
          <p:cNvPicPr/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000100" y="3571876"/>
            <a:ext cx="3000396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upload.wikimedia.org/wikipedia/commons/thumb/8/82/Archimedes_screw.JPG/200px-Archimedes_screw.JPG">
            <a:hlinkClick r:id="rId14"/>
          </p:cNvPr>
          <p:cNvPicPr/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857752" y="4000504"/>
            <a:ext cx="3500462" cy="2200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0886"/>
            <a:ext cx="9144000" cy="2275106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b="1" dirty="0" err="1" smtClean="0"/>
              <a:t>Леона́рдо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ди</a:t>
            </a:r>
            <a:r>
              <a:rPr lang="ru-RU" sz="2400" b="1" dirty="0" smtClean="0"/>
              <a:t> сер </a:t>
            </a:r>
            <a:r>
              <a:rPr lang="ru-RU" sz="2400" b="1" dirty="0" err="1" smtClean="0"/>
              <a:t>Пье́ро</a:t>
            </a:r>
            <a:r>
              <a:rPr lang="ru-RU" sz="2400" b="1" dirty="0" smtClean="0"/>
              <a:t> да </a:t>
            </a:r>
            <a:r>
              <a:rPr lang="ru-RU" sz="2400" b="1" dirty="0" err="1" smtClean="0"/>
              <a:t>Ви́нчи</a:t>
            </a:r>
            <a:r>
              <a:rPr lang="ru-RU" sz="2400" dirty="0" smtClean="0"/>
              <a:t> (</a:t>
            </a:r>
            <a:r>
              <a:rPr lang="ru-RU" sz="2400" u="sng" dirty="0" err="1" smtClean="0">
                <a:hlinkClick r:id="rId2" tooltip="Итальянский язык"/>
              </a:rPr>
              <a:t>итал</a:t>
            </a:r>
            <a:r>
              <a:rPr lang="ru-RU" sz="2400" u="sng" dirty="0" smtClean="0">
                <a:hlinkClick r:id="rId2" tooltip="Итальянский язык"/>
              </a:rPr>
              <a:t>.</a:t>
            </a:r>
            <a:r>
              <a:rPr lang="ru-RU" sz="2400" dirty="0" smtClean="0"/>
              <a:t> </a:t>
            </a:r>
            <a:r>
              <a:rPr lang="it-IT" sz="2400" i="1" dirty="0" smtClean="0"/>
              <a:t>Leonardo di ser Piero da Vinci</a:t>
            </a:r>
            <a:r>
              <a:rPr lang="ru-RU" sz="2400" dirty="0" smtClean="0"/>
              <a:t>, </a:t>
            </a:r>
            <a:r>
              <a:rPr lang="ru-RU" sz="2400" u="sng" dirty="0" smtClean="0">
                <a:hlinkClick r:id="rId3" tooltip="15 апреля"/>
              </a:rPr>
              <a:t>15 </a:t>
            </a:r>
            <a:r>
              <a:rPr lang="ru-RU" sz="2400" b="1" u="sng" dirty="0" smtClean="0">
                <a:hlinkClick r:id="rId3" tooltip="15 апреля"/>
              </a:rPr>
              <a:t>апреля</a:t>
            </a:r>
            <a:r>
              <a:rPr lang="ru-RU" sz="2400" dirty="0" smtClean="0"/>
              <a:t> </a:t>
            </a:r>
            <a:r>
              <a:rPr lang="ru-RU" sz="2400" u="sng" dirty="0" smtClean="0">
                <a:hlinkClick r:id="rId4" tooltip="1452"/>
              </a:rPr>
              <a:t>1452</a:t>
            </a:r>
            <a:r>
              <a:rPr lang="ru-RU" sz="2400" dirty="0" smtClean="0"/>
              <a:t>, село </a:t>
            </a:r>
            <a:r>
              <a:rPr lang="ru-RU" sz="2400" dirty="0" err="1" smtClean="0"/>
              <a:t>Анкиано</a:t>
            </a:r>
            <a:r>
              <a:rPr lang="ru-RU" sz="2400" dirty="0" smtClean="0"/>
              <a:t>, около городка </a:t>
            </a:r>
            <a:r>
              <a:rPr lang="ru-RU" sz="2400" u="sng" dirty="0" smtClean="0">
                <a:hlinkClick r:id="rId5" tooltip="Винчи (город)"/>
              </a:rPr>
              <a:t>Винчи</a:t>
            </a:r>
            <a:r>
              <a:rPr lang="ru-RU" sz="2400" dirty="0" smtClean="0"/>
              <a:t>, близ </a:t>
            </a:r>
            <a:r>
              <a:rPr lang="ru-RU" sz="2400" u="sng" dirty="0" smtClean="0">
                <a:hlinkClick r:id="rId6" tooltip="Флоренция"/>
              </a:rPr>
              <a:t>Флоренции</a:t>
            </a:r>
            <a:r>
              <a:rPr lang="ru-RU" sz="2400" dirty="0" smtClean="0"/>
              <a:t> — </a:t>
            </a:r>
            <a:r>
              <a:rPr lang="ru-RU" sz="2400" u="sng" dirty="0" smtClean="0">
                <a:hlinkClick r:id="rId7" tooltip="2 мая"/>
              </a:rPr>
              <a:t>2 мая</a:t>
            </a:r>
            <a:r>
              <a:rPr lang="ru-RU" sz="2400" dirty="0" smtClean="0"/>
              <a:t> </a:t>
            </a:r>
            <a:r>
              <a:rPr lang="ru-RU" sz="2400" u="sng" dirty="0" smtClean="0">
                <a:hlinkClick r:id="rId8" tooltip="1519"/>
              </a:rPr>
              <a:t>1519</a:t>
            </a:r>
            <a:r>
              <a:rPr lang="ru-RU" sz="2400" dirty="0" smtClean="0"/>
              <a:t>, замок </a:t>
            </a:r>
            <a:r>
              <a:rPr lang="ru-RU" sz="2400" u="sng" dirty="0" err="1" smtClean="0">
                <a:hlinkClick r:id="rId9" tooltip="Кло-Люсэ"/>
              </a:rPr>
              <a:t>Кло-Люсэ</a:t>
            </a:r>
            <a:r>
              <a:rPr lang="ru-RU" sz="2400" dirty="0" smtClean="0"/>
              <a:t>, близ </a:t>
            </a:r>
            <a:r>
              <a:rPr lang="ru-RU" sz="2400" u="sng" dirty="0" err="1" smtClean="0">
                <a:hlinkClick r:id="rId10" tooltip="Амбуаз"/>
              </a:rPr>
              <a:t>Амбуаза</a:t>
            </a:r>
            <a:r>
              <a:rPr lang="ru-RU" sz="2400" dirty="0" smtClean="0"/>
              <a:t>, </a:t>
            </a:r>
            <a:r>
              <a:rPr lang="ru-RU" sz="2400" u="sng" dirty="0" err="1" smtClean="0">
                <a:hlinkClick r:id="rId11" tooltip="Турень"/>
              </a:rPr>
              <a:t>Турень</a:t>
            </a:r>
            <a:r>
              <a:rPr lang="ru-RU" sz="2400" dirty="0" smtClean="0"/>
              <a:t>, </a:t>
            </a:r>
            <a:r>
              <a:rPr lang="ru-RU" sz="2400" u="sng" dirty="0" smtClean="0">
                <a:hlinkClick r:id="rId12" tooltip="Франция"/>
              </a:rPr>
              <a:t>Франция</a:t>
            </a:r>
            <a:r>
              <a:rPr lang="ru-RU" sz="2400" dirty="0" smtClean="0"/>
              <a:t>) — великий </a:t>
            </a:r>
            <a:r>
              <a:rPr lang="ru-RU" sz="2400" u="sng" dirty="0" smtClean="0">
                <a:hlinkClick r:id="rId13" tooltip="Италия"/>
              </a:rPr>
              <a:t>итальянский</a:t>
            </a:r>
            <a:r>
              <a:rPr lang="ru-RU" sz="2400" dirty="0" smtClean="0"/>
              <a:t> </a:t>
            </a:r>
            <a:r>
              <a:rPr lang="ru-RU" sz="2400" u="sng" dirty="0" smtClean="0">
                <a:hlinkClick r:id="rId14" tooltip="Художник"/>
              </a:rPr>
              <a:t>художник</a:t>
            </a:r>
            <a:r>
              <a:rPr lang="ru-RU" sz="2400" dirty="0" smtClean="0"/>
              <a:t> (</a:t>
            </a:r>
            <a:r>
              <a:rPr lang="ru-RU" sz="2400" u="sng" dirty="0" smtClean="0">
                <a:hlinkClick r:id="rId15" tooltip="Живопись"/>
              </a:rPr>
              <a:t>живописец</a:t>
            </a:r>
            <a:r>
              <a:rPr lang="ru-RU" sz="2400" dirty="0" smtClean="0"/>
              <a:t>, </a:t>
            </a:r>
            <a:r>
              <a:rPr lang="ru-RU" sz="2400" u="sng" dirty="0" smtClean="0">
                <a:hlinkClick r:id="rId16" tooltip="Скульптура"/>
              </a:rPr>
              <a:t>скульптор</a:t>
            </a:r>
            <a:r>
              <a:rPr lang="ru-RU" sz="2400" dirty="0" smtClean="0"/>
              <a:t>, </a:t>
            </a:r>
            <a:r>
              <a:rPr lang="ru-RU" sz="2400" u="sng" dirty="0" smtClean="0">
                <a:hlinkClick r:id="rId17" tooltip="Архитектура"/>
              </a:rPr>
              <a:t>архитектор</a:t>
            </a:r>
            <a:r>
              <a:rPr lang="ru-RU" sz="2400" dirty="0" smtClean="0"/>
              <a:t>) и </a:t>
            </a:r>
            <a:r>
              <a:rPr lang="ru-RU" sz="2400" u="sng" dirty="0" smtClean="0">
                <a:hlinkClick r:id="rId18" tooltip="Учёный"/>
              </a:rPr>
              <a:t>учёный</a:t>
            </a:r>
            <a:r>
              <a:rPr lang="ru-RU" sz="2400" dirty="0" smtClean="0"/>
              <a:t> (</a:t>
            </a:r>
            <a:r>
              <a:rPr lang="ru-RU" sz="2400" u="sng" dirty="0" smtClean="0">
                <a:hlinkClick r:id="rId19" tooltip="Анатомия"/>
              </a:rPr>
              <a:t>анатом</a:t>
            </a:r>
            <a:r>
              <a:rPr lang="ru-RU" sz="2400" dirty="0" smtClean="0"/>
              <a:t>, </a:t>
            </a:r>
            <a:r>
              <a:rPr lang="ru-RU" sz="2400" u="sng" dirty="0" smtClean="0">
                <a:hlinkClick r:id="rId20" tooltip="Математика"/>
              </a:rPr>
              <a:t>математик</a:t>
            </a:r>
            <a:r>
              <a:rPr lang="ru-RU" sz="2400" dirty="0" smtClean="0"/>
              <a:t>, </a:t>
            </a:r>
            <a:r>
              <a:rPr lang="ru-RU" sz="2400" u="sng" dirty="0" smtClean="0">
                <a:hlinkClick r:id="rId21" tooltip="Физика"/>
              </a:rPr>
              <a:t>физик</a:t>
            </a:r>
            <a:r>
              <a:rPr lang="ru-RU" sz="2400" dirty="0" smtClean="0"/>
              <a:t>, </a:t>
            </a:r>
            <a:r>
              <a:rPr lang="ru-RU" sz="2400" u="sng" dirty="0" smtClean="0">
                <a:hlinkClick r:id="rId22" tooltip="Естествознание"/>
              </a:rPr>
              <a:t>естествоиспытатель</a:t>
            </a:r>
            <a:r>
              <a:rPr lang="ru-RU" sz="2400" dirty="0" smtClean="0"/>
              <a:t>), яркий представитель типа «</a:t>
            </a:r>
            <a:r>
              <a:rPr lang="ru-RU" sz="2400" u="sng" dirty="0" smtClean="0">
                <a:hlinkClick r:id="rId23" tooltip="Универсальный человек"/>
              </a:rPr>
              <a:t>универсального человека</a:t>
            </a:r>
            <a:r>
              <a:rPr lang="ru-RU" sz="2400" dirty="0" smtClean="0"/>
              <a:t>»</a:t>
            </a:r>
            <a:endParaRPr lang="ru-RU" sz="2400" dirty="0"/>
          </a:p>
        </p:txBody>
      </p:sp>
      <p:pic>
        <p:nvPicPr>
          <p:cNvPr id="7" name="Содержимое 6" descr="Файл:Possible Self-Portrait of Leonardo da Vinci.jpg">
            <a:hlinkClick r:id="rId24"/>
          </p:cNvPr>
          <p:cNvPicPr>
            <a:picLocks noGrp="1"/>
          </p:cNvPicPr>
          <p:nvPr>
            <p:ph idx="1"/>
          </p:nvPr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571472" y="2500306"/>
            <a:ext cx="2438400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3000364" y="2500306"/>
            <a:ext cx="61436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5" name="Picture 3" descr="http://www.skybox.net.ua/userfiles/image/Human/Leo/gidr/sitecontents_images_small_652.jpg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 rot="20222752">
            <a:off x="3442657" y="2486985"/>
            <a:ext cx="4367157" cy="27885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00042"/>
            <a:ext cx="9144000" cy="2000264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/>
              <a:t>Блез</a:t>
            </a:r>
            <a:r>
              <a:rPr lang="ru-RU" sz="2700" dirty="0" smtClean="0"/>
              <a:t> </a:t>
            </a:r>
            <a:r>
              <a:rPr lang="ru-RU" sz="2700" b="1" dirty="0" smtClean="0"/>
              <a:t>Паскаль</a:t>
            </a:r>
            <a:r>
              <a:rPr lang="ru-RU" sz="2700" dirty="0" smtClean="0"/>
              <a:t> (</a:t>
            </a:r>
            <a:r>
              <a:rPr lang="ru-RU" sz="2700" b="1" dirty="0" err="1" smtClean="0"/>
              <a:t>Blaise</a:t>
            </a:r>
            <a:r>
              <a:rPr lang="ru-RU" sz="2700" dirty="0" smtClean="0"/>
              <a:t> </a:t>
            </a:r>
            <a:r>
              <a:rPr lang="ru-RU" sz="2700" b="1" dirty="0" err="1" smtClean="0"/>
              <a:t>Pascal</a:t>
            </a:r>
            <a:r>
              <a:rPr lang="ru-RU" sz="2700" dirty="0" smtClean="0"/>
              <a:t>, 1623-1662.) — французский математик, физик, религиозный </a:t>
            </a:r>
            <a:r>
              <a:rPr lang="ru-RU" sz="2700" dirty="0" smtClean="0">
                <a:hlinkClick r:id="rId2" tooltip="Философия - описание термина"/>
              </a:rPr>
              <a:t>философ</a:t>
            </a:r>
            <a:r>
              <a:rPr lang="ru-RU" sz="2700" dirty="0" smtClean="0"/>
              <a:t> и писатель. </a:t>
            </a:r>
            <a:br>
              <a:rPr lang="ru-RU" sz="2700" dirty="0" smtClean="0"/>
            </a:br>
            <a:r>
              <a:rPr lang="ru-RU" sz="2700" dirty="0" smtClean="0"/>
              <a:t>Один из основоположников гидростатики, установил ее основной закон. На законе Паскаля основано действие гидравлических прессов и других гидростатических машин</a:t>
            </a:r>
            <a:br>
              <a:rPr lang="ru-RU" sz="27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http://im8-tub.yandex.net/i?id=97650251-00">
            <a:hlinkClick r:id="rId3"/>
          </p:cNvPr>
          <p:cNvPicPr>
            <a:picLocks noGrp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428868"/>
            <a:ext cx="2928925" cy="2828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 descr="http://www.gidro-snab.ru/editor/uploads/images/pascal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568262">
            <a:off x="3384505" y="4279821"/>
            <a:ext cx="4164736" cy="2261878"/>
          </a:xfrm>
          <a:prstGeom prst="rect">
            <a:avLst/>
          </a:prstGeom>
          <a:noFill/>
        </p:spPr>
      </p:pic>
      <p:pic>
        <p:nvPicPr>
          <p:cNvPr id="2054" name="Picture 6" descr="http://im2-tub.yandex.net/i?id=137980704-0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657258">
            <a:off x="3494703" y="4892650"/>
            <a:ext cx="942975" cy="1143008"/>
          </a:xfrm>
          <a:prstGeom prst="rect">
            <a:avLst/>
          </a:prstGeom>
          <a:noFill/>
        </p:spPr>
      </p:pic>
      <p:pic>
        <p:nvPicPr>
          <p:cNvPr id="8" name="Рисунок 7" descr="Файл:Hydraulic Force, language neutral.png">
            <a:hlinkClick r:id="rId7"/>
          </p:cNvPr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14877" y="1928803"/>
            <a:ext cx="4143404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im5-tub.yandex.net/i?id=11850429-04">
            <a:hlinkClick r:id="rId9"/>
          </p:cNvPr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071802" y="2071678"/>
            <a:ext cx="1857388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2286000" y="28288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 —.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 err="1" smtClean="0"/>
              <a:t>Эванджели́ста</a:t>
            </a:r>
            <a:r>
              <a:rPr lang="ru-RU" sz="2700" b="1" dirty="0" smtClean="0"/>
              <a:t> </a:t>
            </a:r>
            <a:r>
              <a:rPr lang="ru-RU" sz="2700" b="1" dirty="0" err="1" smtClean="0"/>
              <a:t>Торриче́лли</a:t>
            </a:r>
            <a:r>
              <a:rPr lang="ru-RU" sz="2700" dirty="0" smtClean="0"/>
              <a:t> (</a:t>
            </a:r>
            <a:r>
              <a:rPr lang="ru-RU" sz="2700" u="sng" dirty="0" err="1" smtClean="0">
                <a:hlinkClick r:id="rId2" tooltip="Итальянский язык"/>
              </a:rPr>
              <a:t>итал</a:t>
            </a:r>
            <a:r>
              <a:rPr lang="ru-RU" sz="2700" u="sng" dirty="0" smtClean="0">
                <a:hlinkClick r:id="rId2" tooltip="Итальянский язык"/>
              </a:rPr>
              <a:t>.</a:t>
            </a:r>
            <a:r>
              <a:rPr lang="ru-RU" sz="2700" dirty="0" smtClean="0"/>
              <a:t> </a:t>
            </a:r>
            <a:r>
              <a:rPr lang="it-IT" sz="2700" i="1" dirty="0" smtClean="0"/>
              <a:t>Evangelista Torricelli</a:t>
            </a:r>
            <a:r>
              <a:rPr lang="ru-RU" sz="2700" dirty="0" smtClean="0"/>
              <a:t>; </a:t>
            </a:r>
            <a:r>
              <a:rPr lang="ru-RU" sz="2700" u="sng" dirty="0" smtClean="0">
                <a:hlinkClick r:id="rId3" tooltip="15 октября"/>
              </a:rPr>
              <a:t>15 октября</a:t>
            </a:r>
            <a:r>
              <a:rPr lang="ru-RU" sz="2700" dirty="0" smtClean="0"/>
              <a:t> </a:t>
            </a:r>
            <a:r>
              <a:rPr lang="ru-RU" sz="2700" u="sng" dirty="0" smtClean="0">
                <a:hlinkClick r:id="rId4" tooltip="1608"/>
              </a:rPr>
              <a:t>1608</a:t>
            </a:r>
            <a:r>
              <a:rPr lang="ru-RU" sz="2700" dirty="0" smtClean="0"/>
              <a:t>, </a:t>
            </a:r>
            <a:r>
              <a:rPr lang="ru-RU" sz="2700" u="sng" dirty="0" smtClean="0">
                <a:hlinkClick r:id="rId5" tooltip="Фаэнца"/>
              </a:rPr>
              <a:t>Фаэнца</a:t>
            </a:r>
            <a:r>
              <a:rPr lang="ru-RU" sz="2700" dirty="0" smtClean="0"/>
              <a:t> — </a:t>
            </a:r>
            <a:r>
              <a:rPr lang="ru-RU" sz="2700" u="sng" dirty="0" smtClean="0">
                <a:hlinkClick r:id="rId6" tooltip="25 октября"/>
              </a:rPr>
              <a:t>25 октября</a:t>
            </a:r>
            <a:r>
              <a:rPr lang="ru-RU" sz="2700" dirty="0" smtClean="0"/>
              <a:t> </a:t>
            </a:r>
            <a:r>
              <a:rPr lang="ru-RU" sz="2700" u="sng" dirty="0" smtClean="0">
                <a:hlinkClick r:id="rId7" tooltip="1647"/>
              </a:rPr>
              <a:t>1647</a:t>
            </a:r>
            <a:r>
              <a:rPr lang="ru-RU" sz="2700" dirty="0" smtClean="0"/>
              <a:t>, </a:t>
            </a:r>
            <a:r>
              <a:rPr lang="ru-RU" sz="2700" u="sng" dirty="0" smtClean="0">
                <a:hlinkClick r:id="rId8" tooltip="Флоренция"/>
              </a:rPr>
              <a:t>Флоренция</a:t>
            </a:r>
            <a:r>
              <a:rPr lang="ru-RU" sz="2700" dirty="0" smtClean="0"/>
              <a:t>) — </a:t>
            </a:r>
            <a:r>
              <a:rPr lang="ru-RU" sz="2700" u="sng" dirty="0" smtClean="0">
                <a:hlinkClick r:id="rId9" tooltip="Италия"/>
              </a:rPr>
              <a:t>итальянский</a:t>
            </a:r>
            <a:r>
              <a:rPr lang="ru-RU" sz="2700" dirty="0" smtClean="0"/>
              <a:t> </a:t>
            </a:r>
            <a:r>
              <a:rPr lang="ru-RU" sz="2700" u="sng" dirty="0" smtClean="0">
                <a:hlinkClick r:id="rId10" tooltip="Известные математики"/>
              </a:rPr>
              <a:t>математик</a:t>
            </a:r>
            <a:r>
              <a:rPr lang="ru-RU" sz="2700" dirty="0" smtClean="0"/>
              <a:t> и </a:t>
            </a:r>
            <a:r>
              <a:rPr lang="ru-RU" sz="2700" u="sng" dirty="0" smtClean="0">
                <a:hlinkClick r:id="rId11" tooltip="Известные физики"/>
              </a:rPr>
              <a:t>физик</a:t>
            </a:r>
            <a:r>
              <a:rPr lang="ru-RU" sz="2700" dirty="0" smtClean="0"/>
              <a:t>, ученик </a:t>
            </a:r>
            <a:r>
              <a:rPr lang="ru-RU" sz="2700" u="sng" dirty="0" smtClean="0">
                <a:hlinkClick r:id="rId12" tooltip="Галилей, Галилео"/>
              </a:rPr>
              <a:t>Галилея</a:t>
            </a:r>
            <a:r>
              <a:rPr lang="ru-RU" sz="2700" dirty="0" smtClean="0"/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http://im5-tub.yandex.net/i?id=11850429-04">
            <a:hlinkClick r:id="rId13"/>
          </p:cNvPr>
          <p:cNvPicPr>
            <a:picLocks noGrp="1"/>
          </p:cNvPicPr>
          <p:nvPr>
            <p:ph idx="1"/>
          </p:nvPr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2000240"/>
            <a:ext cx="3435310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4" descr="http://www.lit.msu.ru/ru/new/study/temp/physics/mechanics/statika/gidrostatika/graphics/01.%c1%ee%f7%ea%e0%20%cf%e0%f1%ea%e0%eb.gif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 rot="20690110">
            <a:off x="4154926" y="1287246"/>
            <a:ext cx="4136958" cy="2277538"/>
          </a:xfrm>
          <a:prstGeom prst="rect">
            <a:avLst/>
          </a:prstGeom>
          <a:noFill/>
        </p:spPr>
      </p:pic>
      <p:pic>
        <p:nvPicPr>
          <p:cNvPr id="21510" name="Picture 6" descr="http://class-fizika.narod.ru/7_class/7_davlatm/09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 rot="736306">
            <a:off x="4758932" y="3481080"/>
            <a:ext cx="4143404" cy="27193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97172"/>
          </a:xfrm>
        </p:spPr>
        <p:txBody>
          <a:bodyPr>
            <a:normAutofit fontScale="90000"/>
          </a:bodyPr>
          <a:lstStyle/>
          <a:p>
            <a:r>
              <a:rPr lang="ru-RU" sz="2700" b="1" u="sng" dirty="0" smtClean="0">
                <a:hlinkClick r:id="rId2" tooltip="Сэр"/>
              </a:rPr>
              <a:t>Сэр</a:t>
            </a:r>
            <a:r>
              <a:rPr lang="ru-RU" sz="2700" b="1" dirty="0" smtClean="0"/>
              <a:t> </a:t>
            </a:r>
            <a:r>
              <a:rPr lang="ru-RU" sz="2700" b="1" dirty="0" err="1" smtClean="0"/>
              <a:t>Исаа́к</a:t>
            </a:r>
            <a:r>
              <a:rPr lang="ru-RU" sz="2700" b="1" dirty="0" smtClean="0"/>
              <a:t> </a:t>
            </a:r>
            <a:r>
              <a:rPr lang="ru-RU" sz="2700" b="1" dirty="0" err="1" smtClean="0"/>
              <a:t>Нью́то́н</a:t>
            </a:r>
            <a:r>
              <a:rPr lang="ru-RU" sz="2700" u="sng" baseline="30000" dirty="0" smtClean="0">
                <a:hlinkClick r:id="rId3"/>
              </a:rPr>
              <a:t>[1]</a:t>
            </a:r>
            <a:r>
              <a:rPr lang="ru-RU" sz="2700" dirty="0" smtClean="0"/>
              <a:t> (</a:t>
            </a:r>
            <a:r>
              <a:rPr lang="ru-RU" sz="2700" u="sng" dirty="0" smtClean="0">
                <a:hlinkClick r:id="rId4" tooltip="Английский язык"/>
              </a:rPr>
              <a:t>англ.</a:t>
            </a:r>
            <a:r>
              <a:rPr lang="ru-RU" sz="2700" dirty="0" smtClean="0"/>
              <a:t> </a:t>
            </a:r>
            <a:r>
              <a:rPr lang="ru-RU" sz="2700" i="1" dirty="0" err="1" smtClean="0"/>
              <a:t>Sir</a:t>
            </a:r>
            <a:r>
              <a:rPr lang="ru-RU" sz="2700" i="1" dirty="0" smtClean="0"/>
              <a:t> </a:t>
            </a:r>
            <a:r>
              <a:rPr lang="ru-RU" sz="2700" i="1" dirty="0" err="1" smtClean="0"/>
              <a:t>Isaac</a:t>
            </a:r>
            <a:r>
              <a:rPr lang="ru-RU" sz="2700" i="1" dirty="0" smtClean="0"/>
              <a:t> </a:t>
            </a:r>
            <a:r>
              <a:rPr lang="ru-RU" sz="2700" i="1" dirty="0" err="1" smtClean="0"/>
              <a:t>Newton</a:t>
            </a:r>
            <a:r>
              <a:rPr lang="ru-RU" sz="2700" dirty="0" smtClean="0"/>
              <a:t>, </a:t>
            </a:r>
            <a:r>
              <a:rPr lang="ru-RU" sz="2700" u="sng" dirty="0" smtClean="0">
                <a:hlinkClick r:id="rId5" tooltip="25 декабря"/>
              </a:rPr>
              <a:t>25 декабря</a:t>
            </a:r>
            <a:r>
              <a:rPr lang="ru-RU" sz="2700" dirty="0" smtClean="0"/>
              <a:t> </a:t>
            </a:r>
            <a:r>
              <a:rPr lang="ru-RU" sz="2700" u="sng" dirty="0" smtClean="0">
                <a:hlinkClick r:id="rId6" tooltip="1642"/>
              </a:rPr>
              <a:t>1642</a:t>
            </a:r>
            <a:r>
              <a:rPr lang="ru-RU" sz="2700" dirty="0" smtClean="0"/>
              <a:t> — </a:t>
            </a:r>
            <a:r>
              <a:rPr lang="ru-RU" sz="2700" u="sng" dirty="0" smtClean="0">
                <a:hlinkClick r:id="rId7" tooltip="20 марта"/>
              </a:rPr>
              <a:t>20 марта</a:t>
            </a:r>
            <a:r>
              <a:rPr lang="ru-RU" sz="2700" dirty="0" smtClean="0"/>
              <a:t> </a:t>
            </a:r>
            <a:r>
              <a:rPr lang="ru-RU" sz="2700" u="sng" dirty="0" smtClean="0">
                <a:hlinkClick r:id="rId8" tooltip="1727"/>
              </a:rPr>
              <a:t>1727</a:t>
            </a:r>
            <a:r>
              <a:rPr lang="ru-RU" sz="2700" dirty="0" smtClean="0"/>
              <a:t> по </a:t>
            </a:r>
            <a:r>
              <a:rPr lang="ru-RU" sz="2700" u="sng" dirty="0" smtClean="0">
                <a:hlinkClick r:id="rId9" tooltip="Юлианский календарь"/>
              </a:rPr>
              <a:t>юлианскому календарю</a:t>
            </a:r>
            <a:r>
              <a:rPr lang="ru-RU" sz="2700" dirty="0" smtClean="0"/>
              <a:t>, действовавшему в Англии до </a:t>
            </a:r>
            <a:r>
              <a:rPr lang="ru-RU" sz="2700" u="sng" dirty="0" smtClean="0">
                <a:hlinkClick r:id="rId10" tooltip="1752 год"/>
              </a:rPr>
              <a:t>1752 года</a:t>
            </a:r>
            <a:r>
              <a:rPr lang="ru-RU" sz="2700" dirty="0" smtClean="0"/>
              <a:t>; или </a:t>
            </a:r>
            <a:r>
              <a:rPr lang="ru-RU" sz="2700" u="sng" dirty="0" smtClean="0">
                <a:hlinkClick r:id="rId11" tooltip="4 января"/>
              </a:rPr>
              <a:t>4 января</a:t>
            </a:r>
            <a:r>
              <a:rPr lang="ru-RU" sz="2700" dirty="0" smtClean="0"/>
              <a:t> </a:t>
            </a:r>
            <a:r>
              <a:rPr lang="ru-RU" sz="2700" u="sng" dirty="0" smtClean="0">
                <a:hlinkClick r:id="rId12" tooltip="1643"/>
              </a:rPr>
              <a:t>1643</a:t>
            </a:r>
            <a:r>
              <a:rPr lang="ru-RU" sz="2700" dirty="0" smtClean="0"/>
              <a:t> — </a:t>
            </a:r>
            <a:r>
              <a:rPr lang="ru-RU" sz="2700" u="sng" dirty="0" smtClean="0">
                <a:hlinkClick r:id="rId13" tooltip="31 марта"/>
              </a:rPr>
              <a:t>31 марта</a:t>
            </a:r>
            <a:r>
              <a:rPr lang="ru-RU" sz="2700" dirty="0" smtClean="0"/>
              <a:t> </a:t>
            </a:r>
            <a:r>
              <a:rPr lang="ru-RU" sz="2700" u="sng" dirty="0" smtClean="0">
                <a:hlinkClick r:id="rId8" tooltip="1727"/>
              </a:rPr>
              <a:t>1727</a:t>
            </a:r>
            <a:r>
              <a:rPr lang="ru-RU" sz="2700" dirty="0" smtClean="0"/>
              <a:t> по </a:t>
            </a:r>
            <a:r>
              <a:rPr lang="ru-RU" sz="2700" u="sng" dirty="0" smtClean="0">
                <a:hlinkClick r:id="rId14" tooltip="Григорианский календарь"/>
              </a:rPr>
              <a:t>григорианскому календарю</a:t>
            </a:r>
            <a:r>
              <a:rPr lang="ru-RU" sz="2700" dirty="0" smtClean="0"/>
              <a:t>) — </a:t>
            </a:r>
            <a:r>
              <a:rPr lang="ru-RU" sz="2700" u="sng" dirty="0" smtClean="0">
                <a:hlinkClick r:id="rId15" tooltip="Великобритания"/>
              </a:rPr>
              <a:t>английский</a:t>
            </a:r>
            <a:r>
              <a:rPr lang="ru-RU" sz="2700" dirty="0" smtClean="0"/>
              <a:t> </a:t>
            </a:r>
            <a:r>
              <a:rPr lang="ru-RU" sz="2700" u="sng" dirty="0" smtClean="0">
                <a:hlinkClick r:id="rId16" tooltip="Физик"/>
              </a:rPr>
              <a:t>физик</a:t>
            </a:r>
            <a:r>
              <a:rPr lang="ru-RU" sz="2700" dirty="0" smtClean="0"/>
              <a:t>, </a:t>
            </a:r>
            <a:r>
              <a:rPr lang="ru-RU" sz="2700" u="sng" dirty="0" smtClean="0">
                <a:hlinkClick r:id="rId17" tooltip="Математик"/>
              </a:rPr>
              <a:t>математик</a:t>
            </a:r>
            <a:r>
              <a:rPr lang="ru-RU" sz="2700" dirty="0" smtClean="0"/>
              <a:t> и </a:t>
            </a:r>
            <a:r>
              <a:rPr lang="ru-RU" sz="2700" u="sng" dirty="0" smtClean="0">
                <a:hlinkClick r:id="rId18" tooltip="Астроном"/>
              </a:rPr>
              <a:t>астроном</a:t>
            </a:r>
            <a:r>
              <a:rPr lang="ru-RU" sz="2700" dirty="0" smtClean="0"/>
              <a:t>, один из создателей классической физики.</a:t>
            </a:r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4" name="Рисунок 3" descr="Файл:GodfreyKneller-IsaacNewton-1689.jpg">
            <a:hlinkClick r:id="rId19"/>
          </p:cNvPr>
          <p:cNvPicPr/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0" y="3071810"/>
            <a:ext cx="2517416" cy="3463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" name="Picture 1" descr="C:\Users\Диман\Pictures\3.jpg"/>
          <p:cNvPicPr>
            <a:picLocks noGrp="1" noChangeAspect="1" noChangeArrowheads="1"/>
          </p:cNvPicPr>
          <p:nvPr>
            <p:ph idx="1"/>
          </p:nvPr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2857488" y="3286124"/>
            <a:ext cx="5572164" cy="27860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3857620" cy="3929090"/>
          </a:xfrm>
        </p:spPr>
        <p:txBody>
          <a:bodyPr>
            <a:noAutofit/>
          </a:bodyPr>
          <a:lstStyle/>
          <a:p>
            <a:r>
              <a:rPr lang="ru-RU" sz="2400" b="1" dirty="0" err="1" smtClean="0"/>
              <a:t>Леона́рд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Э́йлер</a:t>
            </a:r>
            <a:r>
              <a:rPr lang="ru-RU" sz="2400" dirty="0" smtClean="0"/>
              <a:t> (</a:t>
            </a:r>
            <a:r>
              <a:rPr lang="ru-RU" sz="2400" u="sng" dirty="0" smtClean="0">
                <a:hlinkClick r:id="rId2" tooltip="Немецкий язык"/>
              </a:rPr>
              <a:t>нем.</a:t>
            </a:r>
            <a:r>
              <a:rPr lang="ru-RU" sz="2400" dirty="0" smtClean="0"/>
              <a:t> </a:t>
            </a:r>
            <a:r>
              <a:rPr lang="de-DE" sz="2400" i="1" dirty="0" smtClean="0"/>
              <a:t>Leonhard Euler</a:t>
            </a:r>
            <a:r>
              <a:rPr lang="ru-RU" sz="2400" dirty="0" smtClean="0"/>
              <a:t>; </a:t>
            </a:r>
            <a:r>
              <a:rPr lang="ru-RU" sz="2400" u="sng" dirty="0" smtClean="0">
                <a:hlinkClick r:id="rId3" tooltip="15 апреля"/>
              </a:rPr>
              <a:t>4 (15) апреля</a:t>
            </a:r>
            <a:r>
              <a:rPr lang="ru-RU" sz="2400" dirty="0" smtClean="0"/>
              <a:t> </a:t>
            </a:r>
            <a:r>
              <a:rPr lang="ru-RU" sz="2400" u="sng" dirty="0" smtClean="0">
                <a:hlinkClick r:id="rId4" tooltip="1707 год"/>
              </a:rPr>
              <a:t>1707</a:t>
            </a:r>
            <a:r>
              <a:rPr lang="ru-RU" sz="2400" dirty="0" smtClean="0"/>
              <a:t>(17070415),  —российский и швейцарский </a:t>
            </a:r>
            <a:r>
              <a:rPr lang="ru-RU" sz="2400" u="sng" dirty="0" smtClean="0">
                <a:hlinkClick r:id="rId5" tooltip="Математика"/>
              </a:rPr>
              <a:t>математик</a:t>
            </a:r>
            <a:r>
              <a:rPr lang="ru-RU" sz="2400" dirty="0" smtClean="0"/>
              <a:t>, внёсший значительный вклад в развитие </a:t>
            </a:r>
            <a:r>
              <a:rPr lang="ru-RU" sz="2400" u="sng" dirty="0" smtClean="0">
                <a:hlinkClick r:id="rId5" tooltip="Математика"/>
              </a:rPr>
              <a:t>математики</a:t>
            </a:r>
            <a:r>
              <a:rPr lang="ru-RU" sz="2400" dirty="0" smtClean="0"/>
              <a:t>, а также </a:t>
            </a:r>
            <a:r>
              <a:rPr lang="ru-RU" sz="2400" u="sng" dirty="0" smtClean="0">
                <a:hlinkClick r:id="rId6" tooltip="Механика"/>
              </a:rPr>
              <a:t>механики</a:t>
            </a:r>
            <a:r>
              <a:rPr lang="ru-RU" sz="2400" dirty="0" smtClean="0"/>
              <a:t>, </a:t>
            </a:r>
            <a:r>
              <a:rPr lang="ru-RU" sz="2400" u="sng" dirty="0" smtClean="0">
                <a:hlinkClick r:id="rId7" tooltip="Физика"/>
              </a:rPr>
              <a:t>физики</a:t>
            </a:r>
            <a:r>
              <a:rPr lang="ru-RU" sz="2400" dirty="0" smtClean="0"/>
              <a:t>, </a:t>
            </a:r>
            <a:r>
              <a:rPr lang="ru-RU" sz="2400" u="sng" dirty="0" smtClean="0">
                <a:hlinkClick r:id="rId8" tooltip="Астрономия"/>
              </a:rPr>
              <a:t>астрономии</a:t>
            </a:r>
            <a:r>
              <a:rPr lang="ru-RU" sz="2400" dirty="0" smtClean="0"/>
              <a:t> и ряда прикладных наук</a:t>
            </a:r>
            <a:endParaRPr lang="ru-RU" sz="2400" dirty="0"/>
          </a:p>
        </p:txBody>
      </p:sp>
      <p:pic>
        <p:nvPicPr>
          <p:cNvPr id="4" name="i-main-pic" descr="Картинка 10 из 103">
            <a:hlinkClick r:id="rId9" tgtFrame="_blank"/>
          </p:cNvPr>
          <p:cNvPicPr>
            <a:picLocks noGrp="1"/>
          </p:cNvPicPr>
          <p:nvPr>
            <p:ph idx="1"/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429389" y="3714752"/>
            <a:ext cx="2714611" cy="314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Leonhard Euler 2.jpg">
            <a:hlinkClick r:id="rId11"/>
          </p:cNvPr>
          <p:cNvPicPr/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4250055"/>
            <a:ext cx="2083435" cy="2607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5000595" y="0"/>
            <a:ext cx="4143405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 err="1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Дании́л</a:t>
            </a:r>
            <a:r>
              <a:rPr lang="ru-RU" sz="2400" b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400" b="1" dirty="0" err="1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Берну́лли</a:t>
            </a:r>
            <a:r>
              <a:rPr lang="ru-RU" sz="2400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(</a:t>
            </a:r>
            <a:r>
              <a:rPr lang="ru-RU" sz="2400" i="1" dirty="0" err="1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Daniel</a:t>
            </a:r>
            <a:r>
              <a:rPr lang="ru-RU" sz="2400" i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400" i="1" dirty="0" err="1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Bernoulli</a:t>
            </a:r>
            <a:r>
              <a:rPr lang="ru-RU" sz="2400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; 29 января (</a:t>
            </a:r>
            <a:r>
              <a:rPr lang="ru-RU" sz="2400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  <a:hlinkClick r:id="rId13" tooltip="8 февраля"/>
              </a:rPr>
              <a:t>8 февраля</a:t>
            </a:r>
            <a:r>
              <a:rPr lang="ru-RU" sz="2400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) </a:t>
            </a:r>
            <a:r>
              <a:rPr lang="ru-RU" sz="2400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  <a:hlinkClick r:id="rId14" tooltip="1700"/>
              </a:rPr>
              <a:t>1700</a:t>
            </a:r>
            <a:r>
              <a:rPr lang="ru-RU" sz="2400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— </a:t>
            </a:r>
            <a:r>
              <a:rPr lang="ru-RU" sz="2400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  <a:hlinkClick r:id="rId15" tooltip="17 марта"/>
              </a:rPr>
              <a:t>17 марта</a:t>
            </a:r>
            <a:r>
              <a:rPr lang="ru-RU" sz="2400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400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  <a:hlinkClick r:id="rId16" tooltip="1782"/>
              </a:rPr>
              <a:t>1782</a:t>
            </a:r>
            <a:r>
              <a:rPr lang="ru-RU" sz="2400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), выдающийся </a:t>
            </a:r>
            <a:r>
              <a:rPr lang="ru-RU" sz="2400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  <a:hlinkClick r:id="rId17" tooltip="Швейцария"/>
              </a:rPr>
              <a:t>швейцарский</a:t>
            </a:r>
            <a:r>
              <a:rPr lang="ru-RU" sz="2400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400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  <a:hlinkClick r:id="rId18" tooltip="Физик"/>
              </a:rPr>
              <a:t>физик</a:t>
            </a:r>
            <a:r>
              <a:rPr lang="ru-RU" sz="2400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-универсал и </a:t>
            </a:r>
            <a:r>
              <a:rPr lang="ru-RU" sz="2400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  <a:hlinkClick r:id="rId19" tooltip="Математик"/>
              </a:rPr>
              <a:t>математик</a:t>
            </a:r>
            <a:r>
              <a:rPr lang="ru-RU" sz="2400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один из создателей </a:t>
            </a:r>
            <a:r>
              <a:rPr lang="ru-RU" sz="2400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20" tooltip="Молекулярно-кинетическая теория"/>
              </a:rPr>
              <a:t>кинетической теории газов</a:t>
            </a:r>
            <a:r>
              <a:rPr lang="ru-RU" sz="2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lang="ru-RU" sz="2400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21" tooltip="Гидродинамика"/>
              </a:rPr>
              <a:t>гидродинамики</a:t>
            </a:r>
            <a:r>
              <a:rPr lang="ru-RU" sz="2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и </a:t>
            </a:r>
            <a:r>
              <a:rPr lang="ru-RU" sz="2400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22" tooltip="Математическая физика"/>
              </a:rPr>
              <a:t>математической физики</a:t>
            </a:r>
            <a:r>
              <a:rPr lang="ru-RU" sz="2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</a:p>
          <a:p>
            <a:endParaRPr lang="ru-RU" sz="2400" dirty="0"/>
          </a:p>
        </p:txBody>
      </p:sp>
      <p:pic>
        <p:nvPicPr>
          <p:cNvPr id="22531" name="Picture 3" descr="уравнение Д. Бернулли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 rot="20457126">
            <a:off x="2684691" y="4610920"/>
            <a:ext cx="3143250" cy="16573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071678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Осборн </a:t>
            </a:r>
            <a:r>
              <a:rPr lang="ru-RU" sz="2400" b="1" dirty="0" err="1" smtClean="0"/>
              <a:t>Рейнольдс</a:t>
            </a:r>
            <a:r>
              <a:rPr lang="ru-RU" sz="2400" dirty="0" smtClean="0"/>
              <a:t> (</a:t>
            </a:r>
            <a:r>
              <a:rPr lang="ru-RU" sz="2400" u="sng" dirty="0" smtClean="0">
                <a:hlinkClick r:id="rId2" tooltip="Английский язык"/>
              </a:rPr>
              <a:t>англ.</a:t>
            </a:r>
            <a:r>
              <a:rPr lang="ru-RU" sz="2400" dirty="0" smtClean="0"/>
              <a:t> </a:t>
            </a:r>
            <a:r>
              <a:rPr lang="ru-RU" sz="2400" i="1" dirty="0" err="1" smtClean="0"/>
              <a:t>Osborne</a:t>
            </a:r>
            <a:r>
              <a:rPr lang="ru-RU" sz="2400" i="1" dirty="0" smtClean="0"/>
              <a:t> </a:t>
            </a:r>
            <a:r>
              <a:rPr lang="ru-RU" sz="2400" i="1" dirty="0" err="1" smtClean="0"/>
              <a:t>Reynolds</a:t>
            </a:r>
            <a:r>
              <a:rPr lang="ru-RU" sz="2400" dirty="0" smtClean="0"/>
              <a:t>; </a:t>
            </a:r>
            <a:r>
              <a:rPr lang="ru-RU" sz="2400" u="sng" dirty="0" smtClean="0">
                <a:hlinkClick r:id="rId3" tooltip="23 августа"/>
              </a:rPr>
              <a:t>23 августа</a:t>
            </a:r>
            <a:r>
              <a:rPr lang="ru-RU" sz="2400" dirty="0" smtClean="0"/>
              <a:t> </a:t>
            </a:r>
            <a:r>
              <a:rPr lang="ru-RU" sz="2400" u="sng" dirty="0" smtClean="0">
                <a:hlinkClick r:id="rId4" tooltip="1842"/>
              </a:rPr>
              <a:t>1842</a:t>
            </a:r>
            <a:r>
              <a:rPr lang="ru-RU" sz="2400" dirty="0" smtClean="0"/>
              <a:t>, </a:t>
            </a:r>
            <a:r>
              <a:rPr lang="ru-RU" sz="2400" u="sng" dirty="0" smtClean="0">
                <a:hlinkClick r:id="rId5" tooltip="Белфаст"/>
              </a:rPr>
              <a:t>Белфаст</a:t>
            </a:r>
            <a:r>
              <a:rPr lang="ru-RU" sz="2400" dirty="0" smtClean="0"/>
              <a:t> — </a:t>
            </a:r>
            <a:r>
              <a:rPr lang="ru-RU" sz="2400" u="sng" dirty="0" smtClean="0">
                <a:hlinkClick r:id="rId6" tooltip="21 февраля"/>
              </a:rPr>
              <a:t>21 февраля</a:t>
            </a:r>
            <a:r>
              <a:rPr lang="ru-RU" sz="2400" dirty="0" smtClean="0"/>
              <a:t> </a:t>
            </a:r>
            <a:r>
              <a:rPr lang="ru-RU" sz="2400" u="sng" dirty="0" smtClean="0">
                <a:hlinkClick r:id="rId7" tooltip="1912"/>
              </a:rPr>
              <a:t>1912</a:t>
            </a:r>
            <a:r>
              <a:rPr lang="ru-RU" sz="2400" dirty="0" smtClean="0"/>
              <a:t>, </a:t>
            </a:r>
            <a:r>
              <a:rPr lang="ru-RU" sz="2400" dirty="0" err="1" smtClean="0"/>
              <a:t>Уотчет</a:t>
            </a:r>
            <a:r>
              <a:rPr lang="ru-RU" sz="2400" dirty="0" smtClean="0"/>
              <a:t> (</a:t>
            </a:r>
            <a:r>
              <a:rPr lang="ru-RU" sz="2400" u="sng" dirty="0" smtClean="0">
                <a:hlinkClick r:id="rId8" tooltip="Сомерсет"/>
              </a:rPr>
              <a:t>графство Сомерсет</a:t>
            </a:r>
            <a:r>
              <a:rPr lang="ru-RU" sz="2400" dirty="0" smtClean="0"/>
              <a:t>) — английский инженер и физик, специалист в области </a:t>
            </a:r>
            <a:r>
              <a:rPr lang="ru-RU" sz="2400" u="sng" dirty="0" smtClean="0">
                <a:hlinkClick r:id="rId9" tooltip="Гидравлика"/>
              </a:rPr>
              <a:t>гидравлики</a:t>
            </a:r>
            <a:r>
              <a:rPr lang="ru-RU" sz="2400" dirty="0" smtClean="0"/>
              <a:t>.</a:t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7" name="Рисунок 6" descr="Файл:OsborneReynolds.jpg">
            <a:hlinkClick r:id="rId10"/>
          </p:cNvPr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85720" y="1285860"/>
            <a:ext cx="3214710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2" descr="vd236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500430" y="1714488"/>
            <a:ext cx="5424480" cy="4857783"/>
          </a:xfrm>
          <a:prstGeom prst="rect">
            <a:avLst/>
          </a:prstGeom>
          <a:noFill/>
        </p:spPr>
      </p:pic>
      <p:sp>
        <p:nvSpPr>
          <p:cNvPr id="23555" name="AutoShape 3" descr="http://www.holunica.ru/images/topics/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</TotalTime>
  <Words>243</Words>
  <Application>Microsoft Office PowerPoint</Application>
  <PresentationFormat>Экран (4:3)</PresentationFormat>
  <Paragraphs>31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Исторический очерк развития гидравлики</vt:lpstr>
      <vt:lpstr> Вклад ученых в развитие науки</vt:lpstr>
      <vt:lpstr>Леона́рдо ди сер Пье́ро да Ви́нчи (итал. Leonardo di ser Piero da Vinci, 15 апреля 1452, село Анкиано, около городка Винчи, близ Флоренции — 2 мая 1519, замок Кло-Люсэ, близ Амбуаза, Турень, Франция) — великий итальянский художник (живописец, скульптор, архитектор) и учёный (анатом, математик, физик, естествоиспытатель), яркий представитель типа «универсального человека»</vt:lpstr>
      <vt:lpstr>Блез Паскаль (Blaise Pascal, 1623-1662.) — французский математик, физик, религиозный философ и писатель.  Один из основоположников гидростатики, установил ее основной закон. На законе Паскаля основано действие гидравлических прессов и других гидростатических машин  </vt:lpstr>
      <vt:lpstr>Эванджели́ста Торриче́лли (итал. Evangelista Torricelli; 15 октября 1608, Фаэнца — 25 октября 1647, Флоренция) — итальянский математик и физик, ученик Галилея. </vt:lpstr>
      <vt:lpstr>Сэр Исаа́к Нью́то́н[1] (англ. Sir Isaac Newton, 25 декабря 1642 — 20 марта 1727 по юлианскому календарю, действовавшему в Англии до 1752 года; или 4 января 1643 — 31 марта 1727 по григорианскому календарю) — английский физик, математик и астроном, один из создателей классической физики.. </vt:lpstr>
      <vt:lpstr>Леона́рд Э́йлер (нем. Leonhard Euler; 4 (15) апреля 1707(17070415),  —российский и швейцарский математик, внёсший значительный вклад в развитие математики, а также механики, физики, астрономии и ряда прикладных наук</vt:lpstr>
      <vt:lpstr>Осборн Рейнольдс (англ. Osborne Reynolds; 23 августа 1842, Белфаст — 21 февраля 1912, Уотчет (графство Сомерсет) — английский инженер и физик, специалист в области гидравлики. </vt:lpstr>
      <vt:lpstr>Людвиг Прандтль (нем. Ludwig Prandtl, 4 февраля 1875, Фрейзинг — 15 августа 1953, Гёттинген) — немецкий физик. Он внёс существенный вклад в основы гидродинамики и разработал теорию пограничного слоя. В честь его было названо число Прандтля; а также ставшее классическим приёмником воздушного давления для многих самолётов и вертолётов гидроаэрометрическое устройство «трубка Прандтля», предназначенное для совместного съёма абсолютного и динамического давления. </vt:lpstr>
      <vt:lpstr>Никола́й Его́рович Жуко́вский (5 (17) января 1847, с. Орехово (ныне Владимирской области) — 17 марта 1921, Москва) — выдающийся русский учёный, создатель аэродинамики как науки. </vt:lpstr>
      <vt:lpstr>Предмет изучения и область применения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Диман</dc:creator>
  <cp:lastModifiedBy>USER</cp:lastModifiedBy>
  <cp:revision>32</cp:revision>
  <dcterms:created xsi:type="dcterms:W3CDTF">2010-04-08T03:04:15Z</dcterms:created>
  <dcterms:modified xsi:type="dcterms:W3CDTF">2014-01-23T14:55:56Z</dcterms:modified>
</cp:coreProperties>
</file>