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7D129-7A5A-415F-9BFD-F89F5E78A9B4}" type="datetimeFigureOut">
              <a:rPr lang="ru-RU" smtClean="0"/>
              <a:pPr/>
              <a:t>13.11.2014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13EAA-369E-4AE4-838A-48151FE51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Инклюзивное образование </a:t>
            </a:r>
            <a:endParaRPr lang="ru-RU" sz="3200" dirty="0"/>
          </a:p>
        </p:txBody>
      </p:sp>
      <p:pic>
        <p:nvPicPr>
          <p:cNvPr id="6" name="Содержимое 5" descr="http://armseven.ru/image001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857364"/>
            <a:ext cx="276225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571604" y="4500570"/>
            <a:ext cx="6000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Они пришли в этот мир, значит, они нужны…</a:t>
            </a:r>
            <a:endParaRPr lang="ru-RU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За- образование для всех.</a:t>
            </a:r>
          </a:p>
          <a:p>
            <a:r>
              <a:rPr lang="ru-RU" dirty="0" smtClean="0"/>
              <a:t>Концепция инклюзивного образования.</a:t>
            </a:r>
          </a:p>
          <a:p>
            <a:r>
              <a:rPr lang="ru-RU" dirty="0" smtClean="0"/>
              <a:t>Закон об </a:t>
            </a:r>
            <a:r>
              <a:rPr lang="ru-RU" dirty="0" smtClean="0"/>
              <a:t>инклюзивном </a:t>
            </a:r>
            <a:r>
              <a:rPr lang="ru-RU" dirty="0"/>
              <a:t>о</a:t>
            </a:r>
            <a:r>
              <a:rPr lang="ru-RU" dirty="0" smtClean="0"/>
              <a:t>бразовании (готовится).</a:t>
            </a:r>
          </a:p>
          <a:p>
            <a:r>
              <a:rPr lang="ru-RU" b="1" dirty="0" smtClean="0"/>
              <a:t>Кстати, одаренные дети - это тоже инклюзивное образование.</a:t>
            </a:r>
            <a:endParaRPr lang="ru-RU" sz="2400" b="1" dirty="0" smtClean="0"/>
          </a:p>
          <a:p>
            <a:r>
              <a:rPr lang="ru-RU" dirty="0" smtClean="0"/>
              <a:t>Закон об Образовании- основной документ </a:t>
            </a:r>
            <a:r>
              <a:rPr lang="ru-RU" dirty="0" smtClean="0"/>
              <a:t> </a:t>
            </a:r>
            <a:r>
              <a:rPr lang="ru-RU" dirty="0" smtClean="0"/>
              <a:t>принят в 2012г</a:t>
            </a:r>
            <a:r>
              <a:rPr lang="ru-RU" smtClean="0"/>
              <a:t>., реализуется с 2013г.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 или против?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дети светят отраженным светом..</a:t>
            </a:r>
          </a:p>
          <a:p>
            <a:r>
              <a:rPr lang="ru-RU" dirty="0" smtClean="0"/>
              <a:t>Все зависит от учителей и родителей здоровых детей.</a:t>
            </a:r>
          </a:p>
          <a:p>
            <a:pPr algn="ctr"/>
            <a:r>
              <a:rPr lang="ru-RU" sz="5400" dirty="0" smtClean="0"/>
              <a:t>А вы </a:t>
            </a:r>
            <a:r>
              <a:rPr lang="ru-RU" sz="5400" u="sng" dirty="0" smtClean="0"/>
              <a:t>за</a:t>
            </a:r>
            <a:r>
              <a:rPr lang="ru-RU" sz="5400" dirty="0" smtClean="0"/>
              <a:t> или </a:t>
            </a:r>
            <a:r>
              <a:rPr lang="ru-RU" sz="5400" u="sng" dirty="0" smtClean="0"/>
              <a:t>против </a:t>
            </a:r>
            <a:r>
              <a:rPr lang="ru-RU" sz="5400" dirty="0" smtClean="0"/>
              <a:t>инклюзии?</a:t>
            </a: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Инклюзивное образование-это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Инклюзивное</a:t>
            </a:r>
            <a:r>
              <a:rPr lang="ru-RU" dirty="0"/>
              <a:t> (франц. </a:t>
            </a:r>
            <a:r>
              <a:rPr lang="ru-RU" i="1" dirty="0" err="1"/>
              <a:t>inclusif</a:t>
            </a:r>
            <a:r>
              <a:rPr lang="ru-RU" dirty="0"/>
              <a:t> - включающий в себя) </a:t>
            </a:r>
            <a:r>
              <a:rPr lang="ru-RU" b="1" dirty="0"/>
              <a:t>образование</a:t>
            </a:r>
            <a:r>
              <a:rPr lang="ru-RU" dirty="0"/>
              <a:t> - процесс развития общего образования, который подразумевает </a:t>
            </a:r>
            <a:r>
              <a:rPr lang="ru-RU" b="1" dirty="0"/>
              <a:t>доступность образования для всех</a:t>
            </a:r>
            <a:r>
              <a:rPr lang="ru-RU" dirty="0"/>
              <a:t>, в плане приспособления к различным нуждам всех детей, что обеспечивает доступ к образованию для детей с особыми потребностями.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Принципы инклюзивного образования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    1</a:t>
            </a:r>
            <a:r>
              <a:rPr lang="ru-RU" sz="3400" dirty="0"/>
              <a:t>.    Ценность человека не зависит от его способностей и достижений;</a:t>
            </a:r>
            <a:br>
              <a:rPr lang="ru-RU" sz="3400" dirty="0"/>
            </a:br>
            <a:r>
              <a:rPr lang="ru-RU" sz="3400" dirty="0"/>
              <a:t>2.    Каждый человек способен чувствовать и думать;</a:t>
            </a:r>
            <a:br>
              <a:rPr lang="ru-RU" sz="3400" dirty="0"/>
            </a:br>
            <a:r>
              <a:rPr lang="ru-RU" sz="3400" dirty="0"/>
              <a:t>3.    Каждый человек имеет право на общение и на то, чтобы быть услышанным;</a:t>
            </a:r>
            <a:br>
              <a:rPr lang="ru-RU" sz="3400" dirty="0"/>
            </a:br>
            <a:r>
              <a:rPr lang="ru-RU" sz="3400" dirty="0"/>
              <a:t>4.    Все люди нуждаются друг в друге;</a:t>
            </a:r>
            <a:br>
              <a:rPr lang="ru-RU" sz="3400" dirty="0"/>
            </a:br>
            <a:r>
              <a:rPr lang="ru-RU" sz="3400" dirty="0"/>
              <a:t>5.    Подлинное образование может осуществляться только в контексте реальных взаимоотношений;</a:t>
            </a:r>
            <a:br>
              <a:rPr lang="ru-RU" sz="3400" dirty="0"/>
            </a:br>
            <a:r>
              <a:rPr lang="ru-RU" sz="3400" dirty="0"/>
              <a:t>6.    Все люди нуждаются в поддержке и дружбе ровесников;</a:t>
            </a:r>
            <a:br>
              <a:rPr lang="ru-RU" sz="3400" dirty="0"/>
            </a:br>
            <a:r>
              <a:rPr lang="ru-RU" sz="3400" dirty="0"/>
              <a:t>7.    Для всех обучающихся достижение прогресса скорее может быть в том, что они могут делать, чем в том, что не могут;</a:t>
            </a:r>
            <a:br>
              <a:rPr lang="ru-RU" sz="3400" dirty="0"/>
            </a:br>
            <a:r>
              <a:rPr lang="ru-RU" sz="3400" dirty="0"/>
              <a:t>8.    Разнообразие усиливает все стороны жизни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Законы об инклюзивном образовании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инклюзивное образование на территории РФ регулируется Конституцией РФ, федеральным законом «Об образовании», федеральным законом «О социальной защите инвалидов в РФ», а также Конвенцией о правах ребенка и Протоколом №1 Европейской конвенции о защите прав человека и основных свобод.</a:t>
            </a:r>
          </a:p>
          <a:p>
            <a:r>
              <a:rPr lang="ru-RU" sz="1900" dirty="0">
                <a:latin typeface="Times New Roman" pitchFamily="18" charset="0"/>
                <a:cs typeface="Times New Roman" pitchFamily="18" charset="0"/>
              </a:rPr>
              <a:t>В 2008 году Россия подписала Конвенцию ООН «О правах 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инвалидов</a:t>
            </a:r>
            <a:endParaRPr lang="ru-RU" sz="19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2012год- Закон об образовании  утвердил инклюзивное образование, программы и виды инклюзивного образования, статус ребенка с ОВЗ, виды адаптированных программ.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инклюзия</a:t>
            </a:r>
            <a:r>
              <a:rPr lang="ru-RU" sz="2800" b="1" dirty="0"/>
              <a:t> </a:t>
            </a:r>
            <a:r>
              <a:rPr lang="ru-RU" sz="2800" b="1" dirty="0" smtClean="0"/>
              <a:t>-</a:t>
            </a:r>
            <a:r>
              <a:rPr lang="ru-RU" sz="2800" b="1" dirty="0"/>
              <a:t>р</a:t>
            </a:r>
            <a:r>
              <a:rPr lang="ru-RU" sz="2800" b="1" dirty="0" smtClean="0"/>
              <a:t>авные </a:t>
            </a:r>
            <a:r>
              <a:rPr lang="ru-RU" sz="2800" b="1" dirty="0"/>
              <a:t>возможности для каждого!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4" name="Содержимое 3" descr="http://armseven.ru/image00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42984"/>
            <a:ext cx="721523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инклюзия</a:t>
            </a:r>
            <a:endParaRPr lang="ru-RU" dirty="0"/>
          </a:p>
        </p:txBody>
      </p:sp>
      <p:pic>
        <p:nvPicPr>
          <p:cNvPr id="4" name="Содержимое 3" descr="http://armseven.ru/image005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1"/>
            <a:ext cx="6786609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Инклюзивное образование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 smtClean="0"/>
              <a:t>Все </a:t>
            </a:r>
            <a:r>
              <a:rPr lang="ru-RU" sz="2400" b="1" dirty="0"/>
              <a:t>дети разные</a:t>
            </a:r>
            <a:endParaRPr lang="ru-RU" sz="2400" dirty="0"/>
          </a:p>
          <a:p>
            <a:pPr lvl="0"/>
            <a:r>
              <a:rPr lang="ru-RU" sz="2400" b="1" dirty="0"/>
              <a:t>Все дети могут учиться</a:t>
            </a:r>
            <a:endParaRPr lang="ru-RU" sz="2400" dirty="0"/>
          </a:p>
          <a:p>
            <a:pPr lvl="0"/>
            <a:r>
              <a:rPr lang="ru-RU" sz="2400" b="1" dirty="0"/>
              <a:t>Есть разные способности,</a:t>
            </a:r>
            <a:br>
              <a:rPr lang="ru-RU" sz="2400" b="1" dirty="0"/>
            </a:br>
            <a:r>
              <a:rPr lang="ru-RU" sz="2400" b="1" dirty="0"/>
              <a:t>различные этнические группы,</a:t>
            </a:r>
            <a:br>
              <a:rPr lang="ru-RU" sz="2400" b="1" dirty="0"/>
            </a:br>
            <a:r>
              <a:rPr lang="ru-RU" sz="2400" b="1" dirty="0"/>
              <a:t>разный рост,</a:t>
            </a:r>
            <a:br>
              <a:rPr lang="ru-RU" sz="2400" b="1" dirty="0"/>
            </a:br>
            <a:r>
              <a:rPr lang="ru-RU" sz="2400" b="1" dirty="0"/>
              <a:t>возраст,</a:t>
            </a:r>
            <a:br>
              <a:rPr lang="ru-RU" sz="2400" b="1" dirty="0"/>
            </a:br>
            <a:r>
              <a:rPr lang="ru-RU" sz="2400" b="1" dirty="0"/>
              <a:t>происхождение,</a:t>
            </a:r>
            <a:br>
              <a:rPr lang="ru-RU" sz="2400" b="1" dirty="0"/>
            </a:br>
            <a:r>
              <a:rPr lang="ru-RU" sz="2400" b="1" dirty="0"/>
              <a:t>пол</a:t>
            </a:r>
            <a:endParaRPr lang="ru-RU" sz="2400" dirty="0"/>
          </a:p>
          <a:p>
            <a:pPr lvl="0"/>
            <a:r>
              <a:rPr lang="ru-RU" sz="2400" b="1" dirty="0"/>
              <a:t>Адаптация системы к потребностям ребенка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4" name="Рисунок 3" descr="http://armseven.ru/image0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857364"/>
            <a:ext cx="285752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Проблемы инклюзивного образования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– </a:t>
            </a:r>
            <a:r>
              <a:rPr lang="ru-RU" sz="2400" u="sng" dirty="0"/>
              <a:t>архитектурная недоступность </a:t>
            </a:r>
            <a:r>
              <a:rPr lang="ru-RU" sz="2400" dirty="0"/>
              <a:t>образовательных </a:t>
            </a:r>
            <a:r>
              <a:rPr lang="ru-RU" sz="2400" dirty="0" err="1"/>
              <a:t>учрежде</a:t>
            </a:r>
            <a:r>
              <a:rPr lang="ru-RU" sz="2400" dirty="0"/>
              <a:t>-</a:t>
            </a:r>
          </a:p>
          <a:p>
            <a:pPr>
              <a:buNone/>
            </a:pPr>
            <a:r>
              <a:rPr lang="ru-RU" sz="2400" dirty="0" err="1"/>
              <a:t>ний</a:t>
            </a:r>
            <a:r>
              <a:rPr lang="ru-RU" sz="2400" dirty="0"/>
              <a:t>;</a:t>
            </a:r>
          </a:p>
          <a:p>
            <a:r>
              <a:rPr lang="ru-RU" sz="2400" dirty="0"/>
              <a:t>– дети с особыми образовательными потребностями часто </a:t>
            </a:r>
          </a:p>
          <a:p>
            <a:pPr>
              <a:buNone/>
            </a:pPr>
            <a:r>
              <a:rPr lang="ru-RU" sz="2400" u="sng" dirty="0"/>
              <a:t>признаются необучаемыми</a:t>
            </a:r>
            <a:r>
              <a:rPr lang="ru-RU" sz="2400" dirty="0"/>
              <a:t>;</a:t>
            </a:r>
          </a:p>
          <a:p>
            <a:r>
              <a:rPr lang="ru-RU" sz="2400" dirty="0"/>
              <a:t>– большинство </a:t>
            </a:r>
            <a:r>
              <a:rPr lang="ru-RU" sz="2400" u="sng" dirty="0"/>
              <a:t>учителей и директоров </a:t>
            </a:r>
            <a:r>
              <a:rPr lang="ru-RU" sz="2400" dirty="0"/>
              <a:t>массовых школ </a:t>
            </a:r>
          </a:p>
          <a:p>
            <a:pPr>
              <a:buNone/>
            </a:pPr>
            <a:r>
              <a:rPr lang="ru-RU" sz="2400" u="sng" dirty="0"/>
              <a:t>недостаточно знает о проблемах инвалидности и не готово </a:t>
            </a:r>
          </a:p>
          <a:p>
            <a:pPr>
              <a:buNone/>
            </a:pPr>
            <a:r>
              <a:rPr lang="ru-RU" sz="2400" u="sng" dirty="0"/>
              <a:t>к включению детей-инвалидов </a:t>
            </a:r>
            <a:r>
              <a:rPr lang="ru-RU" sz="2400" dirty="0"/>
              <a:t>в процесс обучения в классах; </a:t>
            </a:r>
          </a:p>
          <a:p>
            <a:r>
              <a:rPr lang="ru-RU" sz="2400" dirty="0"/>
              <a:t>– родители детей-инвалидов </a:t>
            </a:r>
            <a:r>
              <a:rPr lang="ru-RU" sz="2400" u="sng" dirty="0"/>
              <a:t>не знают, как отстаивать </a:t>
            </a:r>
          </a:p>
          <a:p>
            <a:pPr>
              <a:buNone/>
            </a:pPr>
            <a:r>
              <a:rPr lang="ru-RU" sz="2400" u="sng" dirty="0"/>
              <a:t>права своих детей на образование</a:t>
            </a:r>
            <a:r>
              <a:rPr lang="ru-RU" sz="2400" dirty="0"/>
              <a:t>, и испытывают страх </a:t>
            </a:r>
          </a:p>
          <a:p>
            <a:pPr>
              <a:buNone/>
            </a:pPr>
            <a:r>
              <a:rPr lang="ru-RU" sz="2400" dirty="0"/>
              <a:t>перед системой образования и социальной поддержки.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smtClean="0"/>
              <a:t>Концепция инклюзивного образования-2004-2015г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инклюзивное </a:t>
            </a:r>
            <a:r>
              <a:rPr lang="ru-RU" dirty="0" smtClean="0"/>
              <a:t>образование-</a:t>
            </a: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— новый этап в развитии образования в </a:t>
            </a:r>
            <a:r>
              <a:rPr lang="ru-RU" dirty="0" smtClean="0"/>
              <a:t>целом, </a:t>
            </a:r>
            <a:r>
              <a:rPr lang="ru-RU" dirty="0"/>
              <a:t>важный проект, который следует </a:t>
            </a:r>
          </a:p>
          <a:p>
            <a:pPr>
              <a:buNone/>
            </a:pPr>
            <a:r>
              <a:rPr lang="ru-RU" dirty="0"/>
              <a:t>развивать, совершенствовать и воплощать в жизнь, которому </a:t>
            </a:r>
          </a:p>
          <a:p>
            <a:pPr>
              <a:buNone/>
            </a:pPr>
            <a:r>
              <a:rPr lang="ru-RU" dirty="0"/>
              <a:t>требуется поддержка государства, специалистов, родителей </a:t>
            </a:r>
          </a:p>
          <a:p>
            <a:pPr>
              <a:buNone/>
            </a:pPr>
            <a:r>
              <a:rPr lang="ru-RU" dirty="0"/>
              <a:t>и педагогов.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294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Инклюзивное образование </vt:lpstr>
      <vt:lpstr>Инклюзивное образование-это</vt:lpstr>
      <vt:lpstr>Принципы инклюзивного образования</vt:lpstr>
      <vt:lpstr>Законы об инклюзивном образовании</vt:lpstr>
      <vt:lpstr>инклюзия -равные возможности для каждого! </vt:lpstr>
      <vt:lpstr>инклюзия</vt:lpstr>
      <vt:lpstr>Инклюзивное образование </vt:lpstr>
      <vt:lpstr>Проблемы инклюзивного образования</vt:lpstr>
      <vt:lpstr>Концепция инклюзивного образования-2004-2015г.</vt:lpstr>
      <vt:lpstr>проекты</vt:lpstr>
      <vt:lpstr>За или против?</vt:lpstr>
    </vt:vector>
  </TitlesOfParts>
  <Company>school1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Инклюзивное образование и здоровьесбережение: ЗА И ПРОТИВ</dc:title>
  <dc:creator>logoped</dc:creator>
  <cp:lastModifiedBy>HP</cp:lastModifiedBy>
  <cp:revision>10</cp:revision>
  <dcterms:created xsi:type="dcterms:W3CDTF">2012-08-22T02:56:43Z</dcterms:created>
  <dcterms:modified xsi:type="dcterms:W3CDTF">2014-11-13T15:51:03Z</dcterms:modified>
</cp:coreProperties>
</file>