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6901800"/>
          </a:xfrm>
          <a:prstGeom prst="rect">
            <a:avLst/>
          </a:prstGeom>
          <a:gradFill>
            <a:gsLst>
              <a:gs pos="0">
                <a:srgbClr val="003171"/>
              </a:gs>
              <a:gs pos="100000">
                <a:srgbClr val="549FFF"/>
              </a:gs>
            </a:gsLst>
            <a:lin ang="792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" name="Shape 9"/>
          <p:cNvSpPr/>
          <p:nvPr/>
        </p:nvSpPr>
        <p:spPr>
          <a:xfrm flipH="1">
            <a:off x="-3832" y="16052"/>
            <a:ext cx="10925833" cy="6881034"/>
          </a:xfrm>
          <a:custGeom>
            <a:avLst/>
            <a:gdLst/>
            <a:ahLst/>
            <a:cxnLst/>
            <a:rect l="0" t="0" r="0" b="0"/>
            <a:pathLst>
              <a:path w="24279631" h="6863875" extrusionOk="0">
                <a:moveTo>
                  <a:pt x="9291599" y="0"/>
                </a:moveTo>
                <a:lnTo>
                  <a:pt x="24279631" y="5875"/>
                </a:lnTo>
                <a:lnTo>
                  <a:pt x="24250422" y="6863875"/>
                </a:lnTo>
                <a:lnTo>
                  <a:pt x="8740466" y="6858000"/>
                </a:lnTo>
                <a:cubicBezTo>
                  <a:pt x="0" y="3062308"/>
                  <a:pt x="7449035" y="312298"/>
                  <a:pt x="9291599" y="0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40784"/>
                </a:srgbClr>
              </a:gs>
              <a:gs pos="41000">
                <a:srgbClr val="003171">
                  <a:alpha val="94901"/>
                </a:srgbClr>
              </a:gs>
              <a:gs pos="100000">
                <a:srgbClr val="003171">
                  <a:alpha val="94901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/>
          <p:nvPr/>
        </p:nvSpPr>
        <p:spPr>
          <a:xfrm flipH="1">
            <a:off x="14659" y="881"/>
            <a:ext cx="10500940" cy="6881034"/>
          </a:xfrm>
          <a:custGeom>
            <a:avLst/>
            <a:gdLst/>
            <a:ahLst/>
            <a:cxnLst/>
            <a:rect l="0" t="0" r="0" b="0"/>
            <a:pathLst>
              <a:path w="24279631" h="6863875" extrusionOk="0">
                <a:moveTo>
                  <a:pt x="9291599" y="0"/>
                </a:moveTo>
                <a:lnTo>
                  <a:pt x="24279631" y="5875"/>
                </a:lnTo>
                <a:lnTo>
                  <a:pt x="24250422" y="6863875"/>
                </a:lnTo>
                <a:lnTo>
                  <a:pt x="8740466" y="6858000"/>
                </a:lnTo>
                <a:cubicBezTo>
                  <a:pt x="0" y="3062308"/>
                  <a:pt x="7449035" y="312298"/>
                  <a:pt x="9291599" y="0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-846666" y="-881"/>
            <a:ext cx="2167466" cy="6906895"/>
          </a:xfrm>
          <a:custGeom>
            <a:avLst/>
            <a:gdLst/>
            <a:ahLst/>
            <a:cxnLst/>
            <a:rect l="0" t="0" r="0" b="0"/>
            <a:pathLst>
              <a:path w="2167467" h="6180667" extrusionOk="0">
                <a:moveTo>
                  <a:pt x="939800" y="0"/>
                </a:moveTo>
                <a:lnTo>
                  <a:pt x="1905000" y="5881"/>
                </a:lnTo>
                <a:cubicBezTo>
                  <a:pt x="2167467" y="1035992"/>
                  <a:pt x="0" y="1848556"/>
                  <a:pt x="1896533" y="6180667"/>
                </a:cubicBezTo>
                <a:lnTo>
                  <a:pt x="939800" y="6180667"/>
                </a:lnTo>
                <a:lnTo>
                  <a:pt x="939800" y="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/>
          <p:nvPr/>
        </p:nvSpPr>
        <p:spPr>
          <a:xfrm rot="10800000" flipH="1">
            <a:off x="-524933" y="-4974"/>
            <a:ext cx="1403434" cy="6906895"/>
          </a:xfrm>
          <a:custGeom>
            <a:avLst/>
            <a:gdLst/>
            <a:ahLst/>
            <a:cxnLst/>
            <a:rect l="0" t="0" r="0" b="0"/>
            <a:pathLst>
              <a:path w="2167467" h="6180667" extrusionOk="0">
                <a:moveTo>
                  <a:pt x="939800" y="0"/>
                </a:moveTo>
                <a:lnTo>
                  <a:pt x="1905000" y="5881"/>
                </a:lnTo>
                <a:cubicBezTo>
                  <a:pt x="2167467" y="1035992"/>
                  <a:pt x="0" y="1848556"/>
                  <a:pt x="1896533" y="6180667"/>
                </a:cubicBezTo>
                <a:lnTo>
                  <a:pt x="939800" y="6180667"/>
                </a:lnTo>
                <a:lnTo>
                  <a:pt x="939800" y="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082040" y="1656080"/>
            <a:ext cx="70509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082040" y="3230880"/>
            <a:ext cx="7035899" cy="925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10800000" flipH="1">
            <a:off x="-348182" y="-4700"/>
            <a:ext cx="1723519" cy="6862700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  <a:defRPr sz="3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560"/>
              </a:spcBef>
              <a:buClr>
                <a:schemeClr val="dk2"/>
              </a:buClr>
              <a:buSzPct val="100000"/>
              <a:buFont typeface="Courier New"/>
              <a:buChar char="o"/>
              <a:defRPr sz="2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●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●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8" name="Shape 18"/>
          <p:cNvSpPr/>
          <p:nvPr/>
        </p:nvSpPr>
        <p:spPr>
          <a:xfrm rot="10800000" flipH="1">
            <a:off x="-1118653" y="-4700"/>
            <a:ext cx="3100650" cy="6862700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Shape 19"/>
          <p:cNvSpPr/>
          <p:nvPr/>
        </p:nvSpPr>
        <p:spPr>
          <a:xfrm rot="10800000">
            <a:off x="8088846" y="-6969"/>
            <a:ext cx="1100667" cy="6864969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 rot="10800000" flipH="1">
            <a:off x="-348182" y="-4700"/>
            <a:ext cx="1723519" cy="6862700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3" name="Shape 23"/>
          <p:cNvSpPr/>
          <p:nvPr/>
        </p:nvSpPr>
        <p:spPr>
          <a:xfrm rot="10800000" flipH="1">
            <a:off x="-1118653" y="-4700"/>
            <a:ext cx="3100650" cy="6862700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" name="Shape 24"/>
          <p:cNvSpPr/>
          <p:nvPr/>
        </p:nvSpPr>
        <p:spPr>
          <a:xfrm rot="10800000">
            <a:off x="8088846" y="-6969"/>
            <a:ext cx="1100667" cy="6864969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800"/>
            </a:lvl1pPr>
            <a:lvl2pPr rtl="0">
              <a:spcBef>
                <a:spcPts val="0"/>
              </a:spcBef>
              <a:buNone/>
              <a:defRPr sz="2400"/>
            </a:lvl2pPr>
            <a:lvl3pPr rtl="0">
              <a:spcBef>
                <a:spcPts val="0"/>
              </a:spcBef>
              <a:buNone/>
              <a:defRPr sz="2000"/>
            </a:lvl3pPr>
            <a:lvl4pPr rtl="0">
              <a:spcBef>
                <a:spcPts val="0"/>
              </a:spcBef>
              <a:buNone/>
              <a:defRPr sz="1800"/>
            </a:lvl4pPr>
            <a:lvl5pPr rtl="0">
              <a:spcBef>
                <a:spcPts val="0"/>
              </a:spcBef>
              <a:buNone/>
              <a:defRPr sz="1800"/>
            </a:lvl5pPr>
            <a:lvl6pPr rtl="0">
              <a:spcBef>
                <a:spcPts val="0"/>
              </a:spcBef>
              <a:buNone/>
              <a:defRPr sz="1800"/>
            </a:lvl6pPr>
            <a:lvl7pPr rtl="0">
              <a:spcBef>
                <a:spcPts val="0"/>
              </a:spcBef>
              <a:buNone/>
              <a:defRPr sz="1800"/>
            </a:lvl7pPr>
            <a:lvl8pPr rtl="0">
              <a:spcBef>
                <a:spcPts val="0"/>
              </a:spcBef>
              <a:buNone/>
              <a:defRPr sz="1800"/>
            </a:lvl8pPr>
            <a:lvl9pPr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648200" y="1658990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800"/>
            </a:lvl1pPr>
            <a:lvl2pPr rtl="0">
              <a:spcBef>
                <a:spcPts val="0"/>
              </a:spcBef>
              <a:buNone/>
              <a:defRPr sz="2400"/>
            </a:lvl2pPr>
            <a:lvl3pPr rtl="0">
              <a:spcBef>
                <a:spcPts val="0"/>
              </a:spcBef>
              <a:buNone/>
              <a:defRPr sz="2000"/>
            </a:lvl3pPr>
            <a:lvl4pPr rtl="0">
              <a:spcBef>
                <a:spcPts val="0"/>
              </a:spcBef>
              <a:buNone/>
              <a:defRPr sz="1800"/>
            </a:lvl4pPr>
            <a:lvl5pPr rtl="0">
              <a:spcBef>
                <a:spcPts val="0"/>
              </a:spcBef>
              <a:buNone/>
              <a:defRPr sz="1800"/>
            </a:lvl5pPr>
            <a:lvl6pPr rtl="0">
              <a:spcBef>
                <a:spcPts val="0"/>
              </a:spcBef>
              <a:buNone/>
              <a:defRPr sz="1800"/>
            </a:lvl6pPr>
            <a:lvl7pPr rtl="0">
              <a:spcBef>
                <a:spcPts val="0"/>
              </a:spcBef>
              <a:buNone/>
              <a:defRPr sz="1800"/>
            </a:lvl7pPr>
            <a:lvl8pPr rtl="0">
              <a:spcBef>
                <a:spcPts val="0"/>
              </a:spcBef>
              <a:buNone/>
              <a:defRPr sz="1800"/>
            </a:lvl8pPr>
            <a:lvl9pPr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 rot="10800000" flipH="1">
            <a:off x="-348182" y="-4700"/>
            <a:ext cx="1723519" cy="6862700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" name="Shape 30"/>
          <p:cNvSpPr/>
          <p:nvPr/>
        </p:nvSpPr>
        <p:spPr>
          <a:xfrm rot="10800000" flipH="1">
            <a:off x="-1118653" y="-4700"/>
            <a:ext cx="3100650" cy="6862700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1" name="Shape 31"/>
          <p:cNvSpPr/>
          <p:nvPr/>
        </p:nvSpPr>
        <p:spPr>
          <a:xfrm rot="10800000">
            <a:off x="8088846" y="-6969"/>
            <a:ext cx="1100667" cy="6864969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Shape 34"/>
          <p:cNvGrpSpPr/>
          <p:nvPr/>
        </p:nvGrpSpPr>
        <p:grpSpPr>
          <a:xfrm>
            <a:off x="-6264" y="4933386"/>
            <a:ext cx="9150267" cy="3100650"/>
            <a:chOff x="-6264" y="4933386"/>
            <a:chExt cx="9150267" cy="3100650"/>
          </a:xfrm>
        </p:grpSpPr>
        <p:sp>
          <p:nvSpPr>
            <p:cNvPr id="35" name="Shape 35"/>
            <p:cNvSpPr/>
            <p:nvPr/>
          </p:nvSpPr>
          <p:spPr>
            <a:xfrm>
              <a:off x="-7" y="5537200"/>
              <a:ext cx="9144008" cy="1574769"/>
            </a:xfrm>
            <a:custGeom>
              <a:avLst/>
              <a:gdLst/>
              <a:ahLst/>
              <a:cxnLst/>
              <a:rect l="0" t="0" r="0" b="0"/>
              <a:pathLst>
                <a:path w="9144009" h="1257301" extrusionOk="0">
                  <a:moveTo>
                    <a:pt x="5" y="266700"/>
                  </a:moveTo>
                  <a:cubicBezTo>
                    <a:pt x="8115305" y="1257301"/>
                    <a:pt x="7620009" y="0"/>
                    <a:pt x="9144009" y="186267"/>
                  </a:cubicBezTo>
                  <a:cubicBezTo>
                    <a:pt x="9144008" y="441678"/>
                    <a:pt x="9143998" y="818763"/>
                    <a:pt x="9143997" y="1074174"/>
                  </a:cubicBezTo>
                  <a:lnTo>
                    <a:pt x="0" y="1086874"/>
                  </a:lnTo>
                  <a:cubicBezTo>
                    <a:pt x="0" y="854041"/>
                    <a:pt x="5" y="499533"/>
                    <a:pt x="5" y="266700"/>
                  </a:cubicBezTo>
                  <a:close/>
                </a:path>
              </a:pathLst>
            </a:custGeom>
            <a:gradFill>
              <a:gsLst>
                <a:gs pos="0">
                  <a:srgbClr val="549FFF"/>
                </a:gs>
                <a:gs pos="100000">
                  <a:srgbClr val="003171">
                    <a:alpha val="51764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 rot="5400000" flipH="1">
              <a:off x="3018543" y="1908578"/>
              <a:ext cx="3100650" cy="9150266"/>
            </a:xfrm>
            <a:custGeom>
              <a:avLst/>
              <a:gdLst/>
              <a:ahLst/>
              <a:cxnLst/>
              <a:rect l="0" t="0" r="0" b="0"/>
              <a:pathLst>
                <a:path w="8053639" h="6879900" extrusionOk="0">
                  <a:moveTo>
                    <a:pt x="4696126" y="16025"/>
                  </a:moveTo>
                  <a:lnTo>
                    <a:pt x="2920537" y="0"/>
                  </a:lnTo>
                  <a:cubicBezTo>
                    <a:pt x="2927053" y="2293300"/>
                    <a:pt x="2933568" y="4586600"/>
                    <a:pt x="2940084" y="6879900"/>
                  </a:cubicBezTo>
                  <a:lnTo>
                    <a:pt x="4085318" y="6861462"/>
                  </a:lnTo>
                  <a:cubicBezTo>
                    <a:pt x="8053639" y="4651267"/>
                    <a:pt x="0" y="3113439"/>
                    <a:pt x="4696126" y="16025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78823"/>
                  </a:srgbClr>
                </a:gs>
                <a:gs pos="41000">
                  <a:srgbClr val="003171">
                    <a:alpha val="78823"/>
                  </a:srgbClr>
                </a:gs>
                <a:gs pos="100000">
                  <a:srgbClr val="003171">
                    <a:alpha val="78823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-7" y="5740400"/>
              <a:ext cx="9144010" cy="1574769"/>
            </a:xfrm>
            <a:custGeom>
              <a:avLst/>
              <a:gdLst/>
              <a:ahLst/>
              <a:cxnLst/>
              <a:rect l="0" t="0" r="0" b="0"/>
              <a:pathLst>
                <a:path w="9144011" h="1257301" extrusionOk="0">
                  <a:moveTo>
                    <a:pt x="7" y="266700"/>
                  </a:moveTo>
                  <a:cubicBezTo>
                    <a:pt x="8115307" y="1257301"/>
                    <a:pt x="7620011" y="0"/>
                    <a:pt x="9144011" y="186267"/>
                  </a:cubicBezTo>
                  <a:lnTo>
                    <a:pt x="9144011" y="921775"/>
                  </a:lnTo>
                  <a:lnTo>
                    <a:pt x="0" y="931914"/>
                  </a:lnTo>
                  <a:cubicBezTo>
                    <a:pt x="0" y="699081"/>
                    <a:pt x="7" y="499533"/>
                    <a:pt x="7" y="266700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81960"/>
                  </a:srgbClr>
                </a:gs>
                <a:gs pos="100000">
                  <a:srgbClr val="003171">
                    <a:alpha val="8196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SzPct val="100000"/>
              <a:buFont typeface="Trebuchet MS"/>
              <a:buNone/>
              <a:defRPr sz="2400"/>
            </a:lvl1pPr>
            <a:lvl2pPr algn="ctr" rtl="0">
              <a:spcBef>
                <a:spcPts val="0"/>
              </a:spcBef>
              <a:buSzPct val="100000"/>
              <a:buFont typeface="Trebuchet MS"/>
              <a:buNone/>
              <a:defRPr sz="2400"/>
            </a:lvl2pPr>
            <a:lvl3pPr algn="ctr" rtl="0">
              <a:spcBef>
                <a:spcPts val="0"/>
              </a:spcBef>
              <a:buSzPct val="100000"/>
              <a:buFont typeface="Trebuchet MS"/>
              <a:buNone/>
              <a:defRPr sz="2400"/>
            </a:lvl3pPr>
            <a:lvl4pPr algn="ctr" rtl="0">
              <a:spcBef>
                <a:spcPts val="0"/>
              </a:spcBef>
              <a:buSzPct val="100000"/>
              <a:buFont typeface="Trebuchet MS"/>
              <a:buNone/>
              <a:defRPr sz="2400"/>
            </a:lvl4pPr>
            <a:lvl5pPr algn="ctr" rtl="0">
              <a:spcBef>
                <a:spcPts val="0"/>
              </a:spcBef>
              <a:buSzPct val="100000"/>
              <a:buFont typeface="Trebuchet MS"/>
              <a:buNone/>
              <a:defRPr sz="2400"/>
            </a:lvl5pPr>
            <a:lvl6pPr algn="ctr" rtl="0">
              <a:spcBef>
                <a:spcPts val="0"/>
              </a:spcBef>
              <a:buSzPct val="100000"/>
              <a:buFont typeface="Trebuchet MS"/>
              <a:buNone/>
              <a:defRPr sz="2400"/>
            </a:lvl6pPr>
            <a:lvl7pPr algn="ctr" rtl="0">
              <a:spcBef>
                <a:spcPts val="0"/>
              </a:spcBef>
              <a:buSzPct val="100000"/>
              <a:buFont typeface="Trebuchet MS"/>
              <a:buNone/>
              <a:defRPr sz="2400"/>
            </a:lvl7pPr>
            <a:lvl8pPr algn="ctr" rtl="0">
              <a:spcBef>
                <a:spcPts val="0"/>
              </a:spcBef>
              <a:buSzPct val="100000"/>
              <a:buFont typeface="Trebuchet MS"/>
              <a:buNone/>
              <a:defRPr sz="2400"/>
            </a:lvl8pPr>
            <a:lvl9pPr algn="ctr" rtl="0">
              <a:spcBef>
                <a:spcPts val="0"/>
              </a:spcBef>
              <a:buSzPct val="100000"/>
              <a:buFont typeface="Trebuchet MS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2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727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  <a:defRPr sz="3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560"/>
              </a:spcBef>
              <a:buClr>
                <a:schemeClr val="dk2"/>
              </a:buClr>
              <a:buSzPct val="100000"/>
              <a:buFont typeface="Courier New"/>
              <a:buChar char="o"/>
              <a:defRPr sz="28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●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400"/>
              </a:spcBef>
              <a:buClr>
                <a:schemeClr val="dk2"/>
              </a:buClr>
              <a:buSzPct val="100000"/>
              <a:buFont typeface="Arial"/>
              <a:buChar char="●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ctrTitle"/>
          </p:nvPr>
        </p:nvSpPr>
        <p:spPr>
          <a:xfrm>
            <a:off x="1082040" y="1656080"/>
            <a:ext cx="7050900" cy="1470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Математическая игра "Свойство пропорции"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1082040" y="3230880"/>
            <a:ext cx="7035899" cy="925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/>
              <a:t>Учитель математики ГБОУ СОШ 548</a:t>
            </a:r>
          </a:p>
          <a:p>
            <a:pPr lvl="0" rtl="0">
              <a:spcBef>
                <a:spcPts val="0"/>
              </a:spcBef>
              <a:buNone/>
            </a:pPr>
            <a:r>
              <a:rPr lang="ru"/>
              <a:t>Шкромада Е.А.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algn="ctr">
              <a:spcBef>
                <a:spcPts val="0"/>
              </a:spcBef>
              <a:buNone/>
            </a:pPr>
            <a:r>
              <a:rPr lang="ru"/>
              <a:t>2014              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4800"/>
              <a:t>     15 х 9 = 27 х 5</a:t>
            </a:r>
          </a:p>
          <a:p>
            <a:pPr lvl="0" rtl="0">
              <a:spcBef>
                <a:spcPts val="0"/>
              </a:spcBef>
              <a:buNone/>
            </a:pPr>
            <a:endParaRPr sz="4800"/>
          </a:p>
          <a:p>
            <a:pPr>
              <a:spcBef>
                <a:spcPts val="0"/>
              </a:spcBef>
              <a:buNone/>
            </a:pPr>
            <a:r>
              <a:rPr lang="ru" sz="4800"/>
              <a:t>      9 х 12 = 8 х 24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Определи неверное равенство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1719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4800"/>
              <a:t>     15 х 9 = 27 х 5</a:t>
            </a:r>
          </a:p>
          <a:p>
            <a:pPr lvl="0" rtl="0">
              <a:spcBef>
                <a:spcPts val="0"/>
              </a:spcBef>
              <a:buNone/>
            </a:pPr>
            <a:endParaRPr sz="4800"/>
          </a:p>
          <a:p>
            <a:pPr>
              <a:spcBef>
                <a:spcPts val="0"/>
              </a:spcBef>
              <a:buNone/>
            </a:pPr>
            <a:r>
              <a:rPr lang="ru" sz="4800"/>
              <a:t>     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Определи неверное равенство</a:t>
            </a:r>
          </a:p>
        </p:txBody>
      </p:sp>
      <p:sp>
        <p:nvSpPr>
          <p:cNvPr id="107" name="Shape 107"/>
          <p:cNvSpPr txBox="1"/>
          <p:nvPr/>
        </p:nvSpPr>
        <p:spPr>
          <a:xfrm>
            <a:off x="1432385" y="3145864"/>
            <a:ext cx="5196600" cy="144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ru" sz="4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 9 х 12 = 8 х 24 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              М О Л О Д Ц Ы !</a:t>
            </a:r>
          </a:p>
        </p:txBody>
      </p:sp>
      <p:pic>
        <p:nvPicPr>
          <p:cNvPr id="114" name="Shape 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7325" y="1533525"/>
            <a:ext cx="6229350" cy="38790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1797411"/>
            <a:ext cx="8229600" cy="3644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4800"/>
              <a:t>       2 х 21  = 3 х 14</a:t>
            </a:r>
          </a:p>
          <a:p>
            <a:pPr lvl="0" rtl="0">
              <a:spcBef>
                <a:spcPts val="0"/>
              </a:spcBef>
              <a:buNone/>
            </a:pPr>
            <a:endParaRPr sz="4800"/>
          </a:p>
          <a:p>
            <a:pPr lvl="0" rtl="0">
              <a:spcBef>
                <a:spcPts val="0"/>
              </a:spcBef>
              <a:buNone/>
            </a:pPr>
            <a:r>
              <a:rPr lang="ru" sz="4800"/>
              <a:t>       2 х 22  = 3 х 16</a:t>
            </a:r>
          </a:p>
          <a:p>
            <a:pPr lvl="0" rtl="0">
              <a:spcBef>
                <a:spcPts val="0"/>
              </a:spcBef>
              <a:buNone/>
            </a:pPr>
            <a:endParaRPr sz="4800"/>
          </a:p>
          <a:p>
            <a:pPr>
              <a:spcBef>
                <a:spcPts val="0"/>
              </a:spcBef>
              <a:buNone/>
            </a:pPr>
            <a:endParaRPr sz="4800"/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Определи неверное равенство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457200" y="3080924"/>
            <a:ext cx="8229600" cy="2009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4800"/>
              <a:t>      </a:t>
            </a:r>
          </a:p>
          <a:p>
            <a:pPr>
              <a:spcBef>
                <a:spcPts val="0"/>
              </a:spcBef>
              <a:buNone/>
            </a:pPr>
            <a:r>
              <a:rPr lang="ru" sz="4800"/>
              <a:t>      2 х 22 = 3 х 16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Определи неверное равенство</a:t>
            </a:r>
          </a:p>
        </p:txBody>
      </p:sp>
      <p:sp>
        <p:nvSpPr>
          <p:cNvPr id="55" name="Shape 55"/>
          <p:cNvSpPr txBox="1"/>
          <p:nvPr/>
        </p:nvSpPr>
        <p:spPr>
          <a:xfrm>
            <a:off x="1421925" y="2114025"/>
            <a:ext cx="6015000" cy="880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ru" sz="4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2 х 21 = 3 х 14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4800"/>
              <a:t>      8 х 24 = 7 х 21</a:t>
            </a:r>
          </a:p>
          <a:p>
            <a:pPr lvl="0" rtl="0">
              <a:spcBef>
                <a:spcPts val="0"/>
              </a:spcBef>
              <a:buNone/>
            </a:pPr>
            <a:endParaRPr sz="4800"/>
          </a:p>
          <a:p>
            <a:pPr>
              <a:spcBef>
                <a:spcPts val="0"/>
              </a:spcBef>
              <a:buNone/>
            </a:pPr>
            <a:r>
              <a:rPr lang="ru" sz="4800"/>
              <a:t>      7 х 24 = 8 х 21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Определи неверное равенство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457200" y="2564994"/>
            <a:ext cx="8229600" cy="3946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4800"/>
              <a:t>       </a:t>
            </a:r>
          </a:p>
          <a:p>
            <a:pPr>
              <a:spcBef>
                <a:spcPts val="0"/>
              </a:spcBef>
              <a:buNone/>
            </a:pPr>
            <a:r>
              <a:rPr lang="ru" sz="4800"/>
              <a:t>       7 х 24 = 8 х 21 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Определи неверное равенство</a:t>
            </a:r>
          </a:p>
        </p:txBody>
      </p:sp>
      <p:sp>
        <p:nvSpPr>
          <p:cNvPr id="68" name="Shape 68"/>
          <p:cNvSpPr txBox="1"/>
          <p:nvPr/>
        </p:nvSpPr>
        <p:spPr>
          <a:xfrm>
            <a:off x="1421925" y="1988200"/>
            <a:ext cx="6254100" cy="98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ru" sz="4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  8 х 24 = 7 х 21 </a:t>
            </a:r>
          </a:p>
          <a:p>
            <a:pPr>
              <a:spcBef>
                <a:spcPts val="0"/>
              </a:spcBef>
              <a:buNone/>
            </a:pPr>
            <a:endParaRPr sz="480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4800"/>
              <a:t>     5 х 22 = 11 х 10</a:t>
            </a:r>
          </a:p>
          <a:p>
            <a:pPr lvl="0" rtl="0">
              <a:spcBef>
                <a:spcPts val="0"/>
              </a:spcBef>
              <a:buNone/>
            </a:pPr>
            <a:endParaRPr sz="4800"/>
          </a:p>
          <a:p>
            <a:pPr>
              <a:spcBef>
                <a:spcPts val="0"/>
              </a:spcBef>
              <a:buNone/>
            </a:pPr>
            <a:r>
              <a:rPr lang="ru" sz="4800"/>
              <a:t>     20 х 5 = 12 х 10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Определи неверное равенство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19208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4800"/>
              <a:t>     5 х 22 = 11 х 10</a:t>
            </a:r>
          </a:p>
          <a:p>
            <a:pPr lvl="0" rtl="0">
              <a:spcBef>
                <a:spcPts val="0"/>
              </a:spcBef>
              <a:buNone/>
            </a:pPr>
            <a:endParaRPr sz="4800"/>
          </a:p>
          <a:p>
            <a:pPr>
              <a:spcBef>
                <a:spcPts val="0"/>
              </a:spcBef>
              <a:buNone/>
            </a:pPr>
            <a:r>
              <a:rPr lang="ru" sz="4800"/>
              <a:t>    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Определи неверное равенство</a:t>
            </a:r>
          </a:p>
        </p:txBody>
      </p:sp>
      <p:sp>
        <p:nvSpPr>
          <p:cNvPr id="81" name="Shape 81"/>
          <p:cNvSpPr txBox="1"/>
          <p:nvPr/>
        </p:nvSpPr>
        <p:spPr>
          <a:xfrm>
            <a:off x="1195428" y="2831278"/>
            <a:ext cx="5411099" cy="127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ru" sz="4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 20 х 5 = 12 х 10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4800"/>
              <a:t>     8 х 12 = 7 х 14</a:t>
            </a:r>
          </a:p>
          <a:p>
            <a:pPr lvl="0" rtl="0">
              <a:spcBef>
                <a:spcPts val="0"/>
              </a:spcBef>
              <a:buNone/>
            </a:pPr>
            <a:endParaRPr sz="4800"/>
          </a:p>
          <a:p>
            <a:pPr>
              <a:spcBef>
                <a:spcPts val="0"/>
              </a:spcBef>
              <a:buNone/>
            </a:pPr>
            <a:r>
              <a:rPr lang="ru" sz="4800"/>
              <a:t>     6 х 14 = 12 х 7  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Определи неверное равенство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507533" y="2212666"/>
            <a:ext cx="8179199" cy="2462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ru" sz="4800"/>
              <a:t>     </a:t>
            </a:r>
          </a:p>
          <a:p>
            <a:pPr>
              <a:spcBef>
                <a:spcPts val="0"/>
              </a:spcBef>
              <a:buNone/>
            </a:pPr>
            <a:r>
              <a:rPr lang="ru" sz="4800"/>
              <a:t>     6 х 14 = 12 х 7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"/>
              <a:t>Определи неверное равенство</a:t>
            </a:r>
          </a:p>
        </p:txBody>
      </p:sp>
      <p:sp>
        <p:nvSpPr>
          <p:cNvPr id="94" name="Shape 94"/>
          <p:cNvSpPr txBox="1"/>
          <p:nvPr/>
        </p:nvSpPr>
        <p:spPr>
          <a:xfrm>
            <a:off x="1396780" y="1648425"/>
            <a:ext cx="6077699" cy="127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r>
              <a:rPr lang="ru" sz="4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8 х 12 = 7 х 14</a:t>
            </a:r>
          </a:p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ustom Theme">
  <a:themeElements>
    <a:clrScheme name="Custom 506">
      <a:dk1>
        <a:srgbClr val="000000"/>
      </a:dk1>
      <a:lt1>
        <a:srgbClr val="FFFFFF"/>
      </a:lt1>
      <a:dk2>
        <a:srgbClr val="00387E"/>
      </a:dk2>
      <a:lt2>
        <a:srgbClr val="C6D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87E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217</Words>
  <Application>Microsoft Office PowerPoint</Application>
  <PresentationFormat>Экран (4:3)</PresentationFormat>
  <Paragraphs>52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Custom Theme</vt:lpstr>
      <vt:lpstr>Математическая игра "Свойство пропорции"</vt:lpstr>
      <vt:lpstr>Определи неверное равенство</vt:lpstr>
      <vt:lpstr>Определи неверное равенство</vt:lpstr>
      <vt:lpstr>Определи неверное равенство</vt:lpstr>
      <vt:lpstr>Определи неверное равенство</vt:lpstr>
      <vt:lpstr>Определи неверное равенство</vt:lpstr>
      <vt:lpstr>Определи неверное равенство</vt:lpstr>
      <vt:lpstr>Определи неверное равенство</vt:lpstr>
      <vt:lpstr>Определи неверное равенство</vt:lpstr>
      <vt:lpstr>Определи неверное равенство</vt:lpstr>
      <vt:lpstr>Определи неверное равенство</vt:lpstr>
      <vt:lpstr>              М О Л О Д Ц Ы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Математическая игра "Свойство пропорции"</dc:title>
  <dc:creator>Елена</dc:creator>
  <cp:lastModifiedBy>7777</cp:lastModifiedBy>
  <cp:revision>1</cp:revision>
  <dcterms:modified xsi:type="dcterms:W3CDTF">2014-12-01T18:39:10Z</dcterms:modified>
</cp:coreProperties>
</file>