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F00"/>
    <a:srgbClr val="FF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Нажмите кнопку, чтобы изменить стили основного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587D14-BDF8-4FB5-88D5-45825A5057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0725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3B03ECE-C599-4C7A-93A6-35AC07D67D6A}" type="slidenum">
              <a:rPr lang="ru-RU" altLang="ru-RU"/>
              <a:pPr eaLnBrk="1" hangingPunct="1"/>
              <a:t>1</a:t>
            </a:fld>
            <a:endParaRPr lang="ru-RU" altLang="ru-RU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862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anose="020B0604020202020204" pitchFamily="34" charset="0"/>
            </a:endParaRP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A7C6E9C-A19B-43CD-A87D-ECE715C9B2DC}" type="slidenum">
              <a:rPr lang="ru-RU" altLang="ru-RU"/>
              <a:pPr eaLnBrk="1" hangingPunct="1"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558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BF43B-9B1D-417F-B925-6573DAFC42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0377853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EB924D-E98C-4952-B253-DC1CC9CB6F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9160554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358122-6609-48F7-91E5-72EACEEAA5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4224602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662123-89A9-4D31-ABCE-281D0AD14F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737950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89EC5A-2ADA-4CDF-80F9-63503F8E6F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0390857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2E9056-4C03-47B5-B42B-C6C30EB88E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4124793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5100D5-E2DD-452F-8341-D4664350B7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2649639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EEAA16-641E-4CC5-9C9B-C78A4FA8E9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6783028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3E8970-8F11-4735-9E6C-E5FDD943FD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2272740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39D46B-29E4-4DF6-BE9D-5D91BC2ACC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2453447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EB938-414C-42CD-93C2-33FD5A6CCC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6011580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Gothic" panose="020B0502020202020204" pitchFamily="34" charset="0"/>
              </a:defRPr>
            </a:lvl1pPr>
          </a:lstStyle>
          <a:p>
            <a:fld id="{85A8568F-03D0-4BA4-B4A5-22B68EF3D8C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split orient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836613"/>
            <a:ext cx="7085013" cy="1066800"/>
          </a:xfrm>
        </p:spPr>
        <p:txBody>
          <a:bodyPr/>
          <a:lstStyle/>
          <a:p>
            <a:pPr algn="ctr" eaLnBrk="1" hangingPunct="1"/>
            <a:r>
              <a:rPr lang="ru-RU" altLang="ru-RU" sz="3200" dirty="0" smtClean="0">
                <a:solidFill>
                  <a:srgbClr val="660066"/>
                </a:solidFill>
                <a:latin typeface="Comic Sans MS" panose="030F0702030302020204" pitchFamily="66" charset="0"/>
              </a:rPr>
              <a:t>Проверочная работа   </a:t>
            </a:r>
            <a:r>
              <a:rPr lang="en-US" altLang="ru-RU" sz="3200" dirty="0" smtClean="0">
                <a:solidFill>
                  <a:srgbClr val="660066"/>
                </a:solidFill>
                <a:latin typeface="Comic Sans MS" panose="030F0702030302020204" pitchFamily="66" charset="0"/>
              </a:rPr>
              <a:t>7</a:t>
            </a:r>
            <a:r>
              <a:rPr lang="ru-RU" altLang="ru-RU" sz="3200" dirty="0" smtClean="0">
                <a:solidFill>
                  <a:srgbClr val="660066"/>
                </a:solidFill>
                <a:latin typeface="Comic Sans MS" panose="030F0702030302020204" pitchFamily="66" charset="0"/>
              </a:rPr>
              <a:t> класс</a:t>
            </a:r>
            <a:endParaRPr lang="nl-NL" altLang="ru-RU" sz="3200" dirty="0" smtClean="0">
              <a:solidFill>
                <a:srgbClr val="66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1989138"/>
            <a:ext cx="5256212" cy="114300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rgbClr val="660033"/>
                </a:solidFill>
                <a:latin typeface="Castellar" panose="020A0402060406010301" pitchFamily="18" charset="0"/>
              </a:rPr>
              <a:t>Давление. Закон Паскаля. Атмосферное давление.</a:t>
            </a:r>
            <a:endParaRPr lang="nl-NL" altLang="ru-RU" b="1" dirty="0" smtClean="0">
              <a:solidFill>
                <a:srgbClr val="660033"/>
              </a:solidFill>
              <a:latin typeface="Castellar" panose="020A0402060406010301" pitchFamily="18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27088" y="3429000"/>
            <a:ext cx="583247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660066"/>
                </a:solidFill>
                <a:latin typeface="Castellar" panose="020A0402060406010301" pitchFamily="18" charset="0"/>
              </a:rPr>
              <a:t>Напишите свою фамилию, имя, класс.</a:t>
            </a:r>
          </a:p>
          <a:p>
            <a:pPr eaLnBrk="1" hangingPunct="1"/>
            <a:endParaRPr lang="ru-RU" altLang="ru-RU" sz="2400" b="1">
              <a:solidFill>
                <a:srgbClr val="660066"/>
              </a:solidFill>
              <a:latin typeface="Castellar" panose="020A0402060406010301" pitchFamily="18" charset="0"/>
            </a:endParaRPr>
          </a:p>
          <a:p>
            <a:pPr eaLnBrk="1" hangingPunct="1"/>
            <a:r>
              <a:rPr lang="ru-RU" altLang="ru-RU" sz="2400" b="1">
                <a:solidFill>
                  <a:srgbClr val="660066"/>
                </a:solidFill>
                <a:latin typeface="Castellar" panose="020A0402060406010301" pitchFamily="18" charset="0"/>
              </a:rPr>
              <a:t>Поставьте номер варианта.</a:t>
            </a:r>
          </a:p>
          <a:p>
            <a:pPr eaLnBrk="1" hangingPunct="1"/>
            <a:endParaRPr lang="ru-RU" altLang="ru-RU" sz="2400" b="1">
              <a:solidFill>
                <a:srgbClr val="660066"/>
              </a:solidFill>
              <a:latin typeface="Castellar" panose="020A0402060406010301" pitchFamily="18" charset="0"/>
            </a:endParaRPr>
          </a:p>
          <a:p>
            <a:pPr eaLnBrk="1" hangingPunct="1"/>
            <a:r>
              <a:rPr lang="ru-RU" altLang="ru-RU" sz="2400" b="1">
                <a:solidFill>
                  <a:srgbClr val="660066"/>
                </a:solidFill>
                <a:latin typeface="Castellar" panose="020A0402060406010301" pitchFamily="18" charset="0"/>
              </a:rPr>
              <a:t>Проставьте в столбик </a:t>
            </a:r>
          </a:p>
          <a:p>
            <a:pPr eaLnBrk="1" hangingPunct="1"/>
            <a:r>
              <a:rPr lang="ru-RU" altLang="ru-RU" sz="2400" b="1">
                <a:solidFill>
                  <a:srgbClr val="660066"/>
                </a:solidFill>
                <a:latin typeface="Castellar" panose="020A0402060406010301" pitchFamily="18" charset="0"/>
              </a:rPr>
              <a:t>номера вопросов от 1 до 7.</a:t>
            </a:r>
          </a:p>
          <a:p>
            <a:pPr lvl="4" eaLnBrk="1" hangingPunct="1"/>
            <a:endParaRPr lang="ru-RU" altLang="ru-RU" sz="2400">
              <a:latin typeface="Castellar" panose="020A0402060406010301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0000"/>
                </a:solidFill>
              </a:rPr>
              <a:t>Ответы к проверочной работе.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600200"/>
            <a:ext cx="58324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  </a:t>
            </a:r>
            <a:r>
              <a:rPr lang="en-US" b="1" dirty="0" smtClean="0"/>
              <a:t>I  </a:t>
            </a:r>
            <a:r>
              <a:rPr lang="ru-RU" b="1" dirty="0" smtClean="0"/>
              <a:t>вариант              </a:t>
            </a:r>
            <a:r>
              <a:rPr lang="en-US" b="1" dirty="0" smtClean="0"/>
              <a:t>II</a:t>
            </a:r>
            <a:r>
              <a:rPr lang="ru-RU" b="1" dirty="0" smtClean="0"/>
              <a:t> вариант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1)   в                       1) б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2)   б                      2) в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3)   в                       3) б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4)   а                      4)  г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5)   б                      5) а</a:t>
            </a:r>
          </a:p>
          <a:p>
            <a:pPr marL="514350" indent="-514350" eaLnBrk="1" hangingPunct="1">
              <a:buFontTx/>
              <a:buAutoNum type="arabicParenR" startAt="6"/>
              <a:defRPr/>
            </a:pPr>
            <a:r>
              <a:rPr lang="ru-RU" dirty="0" smtClean="0"/>
              <a:t>а                       6) б</a:t>
            </a:r>
          </a:p>
          <a:p>
            <a:pPr marL="514350" indent="-514350" eaLnBrk="1" hangingPunct="1">
              <a:buFontTx/>
              <a:buAutoNum type="arabicParenR" startAt="6"/>
              <a:defRPr/>
            </a:pPr>
            <a:r>
              <a:rPr lang="ru-RU" dirty="0" smtClean="0"/>
              <a:t>б                       7)в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3708400" y="1700213"/>
            <a:ext cx="0" cy="4392612"/>
          </a:xfrm>
          <a:prstGeom prst="line">
            <a:avLst/>
          </a:prstGeom>
          <a:noFill/>
          <a:ln w="9525">
            <a:pattFill prst="dkHorz">
              <a:fgClr>
                <a:srgbClr val="660066"/>
              </a:fgClr>
              <a:bgClr>
                <a:srgbClr val="FFFFFF"/>
              </a:bgClr>
            </a:patt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smtClean="0">
                <a:solidFill>
                  <a:srgbClr val="FF0000"/>
                </a:solidFill>
              </a:rPr>
              <a:t>Критерии</a:t>
            </a:r>
            <a:r>
              <a:rPr lang="ru-RU" altLang="ru-RU" smtClean="0">
                <a:solidFill>
                  <a:srgbClr val="FF0000"/>
                </a:solidFill>
              </a:rPr>
              <a:t> </a:t>
            </a:r>
            <a:r>
              <a:rPr lang="ru-RU" altLang="ru-RU" b="1" smtClean="0">
                <a:solidFill>
                  <a:srgbClr val="FF0000"/>
                </a:solidFill>
              </a:rPr>
              <a:t>оценки</a:t>
            </a:r>
            <a:r>
              <a:rPr lang="ru-RU" altLang="ru-RU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05038"/>
            <a:ext cx="5976937" cy="28368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660033"/>
                </a:solidFill>
              </a:rPr>
              <a:t>0 ошибок</a:t>
            </a:r>
            <a:r>
              <a:rPr lang="ru-RU" altLang="ru-RU" sz="3200" smtClean="0"/>
              <a:t> – оценка </a:t>
            </a:r>
            <a:r>
              <a:rPr lang="ru-RU" altLang="ru-RU" sz="3200" b="1" smtClean="0">
                <a:solidFill>
                  <a:srgbClr val="FF0000"/>
                </a:solidFill>
              </a:rPr>
              <a:t>«5»</a:t>
            </a:r>
          </a:p>
          <a:p>
            <a:pPr eaLnBrk="1" hangingPunct="1"/>
            <a:r>
              <a:rPr lang="ru-RU" altLang="ru-RU" sz="3200" b="1" smtClean="0">
                <a:solidFill>
                  <a:srgbClr val="660033"/>
                </a:solidFill>
              </a:rPr>
              <a:t>1 – 2 ошибки</a:t>
            </a:r>
            <a:r>
              <a:rPr lang="ru-RU" altLang="ru-RU" sz="3200" smtClean="0"/>
              <a:t> – оценка </a:t>
            </a:r>
            <a:r>
              <a:rPr lang="ru-RU" altLang="ru-RU" sz="3200" b="1" smtClean="0">
                <a:solidFill>
                  <a:schemeClr val="folHlink"/>
                </a:solidFill>
              </a:rPr>
              <a:t>«4»</a:t>
            </a:r>
          </a:p>
          <a:p>
            <a:pPr eaLnBrk="1" hangingPunct="1"/>
            <a:r>
              <a:rPr lang="ru-RU" altLang="ru-RU" sz="3200" b="1" smtClean="0">
                <a:solidFill>
                  <a:srgbClr val="660033"/>
                </a:solidFill>
              </a:rPr>
              <a:t>3 ошибки</a:t>
            </a:r>
            <a:r>
              <a:rPr lang="ru-RU" altLang="ru-RU" sz="3200" smtClean="0"/>
              <a:t> – оценка </a:t>
            </a:r>
            <a:r>
              <a:rPr lang="ru-RU" altLang="ru-RU" sz="3200" b="1" smtClean="0">
                <a:solidFill>
                  <a:schemeClr val="hlink"/>
                </a:solidFill>
              </a:rPr>
              <a:t>«3»</a:t>
            </a:r>
          </a:p>
          <a:p>
            <a:pPr eaLnBrk="1" hangingPunct="1"/>
            <a:r>
              <a:rPr lang="ru-RU" altLang="ru-RU" sz="3200" b="1" smtClean="0">
                <a:solidFill>
                  <a:srgbClr val="660033"/>
                </a:solidFill>
              </a:rPr>
              <a:t>4 – 6 ошибок</a:t>
            </a:r>
            <a:r>
              <a:rPr lang="ru-RU" altLang="ru-RU" sz="3200" smtClean="0"/>
              <a:t> – оценка </a:t>
            </a:r>
            <a:r>
              <a:rPr lang="ru-RU" altLang="ru-RU" sz="3200" b="1" smtClean="0">
                <a:solidFill>
                  <a:schemeClr val="tx2"/>
                </a:solidFill>
              </a:rPr>
              <a:t>«2»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5g-i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4438650"/>
            <a:ext cx="78105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D:\Мои рисунки\Марина\Физика\05Pas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500063"/>
            <a:ext cx="1500188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3071813" y="2143125"/>
            <a:ext cx="3376612" cy="1714500"/>
          </a:xfrm>
          <a:prstGeom prst="ellipseRibbon">
            <a:avLst>
              <a:gd name="adj1" fmla="val 21102"/>
              <a:gd name="adj2" fmla="val 60611"/>
              <a:gd name="adj3" fmla="val 12500"/>
            </a:avLst>
          </a:prstGeom>
          <a:solidFill>
            <a:srgbClr val="FFFF00">
              <a:alpha val="49001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Успехов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 изучении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физики </a:t>
            </a:r>
            <a:endParaRPr lang="ru-RU" sz="2800" b="1" dirty="0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3320" name="Picture 8" descr="D:\Мои рисунки\Марина\Физика\05Tor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143250"/>
            <a:ext cx="1647825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05f-i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929188"/>
            <a:ext cx="45624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D:\Мои рисунки\Марина\Физика\05c-i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642938"/>
            <a:ext cx="37560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05a-f1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714375"/>
            <a:ext cx="20002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 descr="05b-f2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929063"/>
            <a:ext cx="1933575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76575" y="95250"/>
            <a:ext cx="3286125" cy="644525"/>
          </a:xfrm>
        </p:spPr>
        <p:txBody>
          <a:bodyPr/>
          <a:lstStyle/>
          <a:p>
            <a:pPr eaLnBrk="1" hangingPunct="1">
              <a:defRPr/>
            </a:pPr>
            <a:r>
              <a:rPr lang="ru-RU" b="1" u="sng" cap="all" dirty="0" smtClean="0">
                <a:solidFill>
                  <a:srgbClr val="660066"/>
                </a:solidFill>
              </a:rPr>
              <a:t>Вопрос №1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642938"/>
            <a:ext cx="8286750" cy="5715000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</a:rPr>
              <a:t>Вариант</a:t>
            </a:r>
            <a:r>
              <a:rPr lang="en-US" altLang="ru-RU" sz="2000" b="1" smtClean="0">
                <a:solidFill>
                  <a:srgbClr val="FF0000"/>
                </a:solidFill>
              </a:rPr>
              <a:t> I</a:t>
            </a:r>
            <a:r>
              <a:rPr lang="ru-RU" altLang="ru-RU" sz="2000" b="1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33"/>
                </a:solidFill>
                <a:latin typeface="Times New Roman" panose="02020603050405020304" pitchFamily="18" charset="0"/>
              </a:rPr>
              <a:t>Давление – это…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величина характеризующая действие силы;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отношение силы к площади, на которую в перпендикулярном направлении действует сила 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отношение силы к площади, на которую действует сила 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отношение площади к силе.</a:t>
            </a:r>
          </a:p>
          <a:p>
            <a:pPr eaLnBrk="1" hangingPunct="1"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</a:rPr>
              <a:t>Вариант</a:t>
            </a:r>
            <a:r>
              <a:rPr lang="en-US" altLang="ru-RU" sz="2000" b="1" smtClean="0">
                <a:solidFill>
                  <a:srgbClr val="FF0000"/>
                </a:solidFill>
              </a:rPr>
              <a:t> II</a:t>
            </a:r>
            <a:r>
              <a:rPr lang="ru-RU" altLang="ru-RU" sz="2000" b="1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Чтобы определить давление, надо силу, действующую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перпендикулярно поверхности …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…умножить на площадь поверхности;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… разделить на площадь поверхности;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… разделить на массу тела;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… умножить на массу тела.</a:t>
            </a:r>
          </a:p>
          <a:p>
            <a:pPr eaLnBrk="1" hangingPunct="1"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/>
            <a:endParaRPr lang="ru-RU" altLang="ru-RU" sz="2000" b="1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1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986088" y="47625"/>
            <a:ext cx="3357562" cy="717550"/>
          </a:xfrm>
        </p:spPr>
        <p:txBody>
          <a:bodyPr/>
          <a:lstStyle/>
          <a:p>
            <a:pPr eaLnBrk="1" hangingPunct="1">
              <a:defRPr/>
            </a:pPr>
            <a:r>
              <a:rPr lang="ru-RU" b="1" u="sng" cap="all" dirty="0" smtClean="0">
                <a:solidFill>
                  <a:srgbClr val="660066"/>
                </a:solidFill>
              </a:rPr>
              <a:t>Вопрос №2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642938"/>
            <a:ext cx="8104188" cy="5448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Вариант</a:t>
            </a:r>
            <a:r>
              <a:rPr lang="en-US" sz="2000" b="1" dirty="0" smtClean="0">
                <a:solidFill>
                  <a:srgbClr val="FF0000"/>
                </a:solidFill>
              </a:rPr>
              <a:t> I.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</a:rPr>
              <a:t>Как изменится давление, оказываемое человеком на пол, если он поднимет одну ногу?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а) уменьшится;    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б) увеличится;                                          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в)  давление не изменится;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г) может увеличится, а может уменьшится.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  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Вариант </a:t>
            </a:r>
            <a:r>
              <a:rPr lang="en-US" sz="2000" b="1" dirty="0" smtClean="0">
                <a:solidFill>
                  <a:srgbClr val="FF0000"/>
                </a:solidFill>
              </a:rPr>
              <a:t>II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</a:rPr>
              <a:t>Почему задние колеса грузовиков обычно сдвоенные?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а) чтобы было легче ехать;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б) чтобы увеличить  давление;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в) чтобы уменьшить давление;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г) чтобы уменьшить силу трения.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03525" y="192088"/>
            <a:ext cx="4168775" cy="433387"/>
          </a:xfrm>
        </p:spPr>
        <p:txBody>
          <a:bodyPr/>
          <a:lstStyle/>
          <a:p>
            <a:pPr eaLnBrk="1" hangingPunct="1">
              <a:defRPr/>
            </a:pPr>
            <a:r>
              <a:rPr lang="ru-RU" b="1" u="sng" cap="all" dirty="0" smtClean="0">
                <a:solidFill>
                  <a:srgbClr val="660066"/>
                </a:solidFill>
              </a:rPr>
              <a:t>Вопрос № 3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714375"/>
            <a:ext cx="8715375" cy="5715000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</a:t>
            </a:r>
            <a:r>
              <a:rPr lang="en-US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Какое давление на пол оказывает ковер весом 150 Н и площадью 3 м</a:t>
            </a:r>
            <a:r>
              <a:rPr lang="ru-RU" altLang="ru-RU" sz="2000" b="1" baseline="30000" smtClean="0">
                <a:solidFill>
                  <a:srgbClr val="660066"/>
                </a:solidFill>
                <a:latin typeface="Times New Roman" panose="02020603050405020304" pitchFamily="18" charset="0"/>
              </a:rPr>
              <a:t>2</a:t>
            </a: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?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450 Па;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б)150 Па;                                 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50 Па;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153 Па.</a:t>
            </a:r>
          </a:p>
          <a:p>
            <a:pPr eaLnBrk="1" hangingPunct="1">
              <a:buFontTx/>
              <a:buNone/>
            </a:pPr>
            <a:endParaRPr lang="ru-RU" altLang="ru-RU" sz="2000" b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ru-RU" altLang="ru-RU" sz="2000" b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 </a:t>
            </a:r>
            <a:r>
              <a:rPr lang="en-US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II</a:t>
            </a:r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000" b="1" smtClean="0">
                <a:latin typeface="Times New Roman" panose="02020603050405020304" pitchFamily="18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На опору какой площади необходимо поставить груз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весом 50 Н,  чтобы произвести давление 5000 Па?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100 м</a:t>
            </a:r>
            <a:r>
              <a:rPr lang="ru-RU" altLang="ru-RU" sz="2000" b="1" baseline="30000" smtClean="0">
                <a:latin typeface="Times New Roman" panose="02020603050405020304" pitchFamily="18" charset="0"/>
              </a:rPr>
              <a:t>2</a:t>
            </a:r>
            <a:r>
              <a:rPr lang="ru-RU" altLang="ru-RU" sz="2000" b="1" smtClean="0">
                <a:latin typeface="Times New Roman" panose="02020603050405020304" pitchFamily="18" charset="0"/>
              </a:rPr>
              <a:t>;                      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0,01 м</a:t>
            </a:r>
            <a:r>
              <a:rPr lang="ru-RU" altLang="ru-RU" sz="2000" b="1" baseline="30000" smtClean="0">
                <a:latin typeface="Times New Roman" panose="02020603050405020304" pitchFamily="18" charset="0"/>
              </a:rPr>
              <a:t>2</a:t>
            </a:r>
            <a:r>
              <a:rPr lang="ru-RU" altLang="ru-RU" sz="2000" b="1" smtClean="0">
                <a:latin typeface="Times New Roman" panose="02020603050405020304" pitchFamily="18" charset="0"/>
              </a:rPr>
              <a:t>;                      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0,1 м</a:t>
            </a:r>
            <a:r>
              <a:rPr lang="ru-RU" altLang="ru-RU" sz="2000" b="1" baseline="30000" smtClean="0">
                <a:latin typeface="Times New Roman" panose="02020603050405020304" pitchFamily="18" charset="0"/>
              </a:rPr>
              <a:t>2</a:t>
            </a:r>
            <a:r>
              <a:rPr lang="ru-RU" altLang="ru-RU" sz="2000" b="1" smtClean="0">
                <a:latin typeface="Times New Roman" panose="02020603050405020304" pitchFamily="18" charset="0"/>
              </a:rPr>
              <a:t>;            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10 м</a:t>
            </a:r>
            <a:r>
              <a:rPr lang="ru-RU" altLang="ru-RU" sz="2000" b="1" baseline="30000" smtClean="0">
                <a:latin typeface="Times New Roman" panose="02020603050405020304" pitchFamily="18" charset="0"/>
              </a:rPr>
              <a:t>2</a:t>
            </a:r>
            <a:r>
              <a:rPr lang="ru-RU" altLang="ru-RU" sz="2000" b="1" smtClean="0"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ru-RU" altLang="ru-RU" sz="2000" b="1" smtClean="0">
              <a:solidFill>
                <a:srgbClr val="660066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ru-RU" altLang="ru-RU" sz="2000" b="1" smtClean="0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2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0" y="238125"/>
            <a:ext cx="4241800" cy="295275"/>
          </a:xfrm>
        </p:spPr>
        <p:txBody>
          <a:bodyPr/>
          <a:lstStyle/>
          <a:p>
            <a:pPr eaLnBrk="1" hangingPunct="1"/>
            <a:r>
              <a:rPr lang="ru-RU" altLang="ru-RU" b="1" u="sng" smtClean="0">
                <a:solidFill>
                  <a:srgbClr val="660066"/>
                </a:solidFill>
              </a:rPr>
              <a:t>ВОПРОС № 4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428625"/>
            <a:ext cx="8104188" cy="5929313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</a:rPr>
              <a:t>Вариант </a:t>
            </a:r>
            <a:r>
              <a:rPr lang="en-US" altLang="ru-RU" sz="2000" b="1" smtClean="0">
                <a:solidFill>
                  <a:srgbClr val="FF0000"/>
                </a:solidFill>
              </a:rPr>
              <a:t>I</a:t>
            </a:r>
            <a:r>
              <a:rPr lang="ru-RU" altLang="ru-RU" sz="2000" b="1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Из баллона, наполненного газом,  выпустили половину газа.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Как изменится при этом давление газа ?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уменьшится;    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увеличится;                                          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 давление не изменится;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может увеличится, а может уменьшится.</a:t>
            </a:r>
          </a:p>
          <a:p>
            <a:pPr marL="285750" lvl="1"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marL="285750" lvl="1"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marL="285750" lvl="1"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</a:rPr>
              <a:t>Вариант </a:t>
            </a:r>
            <a:r>
              <a:rPr lang="en-US" altLang="ru-RU" sz="2000" b="1" smtClean="0">
                <a:solidFill>
                  <a:srgbClr val="FF0000"/>
                </a:solidFill>
              </a:rPr>
              <a:t>II</a:t>
            </a:r>
            <a:r>
              <a:rPr lang="ru-RU" altLang="ru-RU" sz="2000" b="1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Закон Паскаля гласит: «Давление , производимое на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жидкость или газ….»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остается неизменным;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передается без изменения;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не передается в любую точку жидкости или газа;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передается в любую точку жидкости или газа без изменения.</a:t>
            </a:r>
          </a:p>
          <a:p>
            <a:pPr eaLnBrk="1" hangingPunct="1"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2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2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2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2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26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2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2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26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75" y="285750"/>
            <a:ext cx="4292600" cy="295275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 b="1" u="sng" cap="all" dirty="0" smtClean="0">
                <a:solidFill>
                  <a:srgbClr val="660066"/>
                </a:solidFill>
              </a:rPr>
              <a:t>Вопрос № 5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571500"/>
            <a:ext cx="8104188" cy="5857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200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</a:t>
            </a:r>
            <a:r>
              <a:rPr lang="en-US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I.</a:t>
            </a:r>
            <a:endParaRPr lang="ru-RU" altLang="ru-RU" sz="200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Во сколько раз выигрываем в силе 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… во столько раз выигрываем в расстоянии;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… во столько раз проигрываем в расстоянии;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… во столько раз изменяем расстояние;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… во столько раз выигрываем в площади.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</a:t>
            </a:r>
            <a:r>
              <a:rPr lang="en-US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II</a:t>
            </a:r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Нормальное атмосферное давление равно…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10</a:t>
            </a:r>
            <a:r>
              <a:rPr lang="ru-RU" altLang="ru-RU" sz="2000" b="1" baseline="30000" smtClean="0">
                <a:latin typeface="Times New Roman" panose="02020603050405020304" pitchFamily="18" charset="0"/>
              </a:rPr>
              <a:t>5</a:t>
            </a:r>
            <a:r>
              <a:rPr lang="ru-RU" altLang="ru-RU" sz="2000" b="1" smtClean="0">
                <a:latin typeface="Times New Roman" panose="02020603050405020304" pitchFamily="18" charset="0"/>
              </a:rPr>
              <a:t> Па;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76 Па;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760 Па;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10</a:t>
            </a:r>
            <a:r>
              <a:rPr lang="ru-RU" altLang="ru-RU" sz="2000" b="1" baseline="30000" smtClean="0">
                <a:latin typeface="Times New Roman" panose="02020603050405020304" pitchFamily="18" charset="0"/>
              </a:rPr>
              <a:t>3</a:t>
            </a:r>
            <a:r>
              <a:rPr lang="ru-RU" altLang="ru-RU" sz="2000" b="1" smtClean="0">
                <a:latin typeface="Times New Roman" panose="02020603050405020304" pitchFamily="18" charset="0"/>
              </a:rPr>
              <a:t> Па.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2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2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2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29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86063" y="285750"/>
            <a:ext cx="3292475" cy="366713"/>
          </a:xfrm>
        </p:spPr>
        <p:txBody>
          <a:bodyPr/>
          <a:lstStyle/>
          <a:p>
            <a:pPr eaLnBrk="1" hangingPunct="1">
              <a:defRPr/>
            </a:pPr>
            <a:r>
              <a:rPr lang="ru-RU" b="1" u="sng" cap="all" dirty="0" smtClean="0">
                <a:solidFill>
                  <a:srgbClr val="660066"/>
                </a:solidFill>
              </a:rPr>
              <a:t>Вопрос № 6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642938"/>
            <a:ext cx="8104188" cy="5715000"/>
          </a:xfrm>
        </p:spPr>
        <p:txBody>
          <a:bodyPr/>
          <a:lstStyle/>
          <a:p>
            <a:pPr eaLnBrk="1" hangingPunct="1"/>
            <a:r>
              <a:rPr lang="ru-RU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</a:t>
            </a:r>
            <a:r>
              <a:rPr lang="en-US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r>
              <a:rPr lang="ru-RU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Давление жидкости  находится по формуле…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р=</a:t>
            </a:r>
            <a:r>
              <a:rPr lang="el-GR" altLang="ru-RU" sz="2000" b="1" smtClean="0">
                <a:latin typeface="Times New Roman" panose="02020603050405020304" pitchFamily="18" charset="0"/>
              </a:rPr>
              <a:t>ρ</a:t>
            </a:r>
            <a:r>
              <a:rPr lang="en-US" altLang="ru-RU" sz="2000" b="1" smtClean="0">
                <a:latin typeface="Times New Roman" panose="02020603050405020304" pitchFamily="18" charset="0"/>
              </a:rPr>
              <a:t>gh</a:t>
            </a: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</a:t>
            </a:r>
            <a:r>
              <a:rPr lang="el-GR" altLang="ru-RU" sz="2000" b="1" smtClean="0">
                <a:latin typeface="Times New Roman" panose="02020603050405020304" pitchFamily="18" charset="0"/>
              </a:rPr>
              <a:t>ρ</a:t>
            </a:r>
            <a:r>
              <a:rPr lang="ru-RU" altLang="ru-RU" sz="2000" b="1" smtClean="0">
                <a:latin typeface="Times New Roman" panose="02020603050405020304" pitchFamily="18" charset="0"/>
              </a:rPr>
              <a:t>=р</a:t>
            </a:r>
            <a:r>
              <a:rPr lang="en-US" altLang="ru-RU" sz="2000" b="1" smtClean="0">
                <a:latin typeface="Times New Roman" panose="02020603050405020304" pitchFamily="18" charset="0"/>
              </a:rPr>
              <a:t>gh</a:t>
            </a:r>
            <a:r>
              <a:rPr lang="ru-RU" altLang="ru-RU" sz="2000" b="1" smtClean="0">
                <a:latin typeface="Times New Roman" panose="02020603050405020304" pitchFamily="18" charset="0"/>
              </a:rPr>
              <a:t>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</a:t>
            </a:r>
            <a:r>
              <a:rPr lang="en-US" altLang="ru-RU" sz="2000" b="1" smtClean="0">
                <a:latin typeface="Times New Roman" panose="02020603050405020304" pitchFamily="18" charset="0"/>
              </a:rPr>
              <a:t>h</a:t>
            </a:r>
            <a:r>
              <a:rPr lang="ru-RU" altLang="ru-RU" sz="2000" b="1" smtClean="0">
                <a:latin typeface="Times New Roman" panose="02020603050405020304" pitchFamily="18" charset="0"/>
              </a:rPr>
              <a:t>=</a:t>
            </a:r>
            <a:r>
              <a:rPr lang="el-GR" altLang="ru-RU" sz="2000" b="1" smtClean="0">
                <a:latin typeface="Times New Roman" panose="02020603050405020304" pitchFamily="18" charset="0"/>
              </a:rPr>
              <a:t>ρ</a:t>
            </a:r>
            <a:r>
              <a:rPr lang="en-US" altLang="ru-RU" sz="2000" b="1" smtClean="0">
                <a:latin typeface="Times New Roman" panose="02020603050405020304" pitchFamily="18" charset="0"/>
              </a:rPr>
              <a:t>g</a:t>
            </a:r>
            <a:r>
              <a:rPr lang="ru-RU" altLang="ru-RU" sz="2000" b="1" smtClean="0">
                <a:latin typeface="Times New Roman" panose="02020603050405020304" pitchFamily="18" charset="0"/>
              </a:rPr>
              <a:t>р;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р=</a:t>
            </a:r>
            <a:r>
              <a:rPr lang="en-US" altLang="ru-RU" sz="2000" b="1" smtClean="0">
                <a:latin typeface="Times New Roman" panose="02020603050405020304" pitchFamily="18" charset="0"/>
              </a:rPr>
              <a:t>gh</a:t>
            </a:r>
            <a:r>
              <a:rPr lang="ru-RU" altLang="ru-RU" sz="2000" b="1" smtClean="0"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ru-RU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</a:t>
            </a:r>
            <a:r>
              <a:rPr lang="en-US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II</a:t>
            </a:r>
            <a:r>
              <a:rPr lang="ru-RU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В гидравлических машинах соотношение силы и 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площади имеет вид….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          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           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           ;</a:t>
            </a:r>
          </a:p>
          <a:p>
            <a:pPr eaLnBrk="1" hangingPunct="1"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           .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857250" y="4357688"/>
          <a:ext cx="5588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3" imgW="558720" imgH="431640" progId="Equation.3">
                  <p:embed/>
                </p:oleObj>
              </mc:Choice>
              <mc:Fallback>
                <p:oleObj name="Формула" r:id="rId3" imgW="55872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4357688"/>
                        <a:ext cx="558800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857250" y="4786313"/>
          <a:ext cx="5842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5" imgW="583920" imgH="431640" progId="Equation.3">
                  <p:embed/>
                </p:oleObj>
              </mc:Choice>
              <mc:Fallback>
                <p:oleObj name="Формула" r:id="rId5" imgW="58392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4786313"/>
                        <a:ext cx="584200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8"/>
          <p:cNvGraphicFramePr>
            <a:graphicFrameLocks noChangeAspect="1"/>
          </p:cNvGraphicFramePr>
          <p:nvPr/>
        </p:nvGraphicFramePr>
        <p:xfrm>
          <a:off x="857250" y="5143500"/>
          <a:ext cx="58420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7" imgW="583920" imgH="431640" progId="Equation.3">
                  <p:embed/>
                </p:oleObj>
              </mc:Choice>
              <mc:Fallback>
                <p:oleObj name="Формула" r:id="rId7" imgW="58392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5143500"/>
                        <a:ext cx="584200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/>
        </p:nvGraphicFramePr>
        <p:xfrm>
          <a:off x="857250" y="5500688"/>
          <a:ext cx="5842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9" imgW="583920" imgH="431640" progId="Equation.3">
                  <p:embed/>
                </p:oleObj>
              </mc:Choice>
              <mc:Fallback>
                <p:oleObj name="Формула" r:id="rId9" imgW="58392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0" y="5500688"/>
                        <a:ext cx="584200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3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214313"/>
            <a:ext cx="3292475" cy="631825"/>
          </a:xfrm>
        </p:spPr>
        <p:txBody>
          <a:bodyPr/>
          <a:lstStyle/>
          <a:p>
            <a:pPr>
              <a:defRPr/>
            </a:pPr>
            <a:r>
              <a:rPr lang="ru-RU" b="1" u="sng" cap="all" dirty="0" smtClean="0">
                <a:solidFill>
                  <a:srgbClr val="660066"/>
                </a:solidFill>
              </a:rPr>
              <a:t>Вопрос № 7</a:t>
            </a:r>
            <a:endParaRPr lang="ru-RU" cap="all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00063" y="785813"/>
            <a:ext cx="8215312" cy="5572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</a:t>
            </a:r>
            <a:r>
              <a:rPr lang="en-US" altLang="ru-RU" sz="2000" smtClean="0">
                <a:solidFill>
                  <a:srgbClr val="FF0000"/>
                </a:solidFill>
                <a:latin typeface="Times New Roman" panose="02020603050405020304" pitchFamily="18" charset="0"/>
              </a:rPr>
              <a:t>I.</a:t>
            </a:r>
            <a:endParaRPr lang="ru-RU" altLang="ru-RU" sz="200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Барометр – анероид это…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прибор  для измерения давления;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безжидкостный  прибор  для измерения давления;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прибор  для измерения  разности давлений;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прибор  для измерения давления жидкостей, газов или паров.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Вариант </a:t>
            </a:r>
            <a:r>
              <a:rPr lang="en-US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II</a:t>
            </a:r>
            <a:r>
              <a:rPr lang="ru-RU" altLang="ru-RU" sz="20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solidFill>
                  <a:srgbClr val="660066"/>
                </a:solidFill>
                <a:latin typeface="Times New Roman" panose="02020603050405020304" pitchFamily="18" charset="0"/>
              </a:rPr>
              <a:t>Манометр – это …..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а) прибор  для измерения давления;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б) безжидкостный  прибор  для измерения давления;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в) прибор  для измерения  разности давлений;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>
                <a:latin typeface="Times New Roman" panose="02020603050405020304" pitchFamily="18" charset="0"/>
              </a:rPr>
              <a:t>г) прибор  для измерения давления жидкостей, газов или паров.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79525" y="685800"/>
            <a:ext cx="4084638" cy="731838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solidFill>
                  <a:srgbClr val="FF0000"/>
                </a:solidFill>
                <a:latin typeface="Comic Sans MS" panose="030F0702030302020204" pitchFamily="66" charset="0"/>
              </a:rPr>
              <a:t>Взаимопроверка.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060575"/>
            <a:ext cx="5761037" cy="338455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660033"/>
                </a:solidFill>
              </a:rPr>
              <a:t>Обменяйтесь работами</a:t>
            </a:r>
          </a:p>
          <a:p>
            <a:pPr eaLnBrk="1" hangingPunct="1"/>
            <a:r>
              <a:rPr lang="ru-RU" altLang="ru-RU" b="1" smtClean="0">
                <a:solidFill>
                  <a:srgbClr val="660033"/>
                </a:solidFill>
              </a:rPr>
              <a:t>Сверьте работу своего товарища с ответами</a:t>
            </a:r>
          </a:p>
          <a:p>
            <a:pPr eaLnBrk="1" hangingPunct="1"/>
            <a:r>
              <a:rPr lang="ru-RU" altLang="ru-RU" b="1" smtClean="0">
                <a:solidFill>
                  <a:srgbClr val="660033"/>
                </a:solidFill>
              </a:rPr>
              <a:t>За правильный ответ поставьте  «+»</a:t>
            </a:r>
          </a:p>
          <a:p>
            <a:pPr eaLnBrk="1" hangingPunct="1"/>
            <a:r>
              <a:rPr lang="ru-RU" altLang="ru-RU" b="1" smtClean="0">
                <a:solidFill>
                  <a:srgbClr val="660033"/>
                </a:solidFill>
              </a:rPr>
              <a:t>За неправильный ответ  «-»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theme/theme1.xml><?xml version="1.0" encoding="utf-8"?>
<a:theme xmlns:a="http://schemas.openxmlformats.org/drawingml/2006/main" name="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01159440</Template>
  <TotalTime>379</TotalTime>
  <Words>721</Words>
  <Application>Microsoft Office PowerPoint</Application>
  <PresentationFormat>Экран (4:3)</PresentationFormat>
  <Paragraphs>149</Paragraphs>
  <Slides>12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Century Gothic</vt:lpstr>
      <vt:lpstr>Comic Sans MS</vt:lpstr>
      <vt:lpstr>Castellar</vt:lpstr>
      <vt:lpstr>Times New Roman</vt:lpstr>
      <vt:lpstr>01159440</vt:lpstr>
      <vt:lpstr>Microsoft Equation 3.0</vt:lpstr>
      <vt:lpstr>Проверочная работа   7 класс</vt:lpstr>
      <vt:lpstr>Вопрос №1</vt:lpstr>
      <vt:lpstr>Вопрос №2</vt:lpstr>
      <vt:lpstr>Вопрос № 3</vt:lpstr>
      <vt:lpstr>ВОПРОС № 4</vt:lpstr>
      <vt:lpstr>Вопрос № 5</vt:lpstr>
      <vt:lpstr>Вопрос № 6</vt:lpstr>
      <vt:lpstr>Вопрос № 7</vt:lpstr>
      <vt:lpstr>Взаимопроверка.</vt:lpstr>
      <vt:lpstr>Ответы к проверочной работе.</vt:lpstr>
      <vt:lpstr>Критерии оценки.</vt:lpstr>
      <vt:lpstr>Презентация PowerPoint</vt:lpstr>
    </vt:vector>
  </TitlesOfParts>
  <Manager/>
  <Company>Dnsoft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5 класс</dc:title>
  <dc:subject/>
  <dc:creator>KOTENOK</dc:creator>
  <cp:keywords/>
  <dc:description/>
  <cp:lastModifiedBy>Marina</cp:lastModifiedBy>
  <cp:revision>23</cp:revision>
  <dcterms:created xsi:type="dcterms:W3CDTF">2007-10-09T15:56:15Z</dcterms:created>
  <dcterms:modified xsi:type="dcterms:W3CDTF">2015-10-27T15:15:46Z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TC011594401049</vt:lpwstr>
  </property>
</Properties>
</file>