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slideshow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6" r:id="rId1"/>
  </p:sldMasterIdLst>
  <p:sldIdLst>
    <p:sldId id="257" r:id="rId2"/>
    <p:sldId id="265" r:id="rId3"/>
    <p:sldId id="262" r:id="rId4"/>
    <p:sldId id="261" r:id="rId5"/>
    <p:sldId id="260" r:id="rId6"/>
    <p:sldId id="259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0E06"/>
    <a:srgbClr val="2D2C12"/>
    <a:srgbClr val="3F3F19"/>
    <a:srgbClr val="424319"/>
    <a:srgbClr val="5886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93F6-08DC-4D84-AB1C-C603AF546589}" type="datetimeFigureOut">
              <a:rPr lang="ru-RU" smtClean="0"/>
              <a:t>18.12.2013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5838-DAFE-4493-99AC-51F90875A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768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93F6-08DC-4D84-AB1C-C603AF546589}" type="datetimeFigureOut">
              <a:rPr lang="ru-RU" smtClean="0"/>
              <a:t>18.12.2013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5838-DAFE-4493-99AC-51F90875A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5528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93F6-08DC-4D84-AB1C-C603AF546589}" type="datetimeFigureOut">
              <a:rPr lang="ru-RU" smtClean="0"/>
              <a:t>18.12.2013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5838-DAFE-4493-99AC-51F90875A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8085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93F6-08DC-4D84-AB1C-C603AF546589}" type="datetimeFigureOut">
              <a:rPr lang="ru-RU" smtClean="0"/>
              <a:t>18.12.2013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5838-DAFE-4493-99AC-51F90875A6A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094160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93F6-08DC-4D84-AB1C-C603AF546589}" type="datetimeFigureOut">
              <a:rPr lang="ru-RU" smtClean="0"/>
              <a:t>18.12.2013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5838-DAFE-4493-99AC-51F90875A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1289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93F6-08DC-4D84-AB1C-C603AF546589}" type="datetimeFigureOut">
              <a:rPr lang="ru-RU" smtClean="0"/>
              <a:t>18.12.2013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5838-DAFE-4493-99AC-51F90875A6A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522883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93F6-08DC-4D84-AB1C-C603AF546589}" type="datetimeFigureOut">
              <a:rPr lang="ru-RU" smtClean="0"/>
              <a:t>18.12.2013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5838-DAFE-4493-99AC-51F90875A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9713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93F6-08DC-4D84-AB1C-C603AF546589}" type="datetimeFigureOut">
              <a:rPr lang="ru-RU" smtClean="0"/>
              <a:t>18.12.2013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5838-DAFE-4493-99AC-51F90875A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3184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93F6-08DC-4D84-AB1C-C603AF546589}" type="datetimeFigureOut">
              <a:rPr lang="ru-RU" smtClean="0"/>
              <a:t>18.12.2013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5838-DAFE-4493-99AC-51F90875A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770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93F6-08DC-4D84-AB1C-C603AF546589}" type="datetimeFigureOut">
              <a:rPr lang="ru-RU" smtClean="0"/>
              <a:t>18.12.2013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5838-DAFE-4493-99AC-51F90875A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700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93F6-08DC-4D84-AB1C-C603AF546589}" type="datetimeFigureOut">
              <a:rPr lang="ru-RU" smtClean="0"/>
              <a:t>18.12.2013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5838-DAFE-4493-99AC-51F90875A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359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93F6-08DC-4D84-AB1C-C603AF546589}" type="datetimeFigureOut">
              <a:rPr lang="ru-RU" smtClean="0"/>
              <a:t>18.12.2013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5838-DAFE-4493-99AC-51F90875A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860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93F6-08DC-4D84-AB1C-C603AF546589}" type="datetimeFigureOut">
              <a:rPr lang="ru-RU" smtClean="0"/>
              <a:t>18.12.2013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5838-DAFE-4493-99AC-51F90875A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061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93F6-08DC-4D84-AB1C-C603AF546589}" type="datetimeFigureOut">
              <a:rPr lang="ru-RU" smtClean="0"/>
              <a:t>18.12.2013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5838-DAFE-4493-99AC-51F90875A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49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93F6-08DC-4D84-AB1C-C603AF546589}" type="datetimeFigureOut">
              <a:rPr lang="ru-RU" smtClean="0"/>
              <a:t>18.12.2013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5838-DAFE-4493-99AC-51F90875A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215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93F6-08DC-4D84-AB1C-C603AF546589}" type="datetimeFigureOut">
              <a:rPr lang="ru-RU" smtClean="0"/>
              <a:t>18.12.2013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5838-DAFE-4493-99AC-51F90875A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716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93F6-08DC-4D84-AB1C-C603AF546589}" type="datetimeFigureOut">
              <a:rPr lang="ru-RU" smtClean="0"/>
              <a:t>18.12.2013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5838-DAFE-4493-99AC-51F90875A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433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8000">
              <a:srgbClr val="424319">
                <a:alpha val="62000"/>
              </a:srgbClr>
            </a:gs>
            <a:gs pos="97000">
              <a:srgbClr val="3F3F19"/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01193F6-08DC-4D84-AB1C-C603AF546589}" type="datetimeFigureOut">
              <a:rPr lang="ru-RU" smtClean="0"/>
              <a:t>18.12.2013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2F65838-DAFE-4493-99AC-51F90875A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7315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17" r:id="rId1"/>
    <p:sldLayoutId id="2147483918" r:id="rId2"/>
    <p:sldLayoutId id="2147483919" r:id="rId3"/>
    <p:sldLayoutId id="2147483920" r:id="rId4"/>
    <p:sldLayoutId id="2147483921" r:id="rId5"/>
    <p:sldLayoutId id="2147483922" r:id="rId6"/>
    <p:sldLayoutId id="2147483923" r:id="rId7"/>
    <p:sldLayoutId id="2147483924" r:id="rId8"/>
    <p:sldLayoutId id="2147483925" r:id="rId9"/>
    <p:sldLayoutId id="2147483926" r:id="rId10"/>
    <p:sldLayoutId id="2147483927" r:id="rId11"/>
    <p:sldLayoutId id="2147483928" r:id="rId12"/>
    <p:sldLayoutId id="2147483929" r:id="rId13"/>
    <p:sldLayoutId id="2147483930" r:id="rId14"/>
    <p:sldLayoutId id="2147483931" r:id="rId15"/>
    <p:sldLayoutId id="2147483932" r:id="rId16"/>
    <p:sldLayoutId id="214748393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05946" y="-19606055"/>
            <a:ext cx="8740346" cy="11172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Эпиграфом к произведению Васнецова являются строки “Слова”:</a:t>
            </a:r>
          </a:p>
          <a:p>
            <a:pPr algn="just"/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                                  </a:t>
            </a:r>
          </a:p>
          <a:p>
            <a:pPr algn="just"/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                                  Пали полки Игоревы.</a:t>
            </a:r>
          </a:p>
          <a:p>
            <a:pPr algn="just"/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                                  Тут кровавого вина недостало,</a:t>
            </a:r>
          </a:p>
          <a:p>
            <a:pPr algn="ctr"/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Тут пир окончили храбрые русские,    </a:t>
            </a:r>
          </a:p>
          <a:p>
            <a:pPr algn="ctr"/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Сватов напоили и сами полегли</a:t>
            </a:r>
          </a:p>
          <a:p>
            <a:pPr algn="ctr"/>
            <a:endParaRPr lang="ru-RU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                                   За землю Русскую.</a:t>
            </a:r>
          </a:p>
          <a:p>
            <a:pPr algn="just"/>
            <a:endParaRPr lang="ru-RU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Будучи художником лирического склада и горячо любя родину, Васнецов нашёл в “Слове о полку Игореве” поэтические мотивы для своего произведения, которое вызывает глубокое преклонение перед героической гибелью павших за родину героев.</a:t>
            </a:r>
          </a:p>
          <a:p>
            <a:pPr algn="just"/>
            <a:endParaRPr lang="ru-RU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Художник сосредоточил внимание на той части "Слова", в которой оно воспевает и возвеличивает князя Игоря и его воинов. Ему созвучно было в "Слове" полное мужества обращение князя Игоря к дружине, когда он "скрепил ум силою своею и поострил сердце своё мужеством; исполнившись ратного духа, навёл свои храбрые полки на землю Половецкую за землю Русскую... И сказал Игорь-князь дружине своей: "О дружина моя и братья! Лучше ведь убитым быть, чем пленённым". Торжественное безмолвие царит на поле брани. Степь покрыта телами убитых воинов - русских и половцев. Величественно покоятся русские богатыри. Глубокое впечатление оставляет могучий богатырь, - князь Изяслав, упавший с широко раскинутыми руками, он будто собирает свою богатырскую силу, черпает её из родной земли, и юный князь Ростислав застыл, как во сне, со стрелой в самом сердце. В глубине поля, справа, торжественно и спокойно, как бы заснув, лежит убитый богатырь, в руке его остался зажатым лук. Эти образы определяют идею картины - величие, благородство и красоту совершенного патриотического подвига.</a:t>
            </a:r>
          </a:p>
          <a:p>
            <a:pPr algn="just"/>
            <a:endParaRPr lang="ru-RU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«Пали стяги Игоревы и полегли русичи на поле незнаемом». Васнецов сумел позаимствовать не только сюжет, но и сам просветленный дух древней поэмы. «Тоска разлилась по земле русской и печаль потекла широко». Никнущие травы и цветы, подернутая мглистой пеленой кровавая луна, схватка орлов над мертвым полем создают лирический образ русской земли, политой кровью своих защитников. </a:t>
            </a:r>
          </a:p>
          <a:p>
            <a:pPr algn="just"/>
            <a:endParaRPr lang="ru-RU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71510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flythrough/>
        <p:sndAc>
          <p:stSnd loop="1">
            <p:snd r:embed="rId2" name="Евгения Сотникова - Улетай на крыльях ветра (опера князь Игорь)[plus-music.org].wav"/>
          </p:stSnd>
        </p:sndAc>
      </p:transition>
    </mc:Choice>
    <mc:Fallback xmlns="">
      <p:transition spd="slow">
        <p:fade/>
        <p:sndAc>
          <p:stSnd loop="1">
            <p:snd r:embed="rId6" name="Евгения Сотникова - Улетай на крыльях ветра (опера князь Игорь)[plus-music.org]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08471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2890"/>
            <a:ext cx="9144000" cy="5132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77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2890"/>
            <a:ext cx="9144000" cy="5132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219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2890"/>
            <a:ext cx="9144000" cy="513221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141" y="-57665"/>
            <a:ext cx="8929815" cy="7786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n>
                  <a:solidFill>
                    <a:schemeClr val="tx1"/>
                  </a:solidFill>
                </a:ln>
                <a:effectLst>
                  <a:glow rad="139700">
                    <a:srgbClr val="0E0E06">
                      <a:alpha val="40000"/>
                    </a:srgbClr>
                  </a:glow>
                </a:effectLst>
                <a:latin typeface="Candara" panose="020E0502030303020204" pitchFamily="34" charset="0"/>
              </a:rPr>
              <a:t>         Эпиграфом </a:t>
            </a:r>
            <a:r>
              <a:rPr lang="ru-RU" sz="2000" dirty="0">
                <a:ln>
                  <a:solidFill>
                    <a:schemeClr val="tx1"/>
                  </a:solidFill>
                </a:ln>
                <a:effectLst>
                  <a:glow rad="139700">
                    <a:srgbClr val="0E0E06">
                      <a:alpha val="40000"/>
                    </a:srgbClr>
                  </a:glow>
                </a:effectLst>
                <a:latin typeface="Candara" panose="020E0502030303020204" pitchFamily="34" charset="0"/>
              </a:rPr>
              <a:t>к произведению Васнецова являются строки “</a:t>
            </a:r>
            <a:r>
              <a:rPr lang="ru-RU" sz="2000" dirty="0" smtClean="0">
                <a:ln>
                  <a:solidFill>
                    <a:schemeClr val="tx1"/>
                  </a:solidFill>
                </a:ln>
                <a:effectLst>
                  <a:glow rad="139700">
                    <a:srgbClr val="0E0E06">
                      <a:alpha val="40000"/>
                    </a:srgbClr>
                  </a:glow>
                </a:effectLst>
                <a:latin typeface="Candara" panose="020E0502030303020204" pitchFamily="34" charset="0"/>
              </a:rPr>
              <a:t>Слова”</a:t>
            </a:r>
          </a:p>
          <a:p>
            <a:pPr algn="ctr"/>
            <a:r>
              <a:rPr lang="ru-RU" sz="2000" dirty="0" smtClean="0">
                <a:ln>
                  <a:solidFill>
                    <a:schemeClr val="tx1"/>
                  </a:solidFill>
                </a:ln>
                <a:effectLst>
                  <a:glow rad="139700">
                    <a:srgbClr val="0E0E06">
                      <a:alpha val="40000"/>
                    </a:srgbClr>
                  </a:glow>
                </a:effectLst>
                <a:latin typeface="Candara" panose="020E0502030303020204" pitchFamily="34" charset="0"/>
              </a:rPr>
              <a:t>        </a:t>
            </a:r>
            <a:r>
              <a:rPr lang="ru-RU" sz="1400" dirty="0" smtClean="0">
                <a:ln w="3175">
                  <a:solidFill>
                    <a:schemeClr val="tx1"/>
                  </a:solidFill>
                </a:ln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Candara" panose="020E0502030303020204" pitchFamily="34" charset="0"/>
              </a:rPr>
              <a:t> </a:t>
            </a:r>
            <a:r>
              <a:rPr lang="ru-RU" sz="1300" dirty="0" smtClean="0">
                <a:ln w="3175">
                  <a:solidFill>
                    <a:schemeClr val="tx1"/>
                  </a:solidFill>
                </a:ln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Candara" panose="020E0502030303020204" pitchFamily="34" charset="0"/>
              </a:rPr>
              <a:t>Пали полки Игоревы.   Тут кровавого вина недостало,    Тут пир окончили храбрые русские,</a:t>
            </a:r>
          </a:p>
          <a:p>
            <a:pPr algn="ctr">
              <a:lnSpc>
                <a:spcPts val="1500"/>
              </a:lnSpc>
            </a:pPr>
            <a:r>
              <a:rPr lang="ru-RU" sz="1300" dirty="0" smtClean="0">
                <a:ln w="3175">
                  <a:solidFill>
                    <a:schemeClr val="tx1"/>
                  </a:solidFill>
                </a:ln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Candara" panose="020E0502030303020204" pitchFamily="34" charset="0"/>
              </a:rPr>
              <a:t>                  Сватов напоили и сами полегли         За землю Русскую.</a:t>
            </a:r>
          </a:p>
          <a:p>
            <a:pPr algn="ctr">
              <a:lnSpc>
                <a:spcPts val="1500"/>
              </a:lnSpc>
            </a:pPr>
            <a:endParaRPr lang="ru-RU" sz="1300" dirty="0" smtClean="0">
              <a:ln w="3175">
                <a:solidFill>
                  <a:schemeClr val="tx1"/>
                </a:solidFill>
              </a:ln>
              <a:effectLst>
                <a:glow rad="101600">
                  <a:schemeClr val="bg1">
                    <a:alpha val="40000"/>
                  </a:schemeClr>
                </a:glow>
              </a:effectLst>
              <a:latin typeface="Candara" panose="020E0502030303020204" pitchFamily="34" charset="0"/>
            </a:endParaRPr>
          </a:p>
          <a:p>
            <a:pPr algn="ctr">
              <a:lnSpc>
                <a:spcPts val="1500"/>
              </a:lnSpc>
            </a:pPr>
            <a:endParaRPr lang="ru-RU" sz="1300" dirty="0">
              <a:ln w="3175">
                <a:solidFill>
                  <a:schemeClr val="tx1"/>
                </a:solidFill>
              </a:ln>
              <a:effectLst>
                <a:glow rad="101600">
                  <a:schemeClr val="bg1">
                    <a:alpha val="40000"/>
                  </a:schemeClr>
                </a:glow>
              </a:effectLst>
              <a:latin typeface="Candara" panose="020E0502030303020204" pitchFamily="34" charset="0"/>
            </a:endParaRPr>
          </a:p>
          <a:p>
            <a:pPr algn="ctr">
              <a:lnSpc>
                <a:spcPts val="1500"/>
              </a:lnSpc>
            </a:pPr>
            <a:endParaRPr lang="ru-RU" sz="1300" dirty="0" smtClean="0">
              <a:ln w="3175">
                <a:solidFill>
                  <a:schemeClr val="tx1"/>
                </a:solidFill>
              </a:ln>
              <a:effectLst>
                <a:glow rad="101600">
                  <a:schemeClr val="bg1">
                    <a:alpha val="40000"/>
                  </a:schemeClr>
                </a:glow>
              </a:effectLst>
              <a:latin typeface="Candara" panose="020E0502030303020204" pitchFamily="34" charset="0"/>
            </a:endParaRPr>
          </a:p>
          <a:p>
            <a:pPr algn="ctr">
              <a:lnSpc>
                <a:spcPts val="1500"/>
              </a:lnSpc>
            </a:pPr>
            <a:endParaRPr lang="ru-RU" sz="1300" dirty="0">
              <a:ln w="3175">
                <a:solidFill>
                  <a:schemeClr val="tx1"/>
                </a:solidFill>
              </a:ln>
              <a:effectLst>
                <a:glow rad="101600">
                  <a:schemeClr val="bg1">
                    <a:alpha val="40000"/>
                  </a:schemeClr>
                </a:glow>
              </a:effectLst>
              <a:latin typeface="Candara" panose="020E0502030303020204" pitchFamily="34" charset="0"/>
            </a:endParaRPr>
          </a:p>
          <a:p>
            <a:pPr algn="ctr">
              <a:lnSpc>
                <a:spcPts val="1500"/>
              </a:lnSpc>
            </a:pPr>
            <a:endParaRPr lang="ru-RU" sz="1300" dirty="0" smtClean="0">
              <a:ln w="3175">
                <a:solidFill>
                  <a:schemeClr val="tx1"/>
                </a:solidFill>
              </a:ln>
              <a:effectLst>
                <a:glow rad="101600">
                  <a:schemeClr val="bg1">
                    <a:alpha val="40000"/>
                  </a:schemeClr>
                </a:glow>
              </a:effectLst>
              <a:latin typeface="Candara" panose="020E0502030303020204" pitchFamily="34" charset="0"/>
            </a:endParaRPr>
          </a:p>
          <a:p>
            <a:pPr algn="ctr">
              <a:lnSpc>
                <a:spcPts val="1500"/>
              </a:lnSpc>
            </a:pPr>
            <a:endParaRPr lang="ru-RU" sz="1300" dirty="0">
              <a:ln w="3175">
                <a:solidFill>
                  <a:schemeClr val="tx1"/>
                </a:solidFill>
              </a:ln>
              <a:effectLst>
                <a:glow rad="101600">
                  <a:schemeClr val="bg1">
                    <a:alpha val="40000"/>
                  </a:schemeClr>
                </a:glow>
              </a:effectLst>
              <a:latin typeface="Candara" panose="020E0502030303020204" pitchFamily="34" charset="0"/>
            </a:endParaRPr>
          </a:p>
          <a:p>
            <a:pPr algn="ctr">
              <a:lnSpc>
                <a:spcPts val="1500"/>
              </a:lnSpc>
            </a:pPr>
            <a:endParaRPr lang="ru-RU" sz="1300" dirty="0" smtClean="0">
              <a:ln w="3175">
                <a:solidFill>
                  <a:schemeClr val="tx1"/>
                </a:solidFill>
              </a:ln>
              <a:effectLst>
                <a:glow rad="101600">
                  <a:schemeClr val="bg1">
                    <a:alpha val="40000"/>
                  </a:schemeClr>
                </a:glow>
              </a:effectLst>
              <a:latin typeface="Candara" panose="020E0502030303020204" pitchFamily="34" charset="0"/>
            </a:endParaRPr>
          </a:p>
          <a:p>
            <a:pPr algn="ctr">
              <a:lnSpc>
                <a:spcPts val="1500"/>
              </a:lnSpc>
            </a:pPr>
            <a:endParaRPr lang="ru-RU" sz="1300" dirty="0">
              <a:ln w="3175">
                <a:solidFill>
                  <a:schemeClr val="tx1"/>
                </a:solidFill>
              </a:ln>
              <a:effectLst>
                <a:glow rad="101600">
                  <a:schemeClr val="bg1">
                    <a:alpha val="40000"/>
                  </a:schemeClr>
                </a:glow>
              </a:effectLst>
              <a:latin typeface="Candara" panose="020E0502030303020204" pitchFamily="34" charset="0"/>
            </a:endParaRPr>
          </a:p>
          <a:p>
            <a:pPr algn="ctr">
              <a:lnSpc>
                <a:spcPts val="1500"/>
              </a:lnSpc>
            </a:pPr>
            <a:endParaRPr lang="ru-RU" sz="1300" dirty="0" smtClean="0">
              <a:ln w="3175">
                <a:solidFill>
                  <a:schemeClr val="tx1"/>
                </a:solidFill>
              </a:ln>
              <a:effectLst>
                <a:glow rad="101600">
                  <a:schemeClr val="bg1">
                    <a:alpha val="40000"/>
                  </a:schemeClr>
                </a:glow>
              </a:effectLst>
              <a:latin typeface="Candara" panose="020E0502030303020204" pitchFamily="34" charset="0"/>
            </a:endParaRPr>
          </a:p>
          <a:p>
            <a:pPr algn="ctr">
              <a:lnSpc>
                <a:spcPts val="1500"/>
              </a:lnSpc>
            </a:pPr>
            <a:endParaRPr lang="ru-RU" sz="1300" dirty="0">
              <a:ln w="3175">
                <a:solidFill>
                  <a:schemeClr val="tx1"/>
                </a:solidFill>
              </a:ln>
              <a:effectLst>
                <a:glow rad="101600">
                  <a:schemeClr val="bg1">
                    <a:alpha val="40000"/>
                  </a:schemeClr>
                </a:glow>
              </a:effectLst>
              <a:latin typeface="Candara" panose="020E0502030303020204" pitchFamily="34" charset="0"/>
            </a:endParaRPr>
          </a:p>
          <a:p>
            <a:pPr algn="ctr">
              <a:lnSpc>
                <a:spcPts val="1500"/>
              </a:lnSpc>
            </a:pPr>
            <a:endParaRPr lang="ru-RU" sz="1300" dirty="0" smtClean="0">
              <a:ln w="3175">
                <a:solidFill>
                  <a:schemeClr val="tx1"/>
                </a:solidFill>
              </a:ln>
              <a:effectLst>
                <a:glow rad="101600">
                  <a:schemeClr val="bg1">
                    <a:alpha val="40000"/>
                  </a:schemeClr>
                </a:glow>
              </a:effectLst>
              <a:latin typeface="Candara" panose="020E0502030303020204" pitchFamily="34" charset="0"/>
            </a:endParaRPr>
          </a:p>
          <a:p>
            <a:pPr algn="ctr">
              <a:lnSpc>
                <a:spcPts val="1500"/>
              </a:lnSpc>
            </a:pPr>
            <a:endParaRPr lang="ru-RU" sz="1300" dirty="0">
              <a:ln w="3175">
                <a:solidFill>
                  <a:schemeClr val="tx1"/>
                </a:solidFill>
              </a:ln>
              <a:effectLst>
                <a:glow rad="101600">
                  <a:schemeClr val="bg1">
                    <a:alpha val="40000"/>
                  </a:schemeClr>
                </a:glow>
              </a:effectLst>
              <a:latin typeface="Candara" panose="020E0502030303020204" pitchFamily="34" charset="0"/>
            </a:endParaRPr>
          </a:p>
          <a:p>
            <a:pPr algn="ctr">
              <a:lnSpc>
                <a:spcPts val="1500"/>
              </a:lnSpc>
            </a:pPr>
            <a:endParaRPr lang="ru-RU" sz="1300" dirty="0" smtClean="0">
              <a:ln w="3175">
                <a:solidFill>
                  <a:schemeClr val="tx1"/>
                </a:solidFill>
              </a:ln>
              <a:effectLst>
                <a:glow rad="101600">
                  <a:schemeClr val="bg1">
                    <a:alpha val="40000"/>
                  </a:schemeClr>
                </a:glow>
              </a:effectLst>
              <a:latin typeface="Candara" panose="020E0502030303020204" pitchFamily="34" charset="0"/>
            </a:endParaRPr>
          </a:p>
          <a:p>
            <a:pPr algn="ctr">
              <a:lnSpc>
                <a:spcPts val="1500"/>
              </a:lnSpc>
            </a:pPr>
            <a:endParaRPr lang="ru-RU" sz="1300" dirty="0">
              <a:ln w="3175">
                <a:solidFill>
                  <a:schemeClr val="tx1"/>
                </a:solidFill>
              </a:ln>
              <a:effectLst>
                <a:glow rad="101600">
                  <a:schemeClr val="bg1">
                    <a:alpha val="40000"/>
                  </a:schemeClr>
                </a:glow>
              </a:effectLst>
              <a:latin typeface="Candara" panose="020E0502030303020204" pitchFamily="34" charset="0"/>
            </a:endParaRPr>
          </a:p>
          <a:p>
            <a:pPr algn="ctr">
              <a:lnSpc>
                <a:spcPts val="1500"/>
              </a:lnSpc>
            </a:pPr>
            <a:endParaRPr lang="ru-RU" sz="1300" dirty="0" smtClean="0">
              <a:ln w="3175">
                <a:solidFill>
                  <a:schemeClr val="tx1"/>
                </a:solidFill>
              </a:ln>
              <a:effectLst>
                <a:glow rad="101600">
                  <a:schemeClr val="bg1">
                    <a:alpha val="40000"/>
                  </a:schemeClr>
                </a:glow>
              </a:effectLst>
              <a:latin typeface="Candara" panose="020E0502030303020204" pitchFamily="34" charset="0"/>
            </a:endParaRPr>
          </a:p>
          <a:p>
            <a:pPr algn="ctr">
              <a:lnSpc>
                <a:spcPts val="1500"/>
              </a:lnSpc>
            </a:pPr>
            <a:endParaRPr lang="ru-RU" sz="1300" dirty="0">
              <a:ln w="3175">
                <a:solidFill>
                  <a:schemeClr val="tx1"/>
                </a:solidFill>
              </a:ln>
              <a:effectLst>
                <a:glow rad="101600">
                  <a:schemeClr val="bg1">
                    <a:alpha val="40000"/>
                  </a:schemeClr>
                </a:glow>
              </a:effectLst>
              <a:latin typeface="Candara" panose="020E0502030303020204" pitchFamily="34" charset="0"/>
            </a:endParaRPr>
          </a:p>
          <a:p>
            <a:pPr algn="ctr">
              <a:lnSpc>
                <a:spcPts val="1500"/>
              </a:lnSpc>
            </a:pPr>
            <a:endParaRPr lang="ru-RU" sz="1300" dirty="0" smtClean="0">
              <a:ln w="3175">
                <a:solidFill>
                  <a:schemeClr val="tx1"/>
                </a:solidFill>
              </a:ln>
              <a:effectLst>
                <a:glow rad="101600">
                  <a:schemeClr val="bg1">
                    <a:alpha val="40000"/>
                  </a:schemeClr>
                </a:glow>
              </a:effectLst>
              <a:latin typeface="Candara" panose="020E0502030303020204" pitchFamily="34" charset="0"/>
            </a:endParaRPr>
          </a:p>
          <a:p>
            <a:pPr algn="ctr">
              <a:lnSpc>
                <a:spcPts val="1500"/>
              </a:lnSpc>
            </a:pPr>
            <a:endParaRPr lang="ru-RU" sz="1300" dirty="0">
              <a:ln w="3175">
                <a:solidFill>
                  <a:schemeClr val="tx1"/>
                </a:solidFill>
              </a:ln>
              <a:effectLst>
                <a:glow rad="101600">
                  <a:schemeClr val="bg1">
                    <a:alpha val="40000"/>
                  </a:schemeClr>
                </a:glow>
              </a:effectLst>
              <a:latin typeface="Candara" panose="020E0502030303020204" pitchFamily="34" charset="0"/>
            </a:endParaRPr>
          </a:p>
          <a:p>
            <a:pPr algn="ctr">
              <a:lnSpc>
                <a:spcPts val="1500"/>
              </a:lnSpc>
            </a:pPr>
            <a:endParaRPr lang="ru-RU" sz="1300" dirty="0" smtClean="0">
              <a:ln w="3175">
                <a:solidFill>
                  <a:schemeClr val="tx1"/>
                </a:solidFill>
              </a:ln>
              <a:effectLst>
                <a:glow rad="101600">
                  <a:schemeClr val="bg1">
                    <a:alpha val="40000"/>
                  </a:schemeClr>
                </a:glow>
              </a:effectLst>
              <a:latin typeface="Candara" panose="020E0502030303020204" pitchFamily="34" charset="0"/>
            </a:endParaRPr>
          </a:p>
          <a:p>
            <a:pPr algn="ctr">
              <a:lnSpc>
                <a:spcPts val="1500"/>
              </a:lnSpc>
            </a:pPr>
            <a:endParaRPr lang="ru-RU" sz="1300" dirty="0">
              <a:ln w="3175">
                <a:solidFill>
                  <a:schemeClr val="tx1"/>
                </a:solidFill>
              </a:ln>
              <a:effectLst>
                <a:glow rad="101600">
                  <a:schemeClr val="bg1">
                    <a:alpha val="40000"/>
                  </a:schemeClr>
                </a:glow>
              </a:effectLst>
              <a:latin typeface="Candara" panose="020E0502030303020204" pitchFamily="34" charset="0"/>
            </a:endParaRPr>
          </a:p>
          <a:p>
            <a:pPr algn="ctr">
              <a:lnSpc>
                <a:spcPts val="1500"/>
              </a:lnSpc>
            </a:pPr>
            <a:endParaRPr lang="ru-RU" sz="1300" dirty="0" smtClean="0">
              <a:ln w="3175">
                <a:solidFill>
                  <a:schemeClr val="tx1"/>
                </a:solidFill>
              </a:ln>
              <a:effectLst>
                <a:glow rad="101600">
                  <a:schemeClr val="bg1">
                    <a:alpha val="40000"/>
                  </a:schemeClr>
                </a:glow>
              </a:effectLst>
              <a:latin typeface="Candara" panose="020E0502030303020204" pitchFamily="34" charset="0"/>
            </a:endParaRPr>
          </a:p>
          <a:p>
            <a:pPr algn="ctr">
              <a:lnSpc>
                <a:spcPts val="1500"/>
              </a:lnSpc>
            </a:pPr>
            <a:endParaRPr lang="ru-RU" sz="1300" dirty="0">
              <a:ln w="3175">
                <a:solidFill>
                  <a:schemeClr val="tx1"/>
                </a:solidFill>
              </a:ln>
              <a:effectLst>
                <a:glow rad="101600">
                  <a:schemeClr val="bg1">
                    <a:alpha val="40000"/>
                  </a:schemeClr>
                </a:glow>
              </a:effectLst>
              <a:latin typeface="Candara" panose="020E0502030303020204" pitchFamily="34" charset="0"/>
            </a:endParaRPr>
          </a:p>
          <a:p>
            <a:pPr algn="ctr">
              <a:lnSpc>
                <a:spcPts val="1500"/>
              </a:lnSpc>
            </a:pPr>
            <a:endParaRPr lang="ru-RU" sz="1300" dirty="0" smtClean="0">
              <a:ln w="3175">
                <a:solidFill>
                  <a:schemeClr val="tx1"/>
                </a:solidFill>
              </a:ln>
              <a:effectLst>
                <a:glow rad="101600">
                  <a:schemeClr val="bg1">
                    <a:alpha val="40000"/>
                  </a:schemeClr>
                </a:glow>
              </a:effectLst>
              <a:latin typeface="Candara" panose="020E0502030303020204" pitchFamily="34" charset="0"/>
            </a:endParaRPr>
          </a:p>
          <a:p>
            <a:pPr algn="ctr">
              <a:lnSpc>
                <a:spcPts val="1500"/>
              </a:lnSpc>
            </a:pPr>
            <a:endParaRPr lang="ru-RU" sz="1300" dirty="0">
              <a:ln w="3175">
                <a:solidFill>
                  <a:schemeClr val="tx1"/>
                </a:solidFill>
              </a:ln>
              <a:effectLst>
                <a:glow rad="101600">
                  <a:schemeClr val="bg1">
                    <a:alpha val="40000"/>
                  </a:schemeClr>
                </a:glow>
              </a:effectLst>
              <a:latin typeface="Candara" panose="020E0502030303020204" pitchFamily="34" charset="0"/>
            </a:endParaRPr>
          </a:p>
          <a:p>
            <a:pPr algn="ctr">
              <a:lnSpc>
                <a:spcPts val="1500"/>
              </a:lnSpc>
            </a:pPr>
            <a:endParaRPr lang="ru-RU" sz="1300" dirty="0" smtClean="0">
              <a:ln w="3175">
                <a:solidFill>
                  <a:schemeClr val="tx1"/>
                </a:solidFill>
              </a:ln>
              <a:effectLst>
                <a:glow rad="101600">
                  <a:schemeClr val="bg1">
                    <a:alpha val="40000"/>
                  </a:schemeClr>
                </a:glow>
              </a:effectLst>
              <a:latin typeface="Candara" panose="020E0502030303020204" pitchFamily="34" charset="0"/>
            </a:endParaRPr>
          </a:p>
          <a:p>
            <a:pPr algn="ctr">
              <a:lnSpc>
                <a:spcPts val="1500"/>
              </a:lnSpc>
            </a:pPr>
            <a:endParaRPr lang="ru-RU" sz="1300" dirty="0" smtClean="0">
              <a:ln w="3175">
                <a:solidFill>
                  <a:schemeClr val="tx1"/>
                </a:solidFill>
              </a:ln>
              <a:effectLst>
                <a:glow rad="101600">
                  <a:schemeClr val="bg1">
                    <a:alpha val="40000"/>
                  </a:schemeClr>
                </a:glow>
              </a:effectLst>
              <a:latin typeface="Candara" panose="020E0502030303020204" pitchFamily="34" charset="0"/>
            </a:endParaRPr>
          </a:p>
          <a:p>
            <a:pPr algn="just"/>
            <a:endParaRPr lang="ru-RU" sz="1300" dirty="0">
              <a:ln w="3175">
                <a:solidFill>
                  <a:schemeClr val="tx1"/>
                </a:solidFill>
              </a:ln>
              <a:effectLst>
                <a:glow rad="101600">
                  <a:schemeClr val="bg1">
                    <a:alpha val="40000"/>
                  </a:schemeClr>
                </a:glo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600"/>
              </a:lnSpc>
            </a:pPr>
            <a:endParaRPr lang="ru-RU" dirty="0" smtClean="0">
              <a:ln w="3175">
                <a:solidFill>
                  <a:schemeClr val="tx1"/>
                </a:solidFill>
              </a:ln>
              <a:effectLst>
                <a:glow rad="101600">
                  <a:schemeClr val="bg1">
                    <a:alpha val="40000"/>
                  </a:schemeClr>
                </a:glow>
              </a:effectLst>
              <a:latin typeface="Candara" panose="020E0502030303020204" pitchFamily="34" charset="0"/>
            </a:endParaRPr>
          </a:p>
          <a:p>
            <a:pPr algn="ctr">
              <a:lnSpc>
                <a:spcPts val="1600"/>
              </a:lnSpc>
            </a:pPr>
            <a:r>
              <a:rPr lang="ru-RU" sz="2800" dirty="0" smtClean="0">
                <a:ln w="3175">
                  <a:solidFill>
                    <a:schemeClr val="tx1"/>
                  </a:solidFill>
                </a:ln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Candara" panose="020E0502030303020204" pitchFamily="34" charset="0"/>
              </a:rPr>
              <a:t>     </a:t>
            </a:r>
            <a:r>
              <a:rPr lang="ru-RU" sz="1600" dirty="0" smtClean="0">
                <a:ln w="3175">
                  <a:solidFill>
                    <a:schemeClr val="tx1"/>
                  </a:solidFill>
                </a:ln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Candara" panose="020E0502030303020204" pitchFamily="34" charset="0"/>
              </a:rPr>
              <a:t>Б</a:t>
            </a:r>
            <a:r>
              <a:rPr lang="ru-RU" sz="1400" dirty="0" smtClean="0">
                <a:ln w="3175">
                  <a:solidFill>
                    <a:schemeClr val="tx1"/>
                  </a:solidFill>
                </a:ln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Candara" panose="020E0502030303020204" pitchFamily="34" charset="0"/>
              </a:rPr>
              <a:t>удучи </a:t>
            </a:r>
            <a:r>
              <a:rPr lang="ru-RU" sz="1400" dirty="0">
                <a:ln w="3175">
                  <a:solidFill>
                    <a:schemeClr val="tx1"/>
                  </a:solidFill>
                </a:ln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Candara" panose="020E0502030303020204" pitchFamily="34" charset="0"/>
              </a:rPr>
              <a:t>художником лирического склада и горячо любя родину, Васнецов нашёл в “Слове о полку Игореве” поэтические мотивы для своего произведения, которое вызывает глубокое преклонение перед героической гибелью павших за родину </a:t>
            </a:r>
            <a:r>
              <a:rPr lang="ru-RU" sz="1400" dirty="0" smtClean="0">
                <a:ln w="3175">
                  <a:solidFill>
                    <a:schemeClr val="tx1"/>
                  </a:solidFill>
                </a:ln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Candara" panose="020E0502030303020204" pitchFamily="34" charset="0"/>
              </a:rPr>
              <a:t>героев.</a:t>
            </a:r>
          </a:p>
          <a:p>
            <a:pPr algn="ctr"/>
            <a:endParaRPr lang="ru-RU" dirty="0" smtClean="0">
              <a:ln w="3175">
                <a:solidFill>
                  <a:schemeClr val="tx1"/>
                </a:solidFill>
              </a:ln>
              <a:effectLst>
                <a:glow rad="101600">
                  <a:schemeClr val="bg1">
                    <a:alpha val="40000"/>
                  </a:schemeClr>
                </a:glow>
              </a:effectLst>
              <a:latin typeface="Candara" panose="020E0502030303020204" pitchFamily="34" charset="0"/>
            </a:endParaRPr>
          </a:p>
          <a:p>
            <a:pPr algn="just"/>
            <a:endParaRPr lang="ru-RU" dirty="0" smtClean="0">
              <a:ln w="3175">
                <a:solidFill>
                  <a:schemeClr val="tx1"/>
                </a:solidFill>
              </a:ln>
              <a:effectLst>
                <a:glow rad="101600">
                  <a:schemeClr val="bg1">
                    <a:alpha val="40000"/>
                  </a:schemeClr>
                </a:glow>
              </a:effectLst>
              <a:latin typeface="Candara" panose="020E0502030303020204" pitchFamily="34" charset="0"/>
            </a:endParaRPr>
          </a:p>
          <a:p>
            <a:pPr algn="just"/>
            <a:endParaRPr lang="ru-RU" dirty="0">
              <a:ln w="3175">
                <a:solidFill>
                  <a:schemeClr val="tx1"/>
                </a:solidFill>
              </a:ln>
              <a:effectLst>
                <a:glow rad="101600">
                  <a:schemeClr val="bg1">
                    <a:alpha val="40000"/>
                  </a:schemeClr>
                </a:glow>
              </a:effectLst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1173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9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9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2890"/>
            <a:ext cx="9144000" cy="513221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973859" y="26031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973859" y="217478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150076" y="188646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652584" y="196060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837315" y="18040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0"/>
            <a:ext cx="9144000" cy="6914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ru-RU" sz="1200" dirty="0">
                <a:effectLst>
                  <a:glow rad="101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Художник сосредоточил внимание на той части "Слова", в которой оно воспевает и возвеличивает князя Игоря и его воинов. Ему созвучно было в "Слове" полное мужества обращение князя Игоря к дружине, когда он "скрепил ум силою своею и поострил сердце своё мужеством; исполнившись ратного духа, навёл свои храбрые полки на землю Половецкую за землю Русскую... И сказал Игорь-князь дружине своей: "О дружина моя и братья! Лучше ведь убитым быть, чем пленённым". </a:t>
            </a:r>
            <a:endParaRPr lang="ru-RU" sz="1200" dirty="0" smtClean="0">
              <a:effectLst>
                <a:glow rad="101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400"/>
              </a:lnSpc>
            </a:pPr>
            <a:endParaRPr lang="ru-RU" sz="1200" dirty="0" smtClean="0">
              <a:effectLst>
                <a:glow rad="101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400"/>
              </a:lnSpc>
            </a:pPr>
            <a:endParaRPr lang="ru-RU" sz="1200" dirty="0" smtClean="0">
              <a:effectLst>
                <a:glow rad="101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400"/>
              </a:lnSpc>
            </a:pPr>
            <a:endParaRPr lang="ru-RU" sz="1200" dirty="0" smtClean="0">
              <a:effectLst>
                <a:glow rad="101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400"/>
              </a:lnSpc>
            </a:pPr>
            <a:endParaRPr lang="ru-RU" sz="1200" dirty="0" smtClean="0">
              <a:effectLst>
                <a:glow rad="101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400"/>
              </a:lnSpc>
            </a:pPr>
            <a:endParaRPr lang="ru-RU" sz="1200" dirty="0">
              <a:effectLst>
                <a:glow rad="101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400"/>
              </a:lnSpc>
            </a:pPr>
            <a:endParaRPr lang="ru-RU" sz="1200" dirty="0" smtClean="0">
              <a:effectLst>
                <a:glow rad="101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400"/>
              </a:lnSpc>
            </a:pPr>
            <a:endParaRPr lang="ru-RU" sz="1200" dirty="0">
              <a:effectLst>
                <a:glow rad="101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400"/>
              </a:lnSpc>
            </a:pPr>
            <a:endParaRPr lang="ru-RU" sz="1200" dirty="0" smtClean="0">
              <a:effectLst>
                <a:glow rad="101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400"/>
              </a:lnSpc>
            </a:pPr>
            <a:endParaRPr lang="ru-RU" sz="1200" dirty="0">
              <a:effectLst>
                <a:glow rad="101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400"/>
              </a:lnSpc>
            </a:pPr>
            <a:endParaRPr lang="ru-RU" sz="1200" dirty="0" smtClean="0">
              <a:effectLst>
                <a:glow rad="101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400"/>
              </a:lnSpc>
            </a:pPr>
            <a:endParaRPr lang="ru-RU" sz="1200" dirty="0">
              <a:effectLst>
                <a:glow rad="101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400"/>
              </a:lnSpc>
            </a:pPr>
            <a:endParaRPr lang="ru-RU" sz="1200" dirty="0" smtClean="0">
              <a:effectLst>
                <a:glow rad="101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400"/>
              </a:lnSpc>
            </a:pPr>
            <a:endParaRPr lang="ru-RU" sz="1200" dirty="0">
              <a:effectLst>
                <a:glow rad="101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400"/>
              </a:lnSpc>
            </a:pPr>
            <a:endParaRPr lang="ru-RU" sz="1200" dirty="0" smtClean="0">
              <a:effectLst>
                <a:glow rad="101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400"/>
              </a:lnSpc>
            </a:pPr>
            <a:endParaRPr lang="ru-RU" sz="1200" dirty="0">
              <a:effectLst>
                <a:glow rad="101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400"/>
              </a:lnSpc>
            </a:pPr>
            <a:endParaRPr lang="ru-RU" sz="1200" dirty="0" smtClean="0">
              <a:effectLst>
                <a:glow rad="101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400"/>
              </a:lnSpc>
            </a:pPr>
            <a:endParaRPr lang="ru-RU" sz="1200" dirty="0">
              <a:effectLst>
                <a:glow rad="101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400"/>
              </a:lnSpc>
            </a:pPr>
            <a:endParaRPr lang="ru-RU" sz="1200" dirty="0" smtClean="0">
              <a:effectLst>
                <a:glow rad="101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400"/>
              </a:lnSpc>
            </a:pPr>
            <a:endParaRPr lang="ru-RU" sz="1200" dirty="0">
              <a:effectLst>
                <a:glow rad="101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400"/>
              </a:lnSpc>
            </a:pPr>
            <a:endParaRPr lang="ru-RU" sz="1200" dirty="0" smtClean="0">
              <a:effectLst>
                <a:glow rad="101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400"/>
              </a:lnSpc>
            </a:pPr>
            <a:endParaRPr lang="ru-RU" sz="1200" dirty="0">
              <a:effectLst>
                <a:glow rad="101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400"/>
              </a:lnSpc>
            </a:pPr>
            <a:endParaRPr lang="ru-RU" sz="1200" dirty="0" smtClean="0">
              <a:effectLst>
                <a:glow rad="101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400"/>
              </a:lnSpc>
            </a:pPr>
            <a:endParaRPr lang="ru-RU" sz="1200" dirty="0">
              <a:effectLst>
                <a:glow rad="101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400"/>
              </a:lnSpc>
            </a:pPr>
            <a:endParaRPr lang="ru-RU" sz="1200" dirty="0" smtClean="0">
              <a:effectLst>
                <a:glow rad="101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400"/>
              </a:lnSpc>
            </a:pPr>
            <a:endParaRPr lang="ru-RU" sz="1200" dirty="0">
              <a:effectLst>
                <a:glow rad="101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400"/>
              </a:lnSpc>
            </a:pPr>
            <a:endParaRPr lang="ru-RU" sz="1200" dirty="0" smtClean="0">
              <a:effectLst>
                <a:glow rad="101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400"/>
              </a:lnSpc>
            </a:pPr>
            <a:endParaRPr lang="ru-RU" sz="1200" dirty="0">
              <a:effectLst>
                <a:glow rad="101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400"/>
              </a:lnSpc>
            </a:pPr>
            <a:endParaRPr lang="ru-RU" sz="1200" dirty="0" smtClean="0">
              <a:effectLst>
                <a:glow rad="101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400"/>
              </a:lnSpc>
            </a:pPr>
            <a:endParaRPr lang="ru-RU" sz="1200" dirty="0" smtClean="0">
              <a:effectLst>
                <a:glow rad="101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400"/>
              </a:lnSpc>
            </a:pPr>
            <a:endParaRPr lang="ru-RU" sz="1200" dirty="0">
              <a:effectLst>
                <a:glow rad="101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400"/>
              </a:lnSpc>
            </a:pPr>
            <a:r>
              <a:rPr lang="ru-RU" sz="1200" dirty="0" smtClean="0">
                <a:effectLst>
                  <a:glow rad="101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Торжественное </a:t>
            </a:r>
            <a:r>
              <a:rPr lang="ru-RU" sz="1200" dirty="0">
                <a:effectLst>
                  <a:glow rad="101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безмолвие царит на поле брани. Степь покрыта телами убитых воинов - русских и половцев. Величественно покоятся русские богатыри. Глубокое впечатление оставляет могучий богатырь, - князь Изяслав, упавший с широко раскинутыми руками, он будто собирает свою богатырскую силу, черпает её из родной земли, и юный князь Ростислав застыл, как во сне, со стрелой в самом сердце. В глубине поля, справа, торжественно и спокойно, как бы заснув, лежит убитый богатырь, в руке его остался зажатым лук. </a:t>
            </a:r>
          </a:p>
        </p:txBody>
      </p:sp>
    </p:spTree>
    <p:extLst>
      <p:ext uri="{BB962C8B-B14F-4D97-AF65-F5344CB8AC3E}">
        <p14:creationId xmlns:p14="http://schemas.microsoft.com/office/powerpoint/2010/main" val="370678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11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2890"/>
            <a:ext cx="9144000" cy="513221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02011" y="1729946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015049" y="2099278"/>
            <a:ext cx="288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7666" y="74140"/>
            <a:ext cx="9086334" cy="6632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00"/>
              </a:lnSpc>
            </a:pPr>
            <a:r>
              <a:rPr lang="ru-RU" sz="1500" dirty="0">
                <a:effectLst>
                  <a:glow rad="101600">
                    <a:srgbClr val="0E0E06">
                      <a:alpha val="60000"/>
                    </a:srgbClr>
                  </a:glow>
                </a:effectLst>
                <a:latin typeface="Candara" panose="020E0502030303020204" pitchFamily="34" charset="0"/>
              </a:rPr>
              <a:t>«Пали стяги Игоревы и полегли русичи на поле незнаемом». Васнецов сумел позаимствовать не только сюжет, но и сам просветленный дух древней поэмы. «Тоска </a:t>
            </a:r>
            <a:r>
              <a:rPr lang="ru-RU" sz="1500" dirty="0" smtClean="0">
                <a:effectLst>
                  <a:glow rad="101600">
                    <a:srgbClr val="0E0E06">
                      <a:alpha val="60000"/>
                    </a:srgbClr>
                  </a:glow>
                </a:effectLst>
                <a:latin typeface="Candara" panose="020E0502030303020204" pitchFamily="34" charset="0"/>
              </a:rPr>
              <a:t>   разлилась </a:t>
            </a:r>
            <a:r>
              <a:rPr lang="ru-RU" sz="1500" dirty="0">
                <a:effectLst>
                  <a:glow rad="101600">
                    <a:srgbClr val="0E0E06">
                      <a:alpha val="60000"/>
                    </a:srgbClr>
                  </a:glow>
                </a:effectLst>
                <a:latin typeface="Candara" panose="020E0502030303020204" pitchFamily="34" charset="0"/>
              </a:rPr>
              <a:t>по земле русской и печаль потекла широко». </a:t>
            </a:r>
            <a:endParaRPr lang="ru-RU" sz="1500" dirty="0" smtClean="0">
              <a:effectLst>
                <a:glow rad="101600">
                  <a:srgbClr val="0E0E06">
                    <a:alpha val="60000"/>
                  </a:srgbClr>
                </a:glo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700"/>
              </a:lnSpc>
            </a:pPr>
            <a:endParaRPr lang="ru-RU" sz="1500" dirty="0">
              <a:effectLst>
                <a:glow rad="101600">
                  <a:srgbClr val="0E0E06">
                    <a:alpha val="60000"/>
                  </a:srgbClr>
                </a:glo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700"/>
              </a:lnSpc>
            </a:pPr>
            <a:endParaRPr lang="ru-RU" sz="1500" dirty="0" smtClean="0">
              <a:effectLst>
                <a:glow rad="101600">
                  <a:srgbClr val="0E0E06">
                    <a:alpha val="60000"/>
                  </a:srgbClr>
                </a:glo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700"/>
              </a:lnSpc>
            </a:pPr>
            <a:endParaRPr lang="ru-RU" sz="1500" dirty="0" smtClean="0">
              <a:effectLst>
                <a:glow rad="101600">
                  <a:srgbClr val="0E0E06">
                    <a:alpha val="60000"/>
                  </a:srgbClr>
                </a:glo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700"/>
              </a:lnSpc>
            </a:pPr>
            <a:endParaRPr lang="ru-RU" sz="1500" dirty="0">
              <a:effectLst>
                <a:glow rad="101600">
                  <a:srgbClr val="0E0E06">
                    <a:alpha val="60000"/>
                  </a:srgbClr>
                </a:glo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700"/>
              </a:lnSpc>
            </a:pPr>
            <a:endParaRPr lang="ru-RU" sz="1500" dirty="0" smtClean="0">
              <a:effectLst>
                <a:glow rad="101600">
                  <a:srgbClr val="0E0E06">
                    <a:alpha val="60000"/>
                  </a:srgbClr>
                </a:glo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700"/>
              </a:lnSpc>
            </a:pPr>
            <a:endParaRPr lang="ru-RU" sz="1500" dirty="0">
              <a:effectLst>
                <a:glow rad="101600">
                  <a:srgbClr val="0E0E06">
                    <a:alpha val="60000"/>
                  </a:srgbClr>
                </a:glo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700"/>
              </a:lnSpc>
            </a:pPr>
            <a:endParaRPr lang="ru-RU" sz="1500" dirty="0" smtClean="0">
              <a:effectLst>
                <a:glow rad="101600">
                  <a:srgbClr val="0E0E06">
                    <a:alpha val="60000"/>
                  </a:srgbClr>
                </a:glo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700"/>
              </a:lnSpc>
            </a:pPr>
            <a:endParaRPr lang="ru-RU" sz="1500" dirty="0">
              <a:effectLst>
                <a:glow rad="101600">
                  <a:srgbClr val="0E0E06">
                    <a:alpha val="60000"/>
                  </a:srgbClr>
                </a:glo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700"/>
              </a:lnSpc>
            </a:pPr>
            <a:endParaRPr lang="ru-RU" sz="1500" dirty="0" smtClean="0">
              <a:effectLst>
                <a:glow rad="101600">
                  <a:srgbClr val="0E0E06">
                    <a:alpha val="60000"/>
                  </a:srgbClr>
                </a:glo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700"/>
              </a:lnSpc>
            </a:pPr>
            <a:endParaRPr lang="ru-RU" sz="1500" dirty="0">
              <a:effectLst>
                <a:glow rad="101600">
                  <a:srgbClr val="0E0E06">
                    <a:alpha val="60000"/>
                  </a:srgbClr>
                </a:glo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700"/>
              </a:lnSpc>
            </a:pPr>
            <a:endParaRPr lang="ru-RU" sz="1500" dirty="0" smtClean="0">
              <a:effectLst>
                <a:glow rad="101600">
                  <a:srgbClr val="0E0E06">
                    <a:alpha val="60000"/>
                  </a:srgbClr>
                </a:glo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700"/>
              </a:lnSpc>
            </a:pPr>
            <a:endParaRPr lang="ru-RU" sz="1500" dirty="0">
              <a:effectLst>
                <a:glow rad="101600">
                  <a:srgbClr val="0E0E06">
                    <a:alpha val="60000"/>
                  </a:srgbClr>
                </a:glo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700"/>
              </a:lnSpc>
            </a:pPr>
            <a:endParaRPr lang="ru-RU" sz="1500" dirty="0" smtClean="0">
              <a:effectLst>
                <a:glow rad="101600">
                  <a:srgbClr val="0E0E06">
                    <a:alpha val="60000"/>
                  </a:srgbClr>
                </a:glo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700"/>
              </a:lnSpc>
            </a:pPr>
            <a:endParaRPr lang="ru-RU" sz="1500" dirty="0">
              <a:effectLst>
                <a:glow rad="101600">
                  <a:srgbClr val="0E0E06">
                    <a:alpha val="60000"/>
                  </a:srgbClr>
                </a:glo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700"/>
              </a:lnSpc>
            </a:pPr>
            <a:endParaRPr lang="ru-RU" sz="1500" dirty="0" smtClean="0">
              <a:effectLst>
                <a:glow rad="101600">
                  <a:srgbClr val="0E0E06">
                    <a:alpha val="60000"/>
                  </a:srgbClr>
                </a:glo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700"/>
              </a:lnSpc>
            </a:pPr>
            <a:endParaRPr lang="ru-RU" sz="1500" dirty="0">
              <a:effectLst>
                <a:glow rad="101600">
                  <a:srgbClr val="0E0E06">
                    <a:alpha val="60000"/>
                  </a:srgbClr>
                </a:glo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700"/>
              </a:lnSpc>
            </a:pPr>
            <a:endParaRPr lang="ru-RU" sz="1500" dirty="0" smtClean="0">
              <a:effectLst>
                <a:glow rad="101600">
                  <a:srgbClr val="0E0E06">
                    <a:alpha val="60000"/>
                  </a:srgbClr>
                </a:glo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700"/>
              </a:lnSpc>
            </a:pPr>
            <a:endParaRPr lang="ru-RU" sz="1500" dirty="0">
              <a:effectLst>
                <a:glow rad="101600">
                  <a:srgbClr val="0E0E06">
                    <a:alpha val="60000"/>
                  </a:srgbClr>
                </a:glo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700"/>
              </a:lnSpc>
            </a:pPr>
            <a:endParaRPr lang="ru-RU" sz="1500" dirty="0" smtClean="0">
              <a:effectLst>
                <a:glow rad="101600">
                  <a:srgbClr val="0E0E06">
                    <a:alpha val="60000"/>
                  </a:srgbClr>
                </a:glo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700"/>
              </a:lnSpc>
            </a:pPr>
            <a:endParaRPr lang="ru-RU" sz="1500" dirty="0">
              <a:effectLst>
                <a:glow rad="101600">
                  <a:srgbClr val="0E0E06">
                    <a:alpha val="60000"/>
                  </a:srgbClr>
                </a:glo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700"/>
              </a:lnSpc>
            </a:pPr>
            <a:endParaRPr lang="ru-RU" sz="1500" dirty="0" smtClean="0">
              <a:effectLst>
                <a:glow rad="101600">
                  <a:srgbClr val="0E0E06">
                    <a:alpha val="60000"/>
                  </a:srgbClr>
                </a:glo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700"/>
              </a:lnSpc>
            </a:pPr>
            <a:endParaRPr lang="ru-RU" sz="1500" dirty="0">
              <a:effectLst>
                <a:glow rad="101600">
                  <a:srgbClr val="0E0E06">
                    <a:alpha val="60000"/>
                  </a:srgbClr>
                </a:glo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700"/>
              </a:lnSpc>
            </a:pPr>
            <a:endParaRPr lang="ru-RU" sz="1500" dirty="0" smtClean="0">
              <a:effectLst>
                <a:glow rad="101600">
                  <a:srgbClr val="0E0E06">
                    <a:alpha val="60000"/>
                  </a:srgbClr>
                </a:glo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700"/>
              </a:lnSpc>
            </a:pPr>
            <a:endParaRPr lang="ru-RU" sz="1500" dirty="0">
              <a:effectLst>
                <a:glow rad="101600">
                  <a:srgbClr val="0E0E06">
                    <a:alpha val="60000"/>
                  </a:srgbClr>
                </a:glow>
              </a:effectLst>
              <a:latin typeface="Candara" panose="020E0502030303020204" pitchFamily="34" charset="0"/>
            </a:endParaRPr>
          </a:p>
          <a:p>
            <a:pPr algn="just">
              <a:lnSpc>
                <a:spcPts val="1700"/>
              </a:lnSpc>
            </a:pPr>
            <a:endParaRPr lang="ru-RU" sz="1500" dirty="0" smtClean="0">
              <a:effectLst>
                <a:glow rad="101600">
                  <a:srgbClr val="0E0E06">
                    <a:alpha val="60000"/>
                  </a:srgbClr>
                </a:glow>
              </a:effectLst>
              <a:latin typeface="Candara" panose="020E0502030303020204" pitchFamily="34" charset="0"/>
            </a:endParaRPr>
          </a:p>
          <a:p>
            <a:pPr algn="ctr">
              <a:lnSpc>
                <a:spcPts val="1700"/>
              </a:lnSpc>
            </a:pPr>
            <a:r>
              <a:rPr lang="ru-RU" sz="1500" dirty="0" smtClean="0">
                <a:effectLst>
                  <a:glow rad="101600">
                    <a:srgbClr val="0E0E06">
                      <a:alpha val="60000"/>
                    </a:srgbClr>
                  </a:glow>
                </a:effectLst>
                <a:latin typeface="Candara" panose="020E0502030303020204" pitchFamily="34" charset="0"/>
              </a:rPr>
              <a:t>Никнущие </a:t>
            </a:r>
            <a:r>
              <a:rPr lang="ru-RU" sz="1500" dirty="0">
                <a:effectLst>
                  <a:glow rad="101600">
                    <a:srgbClr val="0E0E06">
                      <a:alpha val="60000"/>
                    </a:srgbClr>
                  </a:glow>
                </a:effectLst>
                <a:latin typeface="Candara" panose="020E0502030303020204" pitchFamily="34" charset="0"/>
              </a:rPr>
              <a:t>травы и цветы, подернутая мглистой пеленой кровавая луна, схватка орлов над мертвым полем создают лирический образ русской земли, политой кровью своих защитников</a:t>
            </a:r>
            <a:r>
              <a:rPr lang="ru-RU" sz="1400" dirty="0">
                <a:effectLst>
                  <a:glow rad="101600">
                    <a:srgbClr val="0E0E06">
                      <a:alpha val="60000"/>
                    </a:srgbClr>
                  </a:glow>
                </a:effectLst>
                <a:latin typeface="Candara" panose="020E0502030303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976054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09302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9759155-7935-4C61-A06C-C04380D1B16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406</TotalTime>
  <Words>644</Words>
  <Application>Microsoft Office PowerPoint</Application>
  <PresentationFormat>Экран (4:3)</PresentationFormat>
  <Paragraphs>107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Candara</vt:lpstr>
      <vt:lpstr>Century Gothic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Илья Брюхов</dc:creator>
  <cp:lastModifiedBy>Илья Брюхов</cp:lastModifiedBy>
  <cp:revision>36</cp:revision>
  <dcterms:created xsi:type="dcterms:W3CDTF">2013-12-17T13:30:54Z</dcterms:created>
  <dcterms:modified xsi:type="dcterms:W3CDTF">2013-12-18T07:45:46Z</dcterms:modified>
</cp:coreProperties>
</file>