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58" r:id="rId4"/>
    <p:sldId id="278" r:id="rId5"/>
    <p:sldId id="259" r:id="rId6"/>
    <p:sldId id="279" r:id="rId7"/>
    <p:sldId id="260" r:id="rId8"/>
    <p:sldId id="280" r:id="rId9"/>
    <p:sldId id="262" r:id="rId10"/>
    <p:sldId id="281" r:id="rId11"/>
    <p:sldId id="263" r:id="rId12"/>
    <p:sldId id="266" r:id="rId13"/>
    <p:sldId id="268" r:id="rId14"/>
    <p:sldId id="273" r:id="rId15"/>
    <p:sldId id="277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A7AA-A016-47DE-8DD4-ED0D5C9BCC07}" type="datetimeFigureOut">
              <a:rPr lang="ru-RU" smtClean="0"/>
              <a:pPr/>
              <a:t>ср 12.11.14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027BA-5E5D-4078-ADA2-1894281FBD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17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FB581-6D6F-4FA3-90BD-B0B6FADCF76F}" type="datetimeFigureOut">
              <a:rPr lang="ru-RU" smtClean="0"/>
              <a:pPr/>
              <a:t>ср 12.11.14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esktop\&#1052;&#1086;&#1081;%20&#1091;&#1088;&#1086;&#1082;\M_I_Glinka-ZHavoronok_Bolshoy_Detskiy_Hor_pod_upravleniem_V_Popova(muzpoisk.com)%20(1).mp3" TargetMode="Externa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86;&#1081;%20&#1091;&#1088;&#1086;&#1082;\&#1052;&#1077;&#1090;&#1077;&#1083;&#1100;.wma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86;&#1081;%20&#1091;&#1088;&#1086;&#1082;\&#1043;&#1086;&#1088;&#1080;,%20&#1075;&#1086;&#1088;&#1080;%20&#1084;&#1086;&#1103;%20&#1079;&#1074;&#1077;&#1079;&#1076;&#1072;.wma" TargetMode="External"/><Relationship Id="rId6" Type="http://schemas.openxmlformats.org/officeDocument/2006/relationships/image" Target="../media/image32.jpeg"/><Relationship Id="rId5" Type="http://schemas.openxmlformats.org/officeDocument/2006/relationships/image" Target="../media/image4.png"/><Relationship Id="rId4" Type="http://schemas.openxmlformats.org/officeDocument/2006/relationships/image" Target="../media/image31.jpeg"/><Relationship Id="rId9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2;&#1086;&#1081;%20&#1091;&#1088;&#1086;&#1082;\&#1052;&#1077;&#1090;&#1077;&#1083;&#1100;.wma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iano_romance_latin_spanish_classical_original_composition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642918"/>
            <a:ext cx="4572000" cy="564360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357166"/>
            <a:ext cx="3857620" cy="60722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 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«Музыка вокруг нас»</a:t>
            </a:r>
          </a:p>
          <a:p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«Романса трепетные звуки»</a:t>
            </a:r>
          </a:p>
          <a:p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«Нам песня строить и жить помогает»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glitter pattern="hexago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Михаил Иванович Глинка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98225" y="1600200"/>
            <a:ext cx="3756549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525963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«Я помню чудное мгновенье…» (слова А.С.Пушкина)</a:t>
            </a:r>
          </a:p>
          <a:p>
            <a:pPr>
              <a:defRPr/>
            </a:pPr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«Жаворонок» (стихи Н.Кукольника).</a:t>
            </a:r>
          </a:p>
          <a:p>
            <a:endParaRPr lang="ru-RU" dirty="0"/>
          </a:p>
        </p:txBody>
      </p:sp>
      <p:pic>
        <p:nvPicPr>
          <p:cNvPr id="8" name="M_I_Glinka-ZHavoronok_Bolshoy_Detskiy_Hor_pod_upravleniem_V_Popova(muzpoisk.co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628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6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Жанровые признаки романса: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содержание романса всегда лирично;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2)текст посвящен какому-либо переживанию(обычно любовному);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3)мелодия сложнее, тесно связана со стихом, нет куплетно-припевных повторов.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38339985_x_9befeb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857628"/>
            <a:ext cx="5715000" cy="27860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Разнообразие романсов по поэтическому содержанию.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6446" y="1928802"/>
            <a:ext cx="3013759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285720" y="1785927"/>
            <a:ext cx="6572280" cy="399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AutoNum type="arabicParenR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Философское раздумье, размышление.</a:t>
            </a:r>
          </a:p>
          <a:p>
            <a:pPr marL="342900" indent="-342900">
              <a:lnSpc>
                <a:spcPct val="90000"/>
              </a:lnSpc>
              <a:buAutoNum type="arabicParenR"/>
              <a:defRPr/>
            </a:pP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Драматическое скорбное переживание.</a:t>
            </a: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Любование природой.</a:t>
            </a: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Сказочное повествование.</a:t>
            </a: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Шуточный романс.</a:t>
            </a: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Лирический романс – любовный.</a:t>
            </a: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endParaRPr lang="ru-RU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57158" y="214290"/>
            <a:ext cx="4500594" cy="1214446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«Я помню вальса звук прелестный…»</a:t>
            </a:r>
          </a:p>
          <a:p>
            <a:r>
              <a:rPr lang="ru-RU" sz="2200" dirty="0" smtClean="0">
                <a:solidFill>
                  <a:srgbClr val="FFC000"/>
                </a:solidFill>
              </a:rPr>
              <a:t>                                  </a:t>
            </a:r>
            <a:r>
              <a:rPr lang="ru-RU" sz="3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Н.Листов</a:t>
            </a:r>
            <a:endParaRPr lang="ru-RU" sz="3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John_Everett_Millais_The_Black_Brunswick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8" y="214290"/>
            <a:ext cx="3857684" cy="4929222"/>
          </a:xfrm>
        </p:spPr>
      </p:pic>
      <p:pic>
        <p:nvPicPr>
          <p:cNvPr id="11266" name="Picture 2" descr="C:\Users\User\Desktop\Романса звук прелесный\7445328984a55289445522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929090" cy="51530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8367dcf31c1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4282" y="214290"/>
            <a:ext cx="5384045" cy="4525963"/>
          </a:xfrm>
        </p:spPr>
      </p:pic>
      <p:pic>
        <p:nvPicPr>
          <p:cNvPr id="12" name="Рисунок 11" descr="84ecb977c2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0"/>
            <a:ext cx="2333608" cy="2690798"/>
          </a:xfrm>
          <a:prstGeom prst="rect">
            <a:avLst/>
          </a:prstGeom>
        </p:spPr>
      </p:pic>
      <p:pic>
        <p:nvPicPr>
          <p:cNvPr id="13" name="Рисунок 12" descr="Nadejda Plevickaya - Zolotye rossypi romans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1500174"/>
            <a:ext cx="2214546" cy="2500306"/>
          </a:xfrm>
          <a:prstGeom prst="rect">
            <a:avLst/>
          </a:prstGeom>
        </p:spPr>
      </p:pic>
      <p:pic>
        <p:nvPicPr>
          <p:cNvPr id="15" name="Рисунок 14" descr="1256444026-clip-33k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4764693"/>
            <a:ext cx="2000264" cy="2093307"/>
          </a:xfrm>
          <a:prstGeom prst="rect">
            <a:avLst/>
          </a:prstGeom>
        </p:spPr>
      </p:pic>
      <p:pic>
        <p:nvPicPr>
          <p:cNvPr id="16" name="Рисунок 15" descr="8da46d4fa2c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3438" y="2714620"/>
            <a:ext cx="2428893" cy="3000396"/>
          </a:xfrm>
          <a:prstGeom prst="rect">
            <a:avLst/>
          </a:prstGeom>
        </p:spPr>
      </p:pic>
      <p:pic>
        <p:nvPicPr>
          <p:cNvPr id="17" name="Рисунок 16" descr="10697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8975" y="4214818"/>
            <a:ext cx="2105025" cy="2333628"/>
          </a:xfrm>
          <a:prstGeom prst="rect">
            <a:avLst/>
          </a:prstGeom>
        </p:spPr>
      </p:pic>
      <p:pic>
        <p:nvPicPr>
          <p:cNvPr id="9" name="Метель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07167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40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0372"/>
            <a:ext cx="8229600" cy="1857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    </a:t>
            </a:r>
            <a:r>
              <a:rPr lang="ru-RU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«Гори, гори, моя звезда»</a:t>
            </a:r>
            <a:r>
              <a:rPr lang="ru-RU" dirty="0" smtClean="0">
                <a:solidFill>
                  <a:srgbClr val="FFC000"/>
                </a:solidFill>
              </a:rPr>
              <a:t> слова: </a:t>
            </a:r>
          </a:p>
          <a:p>
            <a:pPr>
              <a:buNone/>
            </a:pPr>
            <a:r>
              <a:rPr lang="ru-RU" dirty="0" err="1" smtClean="0">
                <a:solidFill>
                  <a:srgbClr val="FFC000"/>
                </a:solidFill>
              </a:rPr>
              <a:t>В.Чуевского</a:t>
            </a:r>
            <a:r>
              <a:rPr lang="ru-RU" dirty="0" smtClean="0">
                <a:solidFill>
                  <a:srgbClr val="FFC000"/>
                </a:solidFill>
              </a:rPr>
              <a:t>                      музыка: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                                  П.Булахова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Владимир Александрович Сабинин (Собакин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307183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ётр Петрович Булахов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928934"/>
            <a:ext cx="34290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Гори, гори моя звезд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071934" y="6215082"/>
            <a:ext cx="304800" cy="304800"/>
          </a:xfrm>
          <a:prstGeom prst="rect">
            <a:avLst/>
          </a:prstGeom>
        </p:spPr>
      </p:pic>
      <p:pic>
        <p:nvPicPr>
          <p:cNvPr id="10" name="Рисунок 9" descr="165541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34" y="1071546"/>
            <a:ext cx="8072493" cy="5561050"/>
          </a:xfrm>
          <a:prstGeom prst="rect">
            <a:avLst/>
          </a:prstGeom>
        </p:spPr>
      </p:pic>
      <p:pic>
        <p:nvPicPr>
          <p:cNvPr id="12" name="Рисунок 11" descr="http://www.vmestesmamoy.ru/sites/default/files/romans.jpg?135413805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571480"/>
            <a:ext cx="45005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http://img1.1tv.ru/imgsize640x360/PR20120910130351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142852"/>
            <a:ext cx="6096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old.amur.info/resize.php?i=news/german.jpg&amp;w=25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3357562"/>
            <a:ext cx="4284206" cy="326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857224" y="4357694"/>
            <a:ext cx="3571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Анна Герман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8000">
        <p14:glitter pattern="hexagon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9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«Люблю я слушать ,в негу погружаясь , романсов пылких звуки огневые…»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5686436" cy="4714907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Вывод.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Романс  неисчерпаем и прекрасен, как неисчерпаемо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и прекрасно то, из чего он рождается и расцветает, живет и дышит, что питает его и превращает в неугасимый огонь, согревающий и зажигающий сердца. Это сама любовь говорит и взывает чудным голосом романса…</a:t>
            </a: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137072--39390367-200-ub29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857364"/>
            <a:ext cx="3071834" cy="43577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14488"/>
            <a:ext cx="8001056" cy="4857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428604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Романса трепетные звуки... 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1" y="357166"/>
            <a:ext cx="5715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endParaRPr lang="ru-RU" sz="2400" dirty="0" smtClean="0">
              <a:solidFill>
                <a:srgbClr val="FFC000"/>
              </a:solidFill>
            </a:endParaRP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 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0_b2b7_6393f815_ori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407" y="571480"/>
            <a:ext cx="3592311" cy="571504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428604"/>
            <a:ext cx="48577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я нисколько не боюсь</a:t>
            </a:r>
            <a:endParaRPr lang="ru-RU" sz="4000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двадцать первым веком временно расстаться,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Позвольте, я в любви  вам объяснюсь</a:t>
            </a:r>
            <a:endParaRPr lang="ru-RU" sz="4000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Высоким слогом русского романса.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Метель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720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04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ekst-pesni.ru/ya_imgs/songt32646/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85728"/>
            <a:ext cx="378621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21024358">
            <a:off x="682397" y="315517"/>
            <a:ext cx="3925575" cy="1660531"/>
          </a:xfrm>
        </p:spPr>
        <p:txBody>
          <a:bodyPr>
            <a:normAutofit/>
          </a:bodyPr>
          <a:lstStyle/>
          <a:p>
            <a:r>
              <a:rPr lang="ru-RU" sz="8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Романс</a:t>
            </a:r>
            <a:endParaRPr lang="ru-RU" sz="8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900igr.net/datai/muzyka/Romans/0005-006-Romans-eto-nebolshoe-stikhotvorenie-polozhennoe-na-muzyku-dlj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71744"/>
            <a:ext cx="4929222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Родина романса - Испания.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C000"/>
                </a:solidFill>
              </a:rPr>
              <a:t>Слово «романс» происходит от испанского «</a:t>
            </a:r>
            <a:r>
              <a:rPr lang="en-US" sz="2000" dirty="0" smtClean="0">
                <a:solidFill>
                  <a:srgbClr val="FFC000"/>
                </a:solidFill>
              </a:rPr>
              <a:t>romance</a:t>
            </a:r>
            <a:r>
              <a:rPr lang="ru-RU" sz="2000" dirty="0" smtClean="0">
                <a:solidFill>
                  <a:srgbClr val="FFC000"/>
                </a:solidFill>
              </a:rPr>
              <a:t>»,то есть на романском языке.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10" name="Содержимое 9" descr="6442175_6962624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3571900" cy="442915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Именно здесь его стали исполнять под гитару.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f8e147c763d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000496" y="2549129"/>
            <a:ext cx="5000355" cy="396237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5000">
        <p14:glitter pattern="hexago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00042"/>
            <a:ext cx="6000792" cy="85725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17-18 век - Франция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63976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 век - Россия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200805_P4281091---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158" y="1643050"/>
            <a:ext cx="42817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071024114035d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10225" y="3500438"/>
            <a:ext cx="50970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10000">
        <p14:glitter pattern="hexagon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Романс – это небольшое стихотворение, положенное на музыку для сольного исполнения в сопровождении гитары или фортепиано.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18433" name="Picture 1" descr="C:\Users\User\Desktop\Романса звук прелесный\Romansyi-i-pesni-pod-gitaru-tekstyi-akkordyi-razbor-taby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6009289" cy="50435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10000">
        <p14:glitter pattern="hexagon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078115" cy="52387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643182"/>
            <a:ext cx="4904647" cy="40005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10000">
        <p14:glitter pattern="hexagon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Великие русские композиторы , авторы романсов.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Admin\Рабочий стол\Новая папка (5)\P1240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00174"/>
            <a:ext cx="28575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Новая папка (5)\P124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571612"/>
            <a:ext cx="364331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Admin\Рабочий стол\Новая папка (5)\P124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643050"/>
            <a:ext cx="3286125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282</Words>
  <Application>Microsoft Office PowerPoint</Application>
  <PresentationFormat>Экран (4:3)</PresentationFormat>
  <Paragraphs>53</Paragraphs>
  <Slides>16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Родина романса - Испания.</vt:lpstr>
      <vt:lpstr>Презентация PowerPoint</vt:lpstr>
      <vt:lpstr>Романс – это небольшое стихотворение, положенное на музыку для сольного исполнения в сопровождении гитары или фортепиано.</vt:lpstr>
      <vt:lpstr>Презентация PowerPoint</vt:lpstr>
      <vt:lpstr>Великие русские композиторы , авторы романсов.</vt:lpstr>
      <vt:lpstr>Михаил Иванович Глинка</vt:lpstr>
      <vt:lpstr>Жанровые признаки романса:</vt:lpstr>
      <vt:lpstr>Разнообразие романсов по поэтическому содержанию.</vt:lpstr>
      <vt:lpstr>Презентация PowerPoint</vt:lpstr>
      <vt:lpstr>Презентация PowerPoint</vt:lpstr>
      <vt:lpstr>Презентация PowerPoint</vt:lpstr>
      <vt:lpstr>«Люблю я слушать ,в негу погружаясь , романсов пылких звуки огневые…»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</cp:lastModifiedBy>
  <cp:revision>85</cp:revision>
  <dcterms:created xsi:type="dcterms:W3CDTF">2011-12-03T14:45:33Z</dcterms:created>
  <dcterms:modified xsi:type="dcterms:W3CDTF">2014-11-12T18:41:52Z</dcterms:modified>
</cp:coreProperties>
</file>