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7" r:id="rId7"/>
    <p:sldId id="268" r:id="rId8"/>
    <p:sldId id="269" r:id="rId9"/>
    <p:sldId id="270" r:id="rId10"/>
    <p:sldId id="271" r:id="rId11"/>
    <p:sldId id="261" r:id="rId12"/>
    <p:sldId id="262" r:id="rId13"/>
    <p:sldId id="263" r:id="rId14"/>
    <p:sldId id="264" r:id="rId15"/>
    <p:sldId id="266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60;&#1080;&#1083;&#1100;&#1084;.wmv" TargetMode="Externa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75644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3071810"/>
            <a:ext cx="3613631" cy="3431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28596" y="428604"/>
            <a:ext cx="8286808" cy="3071834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50000"/>
                  <a:lumOff val="50000"/>
                  <a:tint val="66000"/>
                  <a:satMod val="160000"/>
                  <a:shade val="30000"/>
                  <a:satMod val="115000"/>
                </a:schemeClr>
              </a:gs>
              <a:gs pos="50000">
                <a:schemeClr val="tx2">
                  <a:lumMod val="50000"/>
                  <a:lumOff val="50000"/>
                  <a:tint val="66000"/>
                  <a:satMod val="160000"/>
                  <a:shade val="67500"/>
                  <a:satMod val="115000"/>
                </a:schemeClr>
              </a:gs>
              <a:gs pos="100000">
                <a:schemeClr val="tx2">
                  <a:lumMod val="50000"/>
                  <a:lumOff val="50000"/>
                  <a:tint val="66000"/>
                  <a:satMod val="16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714356"/>
            <a:ext cx="828680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Роль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англицизмов</a:t>
            </a:r>
            <a:endParaRPr lang="ru-RU" sz="4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молодёжном</a:t>
            </a:r>
          </a:p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сленге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357166"/>
            <a:ext cx="800102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СРЕДСТВА МАССОВОЙ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ИНФОРМАЦИИ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000372"/>
            <a:ext cx="3081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саммит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 descr="C:\Documents and Settings\Admin\Рабочий стол\0000011439-540x4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857628"/>
            <a:ext cx="3581392" cy="2606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Documents and Settings\Admin\Рабочий стол\2269-2-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857628"/>
            <a:ext cx="3857652" cy="2569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786314" y="3000372"/>
            <a:ext cx="34483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ок-шоу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670048"/>
            <a:ext cx="8183880" cy="4187952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Тематические группы англицизмов.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Пути и способы образования сленга</a:t>
            </a:r>
          </a:p>
          <a:p>
            <a:pPr marL="514350" indent="-514350">
              <a:buClr>
                <a:schemeClr val="accent2"/>
              </a:buClr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/>
                </a:solidFill>
              </a:rPr>
              <a:t>суффиксация</a:t>
            </a:r>
          </a:p>
          <a:p>
            <a:pPr marL="514350" indent="-514350">
              <a:buClr>
                <a:schemeClr val="accent2"/>
              </a:buClr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/>
                </a:solidFill>
              </a:rPr>
              <a:t>префиксация</a:t>
            </a:r>
          </a:p>
          <a:p>
            <a:pPr marL="514350" indent="-514350">
              <a:buClr>
                <a:schemeClr val="accent2"/>
              </a:buClr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/>
                </a:solidFill>
              </a:rPr>
              <a:t>суффиксально-префиксальный способ</a:t>
            </a:r>
          </a:p>
          <a:p>
            <a:pPr marL="514350" indent="-514350">
              <a:buClr>
                <a:schemeClr val="accent2"/>
              </a:buClr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/>
                </a:solidFill>
              </a:rPr>
              <a:t>аббревиация</a:t>
            </a:r>
          </a:p>
          <a:p>
            <a:pPr marL="514350" indent="-514350">
              <a:buClr>
                <a:schemeClr val="accent2"/>
              </a:buClr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/>
                </a:solidFill>
              </a:rPr>
              <a:t>усечение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14378" y="500042"/>
            <a:ext cx="935837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Функционирование молодежного сленга в системе русского языка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dd6870ce85239502cc2865389c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4214818"/>
            <a:ext cx="2357454" cy="196129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357166"/>
            <a:ext cx="707236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Англоязычные термины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2357422" y="2214554"/>
            <a:ext cx="85725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5857884" y="2214554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0034" y="2786058"/>
            <a:ext cx="43577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Полностью освоенные: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коммент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 рулить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аватар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3636" y="2857496"/>
            <a:ext cx="30003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Частично освоенные: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гуглить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сейшн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лол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756168"/>
          </a:xfrm>
        </p:spPr>
        <p:txBody>
          <a:bodyPr>
            <a:normAutofit lnSpcReduction="10000"/>
          </a:bodyPr>
          <a:lstStyle/>
          <a:p>
            <a:pPr algn="ctr">
              <a:buClr>
                <a:schemeClr val="accent2"/>
              </a:buClr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 При заимствовании наблюдается ряд морфологических изменений:</a:t>
            </a:r>
          </a:p>
          <a:p>
            <a:pPr>
              <a:buClr>
                <a:schemeClr val="accent2"/>
              </a:buClr>
            </a:pPr>
            <a:endParaRPr lang="ru-RU" b="1" dirty="0" smtClean="0">
              <a:solidFill>
                <a:schemeClr val="accent2"/>
              </a:solidFill>
            </a:endParaRPr>
          </a:p>
          <a:p>
            <a:pPr>
              <a:buClr>
                <a:schemeClr val="accent2"/>
              </a:buClr>
            </a:pPr>
            <a:r>
              <a:rPr lang="ru-RU" dirty="0" smtClean="0">
                <a:solidFill>
                  <a:srgbClr val="C00000"/>
                </a:solidFill>
              </a:rPr>
              <a:t>отсутствие категории рода у существительных в английском языке и ее наличие в русском</a:t>
            </a:r>
          </a:p>
          <a:p>
            <a:pPr>
              <a:buClr>
                <a:schemeClr val="accent2"/>
              </a:buClr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Clr>
                <a:schemeClr val="accent2"/>
              </a:buClr>
            </a:pPr>
            <a:r>
              <a:rPr lang="ru-RU" dirty="0" smtClean="0">
                <a:solidFill>
                  <a:srgbClr val="C00000"/>
                </a:solidFill>
              </a:rPr>
              <a:t>изменение части речи при заимствовании</a:t>
            </a:r>
          </a:p>
          <a:p>
            <a:pPr>
              <a:buClr>
                <a:schemeClr val="accent2"/>
              </a:buClr>
            </a:pPr>
            <a:endParaRPr lang="ru-RU" dirty="0" smtClean="0">
              <a:solidFill>
                <a:srgbClr val="C00000"/>
              </a:solidFill>
            </a:endParaRPr>
          </a:p>
          <a:p>
            <a:pPr algn="ctr">
              <a:buClr>
                <a:schemeClr val="accent2"/>
              </a:buClr>
              <a:buNone/>
            </a:pPr>
            <a:r>
              <a:rPr lang="ru-RU" sz="3000" b="1" dirty="0" smtClean="0">
                <a:solidFill>
                  <a:srgbClr val="C00000"/>
                </a:solidFill>
              </a:rPr>
              <a:t>Тематика </a:t>
            </a:r>
            <a:r>
              <a:rPr lang="ru-RU" sz="3000" b="1" dirty="0" smtClean="0">
                <a:solidFill>
                  <a:srgbClr val="C00000"/>
                </a:solidFill>
              </a:rPr>
              <a:t>англицизмов отражает </a:t>
            </a:r>
            <a:r>
              <a:rPr lang="ru-RU" sz="3000" b="1" dirty="0" smtClean="0">
                <a:solidFill>
                  <a:srgbClr val="C00000"/>
                </a:solidFill>
              </a:rPr>
              <a:t>интересы и стиль жизни молодежи.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704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accent1"/>
                </a:solidFill>
              </a:rPr>
              <a:t>Мы пришли к выводу, что: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500174"/>
            <a:ext cx="785818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иностранные языки способствуют расширению словарного запаса русского языка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28596" y="1785926"/>
            <a:ext cx="8183880" cy="311296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В сленге отражается образ жизни речевого коллектива, который его породил</a:t>
            </a:r>
            <a:endParaRPr kumimoji="0" lang="ru-RU" sz="4000" b="1" i="0" u="none" strike="noStrike" kern="1200" cap="none" spc="0" normalizeH="0" baseline="0" noProof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309313743_fotolia_4592678_m.jpg"/>
          <p:cNvPicPr>
            <a:picLocks noChangeAspect="1"/>
          </p:cNvPicPr>
          <p:nvPr/>
        </p:nvPicPr>
        <p:blipFill>
          <a:blip r:embed="rId2">
            <a:lum bright="20000" contrast="4000"/>
          </a:blip>
          <a:stretch>
            <a:fillRect/>
          </a:stretch>
        </p:blipFill>
        <p:spPr>
          <a:xfrm>
            <a:off x="0" y="0"/>
            <a:ext cx="9154079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0"/>
            <a:ext cx="8643998" cy="6858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Англицизмы играют важную роль в жизни молодежи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/>
              <a:t>Спасибо за внимание!</a:t>
            </a:r>
            <a:endParaRPr lang="ru-RU" sz="8000" dirty="0"/>
          </a:p>
        </p:txBody>
      </p:sp>
      <p:pic>
        <p:nvPicPr>
          <p:cNvPr id="2051" name="Picture 3" descr="C:\Documents and Settings\Агабекян.KAZAK\Рабочий стол\cartoon519x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286124"/>
            <a:ext cx="2090747" cy="271525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572008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Выбранная нами тема является актуальной  </a:t>
            </a:r>
            <a:endParaRPr lang="ru-RU" dirty="0"/>
          </a:p>
        </p:txBody>
      </p:sp>
      <p:pic>
        <p:nvPicPr>
          <p:cNvPr id="5" name="Фильм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71670" y="428604"/>
            <a:ext cx="4929221" cy="3943662"/>
          </a:xfrm>
          <a:prstGeom prst="rect">
            <a:avLst/>
          </a:prstGeom>
        </p:spPr>
      </p:pic>
      <p:pic>
        <p:nvPicPr>
          <p:cNvPr id="1026" name="Picture 2" descr="C:\Documents and Settings\Агабекян.KAZAK\Рабочий стол\ludia-257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0" y="5076825"/>
            <a:ext cx="1781175" cy="17811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1.20382 -0.00255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88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183880" cy="4187952"/>
          </a:xfrm>
          <a:ln>
            <a:noFill/>
          </a:ln>
        </p:spPr>
        <p:txBody>
          <a:bodyPr/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Цель: </a:t>
            </a:r>
          </a:p>
          <a:p>
            <a:pPr algn="just">
              <a:buClr>
                <a:schemeClr val="accent2"/>
              </a:buClr>
            </a:pPr>
            <a:r>
              <a:rPr lang="ru-RU" sz="2400" b="1" dirty="0" smtClean="0">
                <a:solidFill>
                  <a:schemeClr val="accent2"/>
                </a:solidFill>
              </a:rPr>
              <a:t>изучение роли английского языка в сленге современной молодёжи.</a:t>
            </a:r>
          </a:p>
          <a:p>
            <a:pPr algn="just">
              <a:buClr>
                <a:schemeClr val="accent2"/>
              </a:buClr>
            </a:pPr>
            <a:endParaRPr lang="ru-RU" sz="2400" b="1" dirty="0" smtClean="0">
              <a:solidFill>
                <a:schemeClr val="accent2"/>
              </a:solidFill>
            </a:endParaRPr>
          </a:p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Задачи: </a:t>
            </a:r>
          </a:p>
          <a:p>
            <a:pPr algn="just">
              <a:buClr>
                <a:schemeClr val="accent2"/>
              </a:buClr>
            </a:pPr>
            <a:r>
              <a:rPr lang="ru-RU" sz="2400" b="1" dirty="0" smtClean="0">
                <a:solidFill>
                  <a:schemeClr val="accent2"/>
                </a:solidFill>
              </a:rPr>
              <a:t>проследить пути появления новых слов в русском языке;</a:t>
            </a:r>
          </a:p>
          <a:p>
            <a:pPr algn="just">
              <a:buClr>
                <a:schemeClr val="accent2"/>
              </a:buClr>
            </a:pPr>
            <a:r>
              <a:rPr lang="ru-RU" sz="2400" b="1" dirty="0" smtClean="0">
                <a:solidFill>
                  <a:schemeClr val="accent2"/>
                </a:solidFill>
              </a:rPr>
              <a:t>выявить причины использования английского языка в молодежном сленге. 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85992"/>
            <a:ext cx="8183880" cy="4187952"/>
          </a:xfrm>
        </p:spPr>
        <p:txBody>
          <a:bodyPr>
            <a:normAutofit/>
          </a:bodyPr>
          <a:lstStyle/>
          <a:p>
            <a:pPr marL="216000">
              <a:lnSpc>
                <a:spcPct val="150000"/>
              </a:lnSpc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Свойства :</a:t>
            </a:r>
          </a:p>
          <a:p>
            <a:pPr marL="216000" algn="just">
              <a:buClr>
                <a:schemeClr val="accent2"/>
              </a:buClr>
              <a:buFont typeface="Wingdings" pitchFamily="2" charset="2"/>
              <a:buChar char="q"/>
            </a:pPr>
            <a:r>
              <a:rPr lang="ru-RU" b="1" dirty="0" smtClean="0">
                <a:solidFill>
                  <a:schemeClr val="accent2"/>
                </a:solidFill>
              </a:rPr>
              <a:t>Сленг</a:t>
            </a:r>
            <a:r>
              <a:rPr lang="ru-RU" sz="2400" b="1" dirty="0" smtClean="0">
                <a:solidFill>
                  <a:schemeClr val="accent2"/>
                </a:solidFill>
              </a:rPr>
              <a:t> – это лексика, употребляющаяся в устной речи</a:t>
            </a:r>
          </a:p>
          <a:p>
            <a:pPr marL="216000" algn="just">
              <a:buClr>
                <a:schemeClr val="accent2"/>
              </a:buClr>
              <a:buFont typeface="Wingdings" pitchFamily="2" charset="2"/>
              <a:buChar char="q"/>
            </a:pPr>
            <a:r>
              <a:rPr lang="ru-RU" b="1" dirty="0" smtClean="0">
                <a:solidFill>
                  <a:schemeClr val="accent2"/>
                </a:solidFill>
              </a:rPr>
              <a:t>Сленг</a:t>
            </a:r>
            <a:r>
              <a:rPr lang="ru-RU" sz="2400" b="1" dirty="0" smtClean="0">
                <a:solidFill>
                  <a:schemeClr val="accent2"/>
                </a:solidFill>
              </a:rPr>
              <a:t> – это эмоционально окрашенная лексика</a:t>
            </a:r>
          </a:p>
          <a:p>
            <a:pPr algn="just">
              <a:buClr>
                <a:schemeClr val="accent2"/>
              </a:buClr>
              <a:buFont typeface="Wingdings" pitchFamily="2" charset="2"/>
              <a:buChar char="q"/>
            </a:pPr>
            <a:r>
              <a:rPr lang="ru-RU" b="1" dirty="0" smtClean="0">
                <a:solidFill>
                  <a:schemeClr val="accent2"/>
                </a:solidFill>
              </a:rPr>
              <a:t>Сленг</a:t>
            </a:r>
            <a:r>
              <a:rPr lang="ru-RU" sz="2400" b="1" dirty="0" smtClean="0">
                <a:solidFill>
                  <a:schemeClr val="accent2"/>
                </a:solidFill>
              </a:rPr>
              <a:t> – явление, идущее в ногу со временем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571480"/>
            <a:ext cx="82153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Понятие «сленг», его характеристика и особенности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14554"/>
            <a:ext cx="8183880" cy="418795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Влияние, оказываемое на употребление англицизмов.   </a:t>
            </a:r>
          </a:p>
          <a:p>
            <a:pPr>
              <a:buNone/>
            </a:pP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00042"/>
            <a:ext cx="84296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Роль 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англицизмов в 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молодежном сленге.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643042" y="3286124"/>
            <a:ext cx="714380" cy="42862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2357423" y="3714753"/>
            <a:ext cx="1714513" cy="857257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4072728" y="3857628"/>
            <a:ext cx="1142214" cy="794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5107785" y="3821909"/>
            <a:ext cx="1714512" cy="642942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715140" y="3286124"/>
            <a:ext cx="500066" cy="42862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7158" y="3643314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Развитие компьютерных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технологий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85918" y="5072074"/>
            <a:ext cx="1643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Сфера музыки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00430" y="4357694"/>
            <a:ext cx="22076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«Мода» в</a:t>
            </a:r>
          </a:p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молодежных</a:t>
            </a:r>
          </a:p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кругах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15008" y="5072074"/>
            <a:ext cx="25811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Компьютерные</a:t>
            </a:r>
          </a:p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игры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43636" y="3643314"/>
            <a:ext cx="2671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Средства массовой</a:t>
            </a:r>
          </a:p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информации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/>
      <p:bldP spid="24" grpId="0"/>
      <p:bldP spid="31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428604"/>
            <a:ext cx="835824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РАЗВИТИЕ КОМПЬЮТЕРНЫХ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ТЕХНОЛОГИЙ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Admin\Рабочий стол\si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857628"/>
            <a:ext cx="2617780" cy="2617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2928934"/>
            <a:ext cx="36905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нэтик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7" name="Picture 3" descr="C:\Documents and Settings\Admin\Рабочий стол\albumpic.php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4071942"/>
            <a:ext cx="2393946" cy="2393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Admin\Рабочий стол\email-ic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3857628"/>
            <a:ext cx="2571768" cy="2616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857488" y="3286124"/>
            <a:ext cx="361907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смайлик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86512" y="3000372"/>
            <a:ext cx="21323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мыло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428604"/>
            <a:ext cx="66095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СФЕРА МУЗЫКИ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Admin\Рабочий стол\m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3571876"/>
            <a:ext cx="3714862" cy="2962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14348" y="2643182"/>
            <a:ext cx="2534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попса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051" name="Picture 3" descr="C:\Documents and Settings\Admin\Рабочий стол\ipod-transf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571612"/>
            <a:ext cx="2771369" cy="4049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500562" y="5429264"/>
            <a:ext cx="38651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плэйлист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357166"/>
            <a:ext cx="728664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«Мода» в молодежных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кругах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000372"/>
            <a:ext cx="3336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респект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3000372"/>
            <a:ext cx="40879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лав </a:t>
            </a:r>
            <a:r>
              <a:rPr lang="ru-RU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стори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Admin\Рабочий стол\thumb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000504"/>
            <a:ext cx="1281090" cy="2045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Documents and Settings\Admin\Рабочий стол\037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857628"/>
            <a:ext cx="3286148" cy="2628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428604"/>
            <a:ext cx="791114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КОМПЬЮТЕРНЫЕ</a:t>
            </a:r>
          </a:p>
          <a:p>
            <a:pPr algn="ctr"/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ИГРЫ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5072074"/>
            <a:ext cx="16161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нуб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2571744"/>
            <a:ext cx="29354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гильда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098" name="Picture 2" descr="C:\Documents and Settings\Admin\Рабочий стол\babyyy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143248"/>
            <a:ext cx="3050921" cy="2035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Documents and Settings\Admin\Рабочий стол\[UNSET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500438"/>
            <a:ext cx="3935427" cy="2361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728</TotalTime>
  <Words>248</Words>
  <PresentationFormat>Экран (4:3)</PresentationFormat>
  <Paragraphs>77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Слайд 1</vt:lpstr>
      <vt:lpstr>Выбранная нами тема является актуальной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Агабекян</cp:lastModifiedBy>
  <cp:revision>68</cp:revision>
  <dcterms:modified xsi:type="dcterms:W3CDTF">2012-03-27T08:12:59Z</dcterms:modified>
</cp:coreProperties>
</file>