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AE0AB343-BA8C-4CF5-A3F9-FC5E65F764F6}">
          <p14:sldIdLst>
            <p14:sldId id="256"/>
            <p14:sldId id="257"/>
            <p14:sldId id="258"/>
            <p14:sldId id="259"/>
            <p14:sldId id="260"/>
            <p14:sldId id="261"/>
            <p14:sldId id="262"/>
            <p14:sldId id="263"/>
            <p14:sldId id="264"/>
            <p14:sldId id="265"/>
            <p14:sldId id="266"/>
            <p14:sldId id="268"/>
            <p14:sldId id="267"/>
            <p14:sldId id="269"/>
            <p14:sldId id="270"/>
            <p14:sldId id="271"/>
            <p14:sldId id="272"/>
            <p14:sldId id="273"/>
            <p14:sldId id="274"/>
            <p14:sldId id="276"/>
            <p14:sldId id="277"/>
            <p14:sldId id="278"/>
            <p14:sldId id="279"/>
            <p14:sldId id="280"/>
            <p14:sldId id="281"/>
            <p14:sldId id="282"/>
            <p14:sldId id="2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10" autoAdjust="0"/>
    <p:restoredTop sz="94660"/>
  </p:normalViewPr>
  <p:slideViewPr>
    <p:cSldViewPr>
      <p:cViewPr varScale="1">
        <p:scale>
          <a:sx n="68" d="100"/>
          <a:sy n="68" d="100"/>
        </p:scale>
        <p:origin x="-131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80C091-1069-49CE-AC91-381EDCCC18B5}" type="datetimeFigureOut">
              <a:rPr lang="ru-RU" smtClean="0"/>
              <a:t>06.12.2015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511FAC-8610-4CF4-A6BF-BA784DE94CC5}" type="slidenum">
              <a:rPr lang="ru-RU" smtClean="0"/>
              <a:t>‹#›</a:t>
            </a:fld>
            <a:endParaRPr lang="ru-RU"/>
          </a:p>
        </p:txBody>
      </p:sp>
    </p:spTree>
    <p:extLst>
      <p:ext uri="{BB962C8B-B14F-4D97-AF65-F5344CB8AC3E}">
        <p14:creationId xmlns:p14="http://schemas.microsoft.com/office/powerpoint/2010/main" val="302559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F511FAC-8610-4CF4-A6BF-BA784DE94CC5}" type="slidenum">
              <a:rPr lang="ru-RU" smtClean="0"/>
              <a:t>1</a:t>
            </a:fld>
            <a:endParaRPr lang="ru-RU"/>
          </a:p>
        </p:txBody>
      </p:sp>
    </p:spTree>
    <p:extLst>
      <p:ext uri="{BB962C8B-B14F-4D97-AF65-F5344CB8AC3E}">
        <p14:creationId xmlns:p14="http://schemas.microsoft.com/office/powerpoint/2010/main" val="6280947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30145D54-7161-4DE5-95A9-EE1122368691}" type="datetimeFigureOut">
              <a:rPr lang="ru-RU" smtClean="0"/>
              <a:t>06.12.2015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EE30245-D3BF-41E6-8998-8D69F5FDFE54}"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0145D54-7161-4DE5-95A9-EE1122368691}" type="datetimeFigureOut">
              <a:rPr lang="ru-RU" smtClean="0"/>
              <a:t>06.12.2015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0145D54-7161-4DE5-95A9-EE1122368691}" type="datetimeFigureOut">
              <a:rPr lang="ru-RU" smtClean="0"/>
              <a:t>06.12.2015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30145D54-7161-4DE5-95A9-EE1122368691}" type="datetimeFigureOut">
              <a:rPr lang="ru-RU" smtClean="0"/>
              <a:t>06.12.2015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EE30245-D3BF-41E6-8998-8D69F5FDFE54}"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0145D54-7161-4DE5-95A9-EE1122368691}" type="datetimeFigureOut">
              <a:rPr lang="ru-RU" smtClean="0"/>
              <a:t>06.12.2015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30145D54-7161-4DE5-95A9-EE1122368691}" type="datetimeFigureOut">
              <a:rPr lang="ru-RU" smtClean="0"/>
              <a:t>06.12.2015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30145D54-7161-4DE5-95A9-EE1122368691}" type="datetimeFigureOut">
              <a:rPr lang="ru-RU" smtClean="0"/>
              <a:t>06.12.2015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0145D54-7161-4DE5-95A9-EE1122368691}" type="datetimeFigureOut">
              <a:rPr lang="ru-RU" smtClean="0"/>
              <a:t>06.12.2015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145D54-7161-4DE5-95A9-EE1122368691}" type="datetimeFigureOut">
              <a:rPr lang="ru-RU" smtClean="0"/>
              <a:t>06.12.2015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0145D54-7161-4DE5-95A9-EE1122368691}" type="datetimeFigureOut">
              <a:rPr lang="ru-RU" smtClean="0"/>
              <a:t>06.12.2015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0145D54-7161-4DE5-95A9-EE1122368691}" type="datetimeFigureOut">
              <a:rPr lang="ru-RU" smtClean="0"/>
              <a:t>06.12.2015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EE30245-D3BF-41E6-8998-8D69F5FDFE5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30145D54-7161-4DE5-95A9-EE1122368691}" type="datetimeFigureOut">
              <a:rPr lang="ru-RU" smtClean="0"/>
              <a:t>06.12.2015</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EE30245-D3BF-41E6-8998-8D69F5FDFE54}"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hyperlink" Target="http://persones.ru/person-byear-1982.html" TargetMode="External"/><Relationship Id="rId4" Type="http://schemas.openxmlformats.org/officeDocument/2006/relationships/hyperlink" Target="http://persones.ru/day-0306.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hyperlink" Target="http://persones.ru/person-byear-1986.html" TargetMode="External"/><Relationship Id="rId4" Type="http://schemas.openxmlformats.org/officeDocument/2006/relationships/hyperlink" Target="http://persones.ru/day-2108.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65" y="1844824"/>
            <a:ext cx="9144001" cy="1754326"/>
          </a:xfrm>
          <a:prstGeom prst="rect">
            <a:avLst/>
          </a:prstGeom>
          <a:noFill/>
        </p:spPr>
        <p:txBody>
          <a:bodyPr wrap="square" lIns="91440" tIns="45720" rIns="91440" bIns="45720">
            <a:spAutoFit/>
          </a:bodyPr>
          <a:lstStyle/>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Презентация на тему: «Легкая Атлетика»</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1764852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4" name="TextBox 3"/>
          <p:cNvSpPr txBox="1"/>
          <p:nvPr/>
        </p:nvSpPr>
        <p:spPr>
          <a:xfrm>
            <a:off x="0" y="25394"/>
            <a:ext cx="8712968" cy="6001643"/>
          </a:xfrm>
          <a:prstGeom prst="rect">
            <a:avLst/>
          </a:prstGeom>
          <a:noFill/>
        </p:spPr>
        <p:txBody>
          <a:bodyPr wrap="square" rtlCol="0">
            <a:spAutoFit/>
          </a:bodyPr>
          <a:lstStyle/>
          <a:p>
            <a:r>
              <a:rPr lang="ru-RU" sz="2400" spc="300" dirty="0"/>
              <a:t>В </a:t>
            </a:r>
            <a:r>
              <a:rPr lang="ru-RU" sz="2400" b="1" spc="300" dirty="0">
                <a:solidFill>
                  <a:srgbClr val="FF0000"/>
                </a:solidFill>
              </a:rPr>
              <a:t>прыжке в длину</a:t>
            </a:r>
            <a:r>
              <a:rPr lang="ru-RU" sz="2400" spc="300" dirty="0"/>
              <a:t> брусок, расположенный на уровне дорожки для разбега и ямы для приземления, должен быть в том месте, где предполагается отталкивание. Ближний к яме край бруска называется линией измерения. Расстояние от бруска для отталкивания до дальнего края ямы должно быть не менее 10 м. Брусок должен быть расположен на расстоянии от 1 до 3 м от ближнего края ямы.</a:t>
            </a:r>
          </a:p>
          <a:p>
            <a:r>
              <a:rPr lang="ru-RU" sz="2400" spc="300" dirty="0"/>
              <a:t>Яма для приземления должна иметь ширину от 2,75 м до 3 м и быть расположенной, по возможности, таким образом, чтобы линия середины разбега при ее продлении совпала бы с серединой ямы. Яма должна быть заполнена мягким влажным песком, верхний слой которого выравнивается на уровне бруска отталкивания.</a:t>
            </a:r>
          </a:p>
          <a:p>
            <a:endParaRPr lang="ru-RU" sz="2400" dirty="0"/>
          </a:p>
        </p:txBody>
      </p:sp>
    </p:spTree>
    <p:extLst>
      <p:ext uri="{BB962C8B-B14F-4D97-AF65-F5344CB8AC3E}">
        <p14:creationId xmlns:p14="http://schemas.microsoft.com/office/powerpoint/2010/main" val="302426763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4" name="TextBox 3"/>
          <p:cNvSpPr txBox="1"/>
          <p:nvPr/>
        </p:nvSpPr>
        <p:spPr>
          <a:xfrm>
            <a:off x="16202" y="0"/>
            <a:ext cx="9127798" cy="4985980"/>
          </a:xfrm>
          <a:prstGeom prst="rect">
            <a:avLst/>
          </a:prstGeom>
          <a:noFill/>
        </p:spPr>
        <p:txBody>
          <a:bodyPr wrap="square" rtlCol="0">
            <a:spAutoFit/>
          </a:bodyPr>
          <a:lstStyle/>
          <a:p>
            <a:r>
              <a:rPr lang="ru-RU" sz="2000" dirty="0"/>
              <a:t>Правила соревнований по прыжку в длину применяются в соревнованиях по </a:t>
            </a:r>
            <a:r>
              <a:rPr lang="ru-RU" sz="2000" b="1" dirty="0">
                <a:solidFill>
                  <a:srgbClr val="FF0000"/>
                </a:solidFill>
              </a:rPr>
              <a:t>тройному прыжку</a:t>
            </a:r>
            <a:r>
              <a:rPr lang="ru-RU" sz="2000" dirty="0"/>
              <a:t> со следующими дополнениями.</a:t>
            </a:r>
          </a:p>
          <a:p>
            <a:r>
              <a:rPr lang="ru-RU" sz="2000" dirty="0"/>
              <a:t>Тройной прыжок состоит из «скачка», «шага» и «прыжка». Утверждена именно такая последовательность выполнения прыжка. «Скачок» выполняется таким образом, чтобы прыгун приземлился на ту же ногу, которой он отталкивался; при «шаге» он должен приземлиться на другую ногу, которой затем выполняется отталкивание при «прыжке». Не будет считаться ошибкой, если во время выполнения любой фазы прыжка спортсмен касается земли маховой ногой.</a:t>
            </a:r>
          </a:p>
          <a:p>
            <a:r>
              <a:rPr lang="ru-RU" sz="2000" dirty="0"/>
              <a:t>Расстояние между бруском отталкивания и дальним концом ямы должно быть не менее 21 м. На международных соревнованиях рекомендуется, чтобы брусок отталкивания был расположен не менее чем в 13 м для мужчин и 11 м для женщин от ближнего края ямы. На других соревнованиях это расстояние должно соответствовать уровню подготовки спортсменов. Для выполнения «шага» и «прыжка» между бруском отталкивания и ямой приземления должна быть зона отталкивания шириной не менее 1.22 м, обеспечивающая жесткую и правильную постановку стопы.</a:t>
            </a:r>
          </a:p>
          <a:p>
            <a:endParaRPr lang="ru-RU" dirty="0"/>
          </a:p>
        </p:txBody>
      </p:sp>
    </p:spTree>
    <p:extLst>
      <p:ext uri="{BB962C8B-B14F-4D97-AF65-F5344CB8AC3E}">
        <p14:creationId xmlns:p14="http://schemas.microsoft.com/office/powerpoint/2010/main" val="307465163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260648"/>
            <a:ext cx="8568952" cy="4154984"/>
          </a:xfrm>
          <a:prstGeom prst="rect">
            <a:avLst/>
          </a:prstGeom>
          <a:noFill/>
        </p:spPr>
        <p:txBody>
          <a:bodyPr wrap="square" rtlCol="0">
            <a:spAutoFit/>
          </a:bodyPr>
          <a:lstStyle/>
          <a:p>
            <a:pPr marL="342900" indent="-342900">
              <a:buFont typeface="Wingdings" panose="05000000000000000000" pitchFamily="2" charset="2"/>
              <a:buChar char="Ø"/>
            </a:pPr>
            <a:r>
              <a:rPr lang="ru-RU" sz="2400" dirty="0"/>
              <a:t>Спортивная ходьба по технике движений отличается от всех видов ходьбы постановкой выпрямленной в коленном суставе ноги. </a:t>
            </a:r>
            <a:endParaRPr lang="ru-RU" sz="2400" dirty="0" smtClean="0"/>
          </a:p>
          <a:p>
            <a:pPr marL="342900" indent="-342900">
              <a:buFont typeface="Wingdings" panose="05000000000000000000" pitchFamily="2" charset="2"/>
              <a:buChar char="Ø"/>
            </a:pPr>
            <a:r>
              <a:rPr lang="ru-RU" sz="2400" dirty="0" smtClean="0"/>
              <a:t>Однако</a:t>
            </a:r>
            <a:r>
              <a:rPr lang="ru-RU" sz="2400" dirty="0"/>
              <a:t>, общим для всех видов ходьбы является постоянный контакт ноги с грунтом одной или двух ног одновременно.. </a:t>
            </a:r>
            <a:endParaRPr lang="ru-RU" sz="2400" dirty="0" smtClean="0"/>
          </a:p>
          <a:p>
            <a:pPr marL="342900" indent="-342900">
              <a:buFont typeface="Wingdings" panose="05000000000000000000" pitchFamily="2" charset="2"/>
              <a:buChar char="Ø"/>
            </a:pPr>
            <a:r>
              <a:rPr lang="ru-RU" sz="2400" dirty="0" smtClean="0"/>
              <a:t>Рекорды </a:t>
            </a:r>
            <a:r>
              <a:rPr lang="ru-RU" sz="2400" dirty="0"/>
              <a:t>в спортивной ходьбе регистрируются на дорожке стадиона не более 500 м на дистанциях от 3-х км до результатов суточной ходьбы (более 200 км). На соревнованиях мужчины идут 20 км и 50 км, а женщины идут 20 км.</a:t>
            </a:r>
          </a:p>
          <a:p>
            <a:r>
              <a:rPr lang="ru-RU" sz="2400" dirty="0" smtClean="0"/>
              <a:t/>
            </a:r>
            <a:br>
              <a:rPr lang="ru-RU" sz="2400" dirty="0" smtClean="0"/>
            </a:br>
            <a:r>
              <a:rPr lang="ru-RU" sz="2400" dirty="0" smtClean="0"/>
              <a:t/>
            </a:r>
            <a:br>
              <a:rPr lang="ru-RU" sz="2400" dirty="0" smtClean="0"/>
            </a:br>
            <a:endParaRPr lang="ru-RU" sz="2400" dirty="0"/>
          </a:p>
        </p:txBody>
      </p:sp>
    </p:spTree>
    <p:extLst>
      <p:ext uri="{BB962C8B-B14F-4D97-AF65-F5344CB8AC3E}">
        <p14:creationId xmlns:p14="http://schemas.microsoft.com/office/powerpoint/2010/main" val="303548340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15601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03" y="2244060"/>
            <a:ext cx="9307356" cy="1446550"/>
          </a:xfrm>
          <a:prstGeom prst="rect">
            <a:avLst/>
          </a:prstGeom>
          <a:noFill/>
        </p:spPr>
        <p:txBody>
          <a:bodyPr wrap="none" lIns="91440" tIns="45720" rIns="91440" bIns="45720">
            <a:spAutoFit/>
          </a:bodyPr>
          <a:lstStyle/>
          <a:p>
            <a:pPr algn="just"/>
            <a:r>
              <a:rPr lang="ru-RU" sz="8800" b="1" i="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Метание снарядов</a:t>
            </a:r>
            <a:endParaRPr lang="ru-RU" sz="8800" b="1" i="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198224772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5736" y="27187"/>
            <a:ext cx="4389343" cy="923330"/>
          </a:xfrm>
          <a:prstGeom prst="rect">
            <a:avLst/>
          </a:prstGeom>
          <a:noFill/>
        </p:spPr>
        <p:txBody>
          <a:bodyPr wrap="none" lIns="91440" tIns="45720" rIns="91440" bIns="45720">
            <a:spAutoFit/>
          </a:bodyPr>
          <a:lstStyle/>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Метание копья</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TextBox 2"/>
          <p:cNvSpPr txBox="1"/>
          <p:nvPr/>
        </p:nvSpPr>
        <p:spPr>
          <a:xfrm>
            <a:off x="179512" y="1412776"/>
            <a:ext cx="8856984" cy="5109091"/>
          </a:xfrm>
          <a:prstGeom prst="rect">
            <a:avLst/>
          </a:prstGeom>
          <a:noFill/>
        </p:spPr>
        <p:txBody>
          <a:bodyPr wrap="square" rtlCol="0">
            <a:spAutoFit/>
          </a:bodyPr>
          <a:lstStyle/>
          <a:p>
            <a:r>
              <a:rPr lang="ru-RU" sz="2800" dirty="0"/>
              <a:t>Что собой представляет копье? Это полый металлический снаряд: у мужчин весом — 800 г, у женщин — 600 г. Длина копья у мужчин — 260 см, у женщин — 230 см; расстояние от острия до ЦТ — 92 см. Около ЦТ копья находится обмотка, для удобства держания снаряда. Метать копье разрешается только держа его за обмотку, из-за головы, над плечом. Проводится метание в сектор под углом 29°.</a:t>
            </a:r>
          </a:p>
          <a:p>
            <a:r>
              <a:rPr lang="ru-RU" sz="2800" u="sng" dirty="0"/>
              <a:t>Целостное действие метания копья можно разделить на:</a:t>
            </a:r>
            <a:endParaRPr lang="ru-RU" sz="2800" dirty="0"/>
          </a:p>
          <a:p>
            <a:pPr marL="514350" indent="-514350">
              <a:buFont typeface="+mj-lt"/>
              <a:buAutoNum type="arabicPeriod"/>
            </a:pPr>
            <a:r>
              <a:rPr lang="ru-RU" sz="2800" dirty="0"/>
              <a:t>разбег;</a:t>
            </a:r>
          </a:p>
          <a:p>
            <a:pPr marL="514350" indent="-514350">
              <a:buFont typeface="+mj-lt"/>
              <a:buAutoNum type="arabicPeriod"/>
            </a:pPr>
            <a:r>
              <a:rPr lang="ru-RU" sz="2800" dirty="0"/>
              <a:t>финальное усилие;</a:t>
            </a:r>
          </a:p>
          <a:p>
            <a:pPr marL="514350" indent="-514350">
              <a:buFont typeface="+mj-lt"/>
              <a:buAutoNum type="arabicPeriod"/>
            </a:pPr>
            <a:r>
              <a:rPr lang="ru-RU" sz="2800" dirty="0"/>
              <a:t>торможение.</a:t>
            </a:r>
          </a:p>
          <a:p>
            <a:endParaRPr lang="ru-RU" dirty="0"/>
          </a:p>
        </p:txBody>
      </p:sp>
    </p:spTree>
    <p:extLst>
      <p:ext uri="{BB962C8B-B14F-4D97-AF65-F5344CB8AC3E}">
        <p14:creationId xmlns:p14="http://schemas.microsoft.com/office/powerpoint/2010/main" val="202299671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425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53983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864" y="0"/>
            <a:ext cx="4527201" cy="923330"/>
          </a:xfrm>
          <a:prstGeom prst="rect">
            <a:avLst/>
          </a:prstGeom>
          <a:noFill/>
        </p:spPr>
        <p:txBody>
          <a:bodyPr wrap="none" lIns="91440" tIns="45720" rIns="91440" bIns="45720">
            <a:spAutoFit/>
          </a:bodyPr>
          <a:lstStyle/>
          <a:p>
            <a:pPr algn="ctr"/>
            <a:r>
              <a:rPr lang="ru-RU"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Метание диска</a:t>
            </a: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TextBox 4"/>
          <p:cNvSpPr txBox="1"/>
          <p:nvPr/>
        </p:nvSpPr>
        <p:spPr>
          <a:xfrm>
            <a:off x="163062" y="910260"/>
            <a:ext cx="8801425" cy="5539978"/>
          </a:xfrm>
          <a:prstGeom prst="rect">
            <a:avLst/>
          </a:prstGeom>
          <a:noFill/>
        </p:spPr>
        <p:txBody>
          <a:bodyPr wrap="square" rtlCol="0">
            <a:spAutoFit/>
          </a:bodyPr>
          <a:lstStyle/>
          <a:p>
            <a:pPr fontAlgn="base"/>
            <a:r>
              <a:rPr lang="ru-RU" sz="2400" dirty="0"/>
              <a:t>Метают диск с разбега, выполняемого в форме поворота. Дальность броска измеряется от круга до отметки, оставленной диском при падении. Метатель стремится придать диску наибольшую скорость вылета под оптимальным углом. Большое значение имеет расположение плоскости диска при выпуске для уменьшения сопротивления воздушной среды и лучшего планирования снаряда в полете. Сложившаяся техника метания диска в некоторой мере зависит от правил соревнований, определивших форму диска (плоская чечевицеобразная), вес (1; 1,5; 2 кг, в зависимости от возраста и пола) и место для метания, ограниченное кругом (диаметр 2,5 м).</a:t>
            </a:r>
          </a:p>
          <a:p>
            <a:pPr fontAlgn="base"/>
            <a:r>
              <a:rPr lang="ru-RU" sz="2400" dirty="0"/>
              <a:t>Диск можно метать с места, однако наибольшей дальности его полета добиваются при метании с поворотом. С поворотом можно метать диск на 6–8 м дальше, чем с места, достигая при этом скорости вылета снаряда 20 м/с и более.</a:t>
            </a:r>
          </a:p>
          <a:p>
            <a:endParaRPr lang="ru-RU" dirty="0"/>
          </a:p>
        </p:txBody>
      </p:sp>
    </p:spTree>
    <p:extLst>
      <p:ext uri="{BB962C8B-B14F-4D97-AF65-F5344CB8AC3E}">
        <p14:creationId xmlns:p14="http://schemas.microsoft.com/office/powerpoint/2010/main" val="429348891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1111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8784976" cy="6555641"/>
          </a:xfrm>
          <a:prstGeom prst="rect">
            <a:avLst/>
          </a:prstGeom>
          <a:noFill/>
        </p:spPr>
        <p:txBody>
          <a:bodyPr wrap="square" rtlCol="0">
            <a:spAutoFit/>
          </a:bodyPr>
          <a:lstStyle/>
          <a:p>
            <a:r>
              <a:rPr lang="ru-RU" sz="2000" b="1" dirty="0">
                <a:solidFill>
                  <a:schemeClr val="accent1">
                    <a:lumMod val="60000"/>
                    <a:lumOff val="40000"/>
                  </a:schemeClr>
                </a:solidFill>
              </a:rPr>
              <a:t>Легкая атлетика</a:t>
            </a:r>
            <a:r>
              <a:rPr lang="ru-RU" sz="2000" dirty="0">
                <a:solidFill>
                  <a:schemeClr val="accent1">
                    <a:lumMod val="60000"/>
                    <a:lumOff val="40000"/>
                  </a:schemeClr>
                </a:solidFill>
              </a:rPr>
              <a:t> – один из самых популярных видов спорта, если не сказать больше. Ведь в широких кругах любителей спорта она носит титул – Королева спорта</a:t>
            </a:r>
            <a:r>
              <a:rPr lang="ru-RU" sz="2000" dirty="0" smtClean="0">
                <a:solidFill>
                  <a:schemeClr val="accent1">
                    <a:lumMod val="60000"/>
                    <a:lumOff val="40000"/>
                  </a:schemeClr>
                </a:solidFill>
              </a:rPr>
              <a:t>.</a:t>
            </a:r>
          </a:p>
          <a:p>
            <a:r>
              <a:rPr lang="ru-RU" sz="2000" dirty="0">
                <a:solidFill>
                  <a:schemeClr val="accent1">
                    <a:lumMod val="60000"/>
                    <a:lumOff val="40000"/>
                  </a:schemeClr>
                </a:solidFill>
              </a:rPr>
              <a:t>История легкой атлетики начала свой отсчёт еще с Олимпийских игр в Древней Греции. Их программа состояла тогда в основном из легкоатлетических видов. На самых первых олимпиадах соревновались только в беге на длину стадиона (192,27 м). Позже в программе появился диаулос – бег в две стадии (туда и обратно). После чего появился бег на выносливость – долиходромос.</a:t>
            </a:r>
            <a:r>
              <a:rPr lang="ru-RU" sz="2000" dirty="0" smtClean="0">
                <a:solidFill>
                  <a:schemeClr val="accent1">
                    <a:lumMod val="60000"/>
                    <a:lumOff val="40000"/>
                  </a:schemeClr>
                </a:solidFill>
              </a:rPr>
              <a:t/>
            </a:r>
            <a:br>
              <a:rPr lang="ru-RU" sz="2000" dirty="0" smtClean="0">
                <a:solidFill>
                  <a:schemeClr val="accent1">
                    <a:lumMod val="60000"/>
                    <a:lumOff val="40000"/>
                  </a:schemeClr>
                </a:solidFill>
              </a:rPr>
            </a:br>
            <a:r>
              <a:rPr lang="ru-RU" sz="2000" dirty="0" smtClean="0">
                <a:solidFill>
                  <a:schemeClr val="accent1">
                    <a:lumMod val="60000"/>
                    <a:lumOff val="40000"/>
                  </a:schemeClr>
                </a:solidFill>
              </a:rPr>
              <a:t/>
            </a:r>
            <a:br>
              <a:rPr lang="ru-RU" sz="2000" dirty="0" smtClean="0">
                <a:solidFill>
                  <a:schemeClr val="accent1">
                    <a:lumMod val="60000"/>
                    <a:lumOff val="40000"/>
                  </a:schemeClr>
                </a:solidFill>
              </a:rPr>
            </a:br>
            <a:r>
              <a:rPr lang="ru-RU" sz="2000" dirty="0">
                <a:solidFill>
                  <a:schemeClr val="accent1">
                    <a:lumMod val="60000"/>
                    <a:lumOff val="40000"/>
                  </a:schemeClr>
                </a:solidFill>
              </a:rPr>
              <a:t>В 708 г. до н.э. атлеты уже мерились силами в пентатлоне (пятиборье), а позже в лампадериомасе – эстафетном беге, участники которого передавали друг другу горящий факел.</a:t>
            </a:r>
            <a:r>
              <a:rPr lang="ru-RU" sz="2000" dirty="0" smtClean="0">
                <a:solidFill>
                  <a:schemeClr val="accent1">
                    <a:lumMod val="60000"/>
                    <a:lumOff val="40000"/>
                  </a:schemeClr>
                </a:solidFill>
              </a:rPr>
              <a:t/>
            </a:r>
            <a:br>
              <a:rPr lang="ru-RU" sz="2000" dirty="0" smtClean="0">
                <a:solidFill>
                  <a:schemeClr val="accent1">
                    <a:lumMod val="60000"/>
                    <a:lumOff val="40000"/>
                  </a:schemeClr>
                </a:solidFill>
              </a:rPr>
            </a:br>
            <a:r>
              <a:rPr lang="ru-RU" sz="2000" dirty="0">
                <a:solidFill>
                  <a:schemeClr val="accent1">
                    <a:lumMod val="60000"/>
                    <a:lumOff val="40000"/>
                  </a:schemeClr>
                </a:solidFill>
              </a:rPr>
              <a:t>Считается, что легкая атлетика пользовалась большой популярностью на Британских островах. С XII в. там стали проходить соревнования в беге на различные дистанции, прыжки в длину, в высоту и с шестом, метание тяжестей. Эти состязания и легли в основу большинства видов современной легкой атлетики.</a:t>
            </a:r>
            <a:r>
              <a:rPr lang="ru-RU" sz="2000" dirty="0" smtClean="0">
                <a:solidFill>
                  <a:schemeClr val="accent1">
                    <a:lumMod val="60000"/>
                    <a:lumOff val="40000"/>
                  </a:schemeClr>
                </a:solidFill>
              </a:rPr>
              <a:t/>
            </a:r>
            <a:br>
              <a:rPr lang="ru-RU" sz="2000" dirty="0" smtClean="0">
                <a:solidFill>
                  <a:schemeClr val="accent1">
                    <a:lumMod val="60000"/>
                    <a:lumOff val="40000"/>
                  </a:schemeClr>
                </a:solidFill>
              </a:rPr>
            </a:br>
            <a:r>
              <a:rPr lang="ru-RU" sz="2000" dirty="0" smtClean="0">
                <a:solidFill>
                  <a:schemeClr val="accent1">
                    <a:lumMod val="60000"/>
                    <a:lumOff val="40000"/>
                  </a:schemeClr>
                </a:solidFill>
              </a:rPr>
              <a:t/>
            </a:r>
            <a:br>
              <a:rPr lang="ru-RU" sz="2000" dirty="0" smtClean="0">
                <a:solidFill>
                  <a:schemeClr val="accent1">
                    <a:lumMod val="60000"/>
                    <a:lumOff val="40000"/>
                  </a:schemeClr>
                </a:solidFill>
              </a:rPr>
            </a:br>
            <a:r>
              <a:rPr lang="ru-RU" sz="2000" dirty="0">
                <a:solidFill>
                  <a:schemeClr val="accent1">
                    <a:lumMod val="60000"/>
                    <a:lumOff val="40000"/>
                  </a:schemeClr>
                </a:solidFill>
              </a:rPr>
              <a:t>Второе рождение легкая атлетика получила в 1859 г., когда греки попытались возродить Олимпийские игры. В программе первых общенациональных соревнований основное место заняла лёгкая атлетика. В 1866 г. прошёл первый лекгоатлетический чемпионат Великобритании, а через 10 лет подобное соревнование прошло в США. В России легкая атлетика появилась в 1888 г.</a:t>
            </a:r>
          </a:p>
        </p:txBody>
      </p:sp>
    </p:spTree>
    <p:extLst>
      <p:ext uri="{BB962C8B-B14F-4D97-AF65-F5344CB8AC3E}">
        <p14:creationId xmlns:p14="http://schemas.microsoft.com/office/powerpoint/2010/main" val="126605988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67744" y="27187"/>
            <a:ext cx="4243470" cy="923330"/>
          </a:xfrm>
          <a:prstGeom prst="rect">
            <a:avLst/>
          </a:prstGeom>
          <a:noFill/>
        </p:spPr>
        <p:txBody>
          <a:bodyPr wrap="none" lIns="91440" tIns="45720" rIns="91440" bIns="45720">
            <a:spAutoFit/>
          </a:bodyPr>
          <a:lstStyle/>
          <a:p>
            <a:pPr algn="ctr"/>
            <a:r>
              <a:rPr lang="ru-RU"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Метание ядра</a:t>
            </a: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TextBox 4"/>
          <p:cNvSpPr txBox="1"/>
          <p:nvPr/>
        </p:nvSpPr>
        <p:spPr>
          <a:xfrm>
            <a:off x="28732" y="940786"/>
            <a:ext cx="9007764" cy="4524315"/>
          </a:xfrm>
          <a:prstGeom prst="rect">
            <a:avLst/>
          </a:prstGeom>
          <a:noFill/>
        </p:spPr>
        <p:txBody>
          <a:bodyPr wrap="square" rtlCol="0">
            <a:spAutoFit/>
          </a:bodyPr>
          <a:lstStyle/>
          <a:p>
            <a:r>
              <a:rPr lang="ru-RU" sz="2400" dirty="0"/>
              <a:t>Участники соревнований выполняют бросок из круга диаметром 2,135 метра. Расстояние броска измеряется как расстояние от внешней окружности этого круга до точки падения снаряда. Вес ядра в мужских соревнованиях — 7,257 кг (= 16 фунтов), а в женских — 4 кг. Ядро должно быть достаточно гладким — отвечать классу шероховатости поверхности </a:t>
            </a:r>
            <a:r>
              <a:rPr lang="ru-RU" sz="2400" b="1" dirty="0"/>
              <a:t>Техника толкания ядра</a:t>
            </a:r>
            <a:r>
              <a:rPr lang="ru-RU" sz="2400" dirty="0"/>
              <a:t> изменялась на протяжении всей истории, это: толкание с места, толкание с шага, толкание с прыжка, толкание со скачка из положения боком, толкание со скачка из положения стоя спиной, толкание ядра с поворота. Современные толкатели используют в основном технику толкания ядра со скачка, лишь некоторые метатели последовали по стопам А. Барышникова и стали применять технику толкания ядра с поворота.</a:t>
            </a:r>
          </a:p>
        </p:txBody>
      </p:sp>
    </p:spTree>
    <p:extLst>
      <p:ext uri="{BB962C8B-B14F-4D97-AF65-F5344CB8AC3E}">
        <p14:creationId xmlns:p14="http://schemas.microsoft.com/office/powerpoint/2010/main" val="171740019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9813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5696" y="13120"/>
            <a:ext cx="4982454" cy="923330"/>
          </a:xfrm>
          <a:prstGeom prst="rect">
            <a:avLst/>
          </a:prstGeom>
          <a:noFill/>
        </p:spPr>
        <p:txBody>
          <a:bodyPr wrap="none" lIns="91440" tIns="45720" rIns="91440" bIns="45720">
            <a:spAutoFit/>
          </a:bodyPr>
          <a:lstStyle/>
          <a:p>
            <a:pPr algn="ctr"/>
            <a:r>
              <a:rPr lang="ru-RU" sz="5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Метание молота</a:t>
            </a: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5" name="TextBox 4"/>
          <p:cNvSpPr txBox="1"/>
          <p:nvPr/>
        </p:nvSpPr>
        <p:spPr>
          <a:xfrm>
            <a:off x="240326" y="936450"/>
            <a:ext cx="8903673" cy="5539978"/>
          </a:xfrm>
          <a:prstGeom prst="rect">
            <a:avLst/>
          </a:prstGeom>
          <a:noFill/>
        </p:spPr>
        <p:txBody>
          <a:bodyPr wrap="square" rtlCol="0">
            <a:spAutoFit/>
          </a:bodyPr>
          <a:lstStyle/>
          <a:p>
            <a:r>
              <a:rPr lang="ru-RU" sz="2400" dirty="0" smtClean="0"/>
              <a:t>Метание </a:t>
            </a:r>
            <a:r>
              <a:rPr lang="ru-RU" sz="2400" dirty="0"/>
              <a:t>молота — смысл дисциплины такой же как и в метании ядра, т.е. метнуть снаряд как можно дальше.</a:t>
            </a:r>
            <a:br>
              <a:rPr lang="ru-RU" sz="2400" dirty="0"/>
            </a:br>
            <a:r>
              <a:rPr lang="ru-RU" sz="2400" dirty="0"/>
              <a:t>Легкоатлетический молот представляет из себя круглый металлический шар и ручку соединенные стальной проволокой.</a:t>
            </a:r>
            <a:br>
              <a:rPr lang="ru-RU" sz="2400" dirty="0"/>
            </a:br>
            <a:r>
              <a:rPr lang="ru-RU" sz="2400" dirty="0"/>
              <a:t>Вес шара составляет 7,26 кг, при длине проволоки от 117 до 121,5 см (у мужчин).</a:t>
            </a:r>
            <a:br>
              <a:rPr lang="ru-RU" sz="2400" dirty="0"/>
            </a:br>
            <a:r>
              <a:rPr lang="ru-RU" sz="2400" dirty="0"/>
              <a:t>У женщин вес шара — 4 кг, а длина от 116 до 119,5 см</a:t>
            </a:r>
            <a:r>
              <a:rPr lang="ru-RU" sz="2400" dirty="0" smtClean="0"/>
              <a:t>.</a:t>
            </a:r>
          </a:p>
          <a:p>
            <a:r>
              <a:rPr lang="ru-RU" sz="2400" b="1" u="sng" dirty="0"/>
              <a:t>Технику метания молота можно разделить на следующие моменты, удобные для анализа:</a:t>
            </a:r>
            <a:endParaRPr lang="ru-RU" sz="2400" dirty="0"/>
          </a:p>
          <a:p>
            <a:pPr marL="342900" indent="-342900">
              <a:buFont typeface="+mj-lt"/>
              <a:buAutoNum type="arabicPeriod"/>
            </a:pPr>
            <a:r>
              <a:rPr lang="ru-RU" sz="2400" dirty="0"/>
              <a:t>держание молота;</a:t>
            </a:r>
          </a:p>
          <a:p>
            <a:pPr marL="342900" indent="-342900">
              <a:buFont typeface="+mj-lt"/>
              <a:buAutoNum type="arabicPeriod"/>
            </a:pPr>
            <a:r>
              <a:rPr lang="ru-RU" sz="2400" dirty="0"/>
              <a:t>исходное положение и предварительное вращение молота;</a:t>
            </a:r>
          </a:p>
          <a:p>
            <a:pPr marL="342900" indent="-342900">
              <a:buFont typeface="+mj-lt"/>
              <a:buAutoNum type="arabicPeriod"/>
            </a:pPr>
            <a:r>
              <a:rPr lang="ru-RU" sz="2400" dirty="0"/>
              <a:t>повороты метателя с молотом (вращательно-поступательные);</a:t>
            </a:r>
          </a:p>
          <a:p>
            <a:pPr marL="342900" indent="-342900">
              <a:buFont typeface="+mj-lt"/>
              <a:buAutoNum type="arabicPeriod"/>
            </a:pPr>
            <a:r>
              <a:rPr lang="ru-RU" sz="2400" dirty="0"/>
              <a:t>финальное усилие;</a:t>
            </a:r>
          </a:p>
          <a:p>
            <a:pPr marL="342900" indent="-342900">
              <a:buFont typeface="+mj-lt"/>
              <a:buAutoNum type="arabicPeriod"/>
            </a:pPr>
            <a:r>
              <a:rPr lang="ru-RU" sz="2400" dirty="0"/>
              <a:t>торможение.</a:t>
            </a:r>
          </a:p>
          <a:p>
            <a:endParaRPr lang="ru-RU" dirty="0"/>
          </a:p>
        </p:txBody>
      </p:sp>
    </p:spTree>
    <p:extLst>
      <p:ext uri="{BB962C8B-B14F-4D97-AF65-F5344CB8AC3E}">
        <p14:creationId xmlns:p14="http://schemas.microsoft.com/office/powerpoint/2010/main" val="348567302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9685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558" y="2276872"/>
            <a:ext cx="9144000" cy="1754326"/>
          </a:xfrm>
          <a:prstGeom prst="rect">
            <a:avLst/>
          </a:prstGeom>
          <a:noFill/>
        </p:spPr>
        <p:txBody>
          <a:bodyPr wrap="square" lIns="91440" tIns="45720" rIns="91440" bIns="45720">
            <a:spAutoFit/>
          </a:bodyPr>
          <a:lstStyle/>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Выдающиеся спортсмены в легкой атлетике</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226032049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88640"/>
            <a:ext cx="3815461" cy="2542114"/>
          </a:xfrm>
          <a:prstGeom prst="rect">
            <a:avLst/>
          </a:prstGeom>
        </p:spPr>
      </p:pic>
      <p:sp>
        <p:nvSpPr>
          <p:cNvPr id="5" name="TextBox 4"/>
          <p:cNvSpPr txBox="1"/>
          <p:nvPr/>
        </p:nvSpPr>
        <p:spPr>
          <a:xfrm>
            <a:off x="4067944" y="404664"/>
            <a:ext cx="4824536" cy="1815882"/>
          </a:xfrm>
          <a:prstGeom prst="rect">
            <a:avLst/>
          </a:prstGeom>
          <a:noFill/>
        </p:spPr>
        <p:txBody>
          <a:bodyPr wrap="square" rtlCol="0">
            <a:spAutoFit/>
          </a:bodyPr>
          <a:lstStyle/>
          <a:p>
            <a:r>
              <a:rPr lang="ru-RU" sz="2800" dirty="0"/>
              <a:t>Сергей Бубка - легендарный советский и украинский спортсмен, легкоатлет, прыгун в высоту с шестом</a:t>
            </a:r>
            <a:r>
              <a:rPr lang="ru-RU" dirty="0"/>
              <a:t>.</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996952"/>
            <a:ext cx="4176464" cy="2784310"/>
          </a:xfrm>
          <a:prstGeom prst="rect">
            <a:avLst/>
          </a:prstGeom>
        </p:spPr>
      </p:pic>
      <p:sp>
        <p:nvSpPr>
          <p:cNvPr id="7" name="TextBox 6"/>
          <p:cNvSpPr txBox="1"/>
          <p:nvPr/>
        </p:nvSpPr>
        <p:spPr>
          <a:xfrm>
            <a:off x="4499992" y="3212976"/>
            <a:ext cx="4392488" cy="1938992"/>
          </a:xfrm>
          <a:prstGeom prst="rect">
            <a:avLst/>
          </a:prstGeom>
          <a:noFill/>
        </p:spPr>
        <p:txBody>
          <a:bodyPr wrap="square" rtlCol="0">
            <a:spAutoFit/>
          </a:bodyPr>
          <a:lstStyle/>
          <a:p>
            <a:r>
              <a:rPr lang="ru-RU" sz="2400" dirty="0"/>
              <a:t>Елена Исинбаева - известная российская спортсменка, прыгунья с шестом, Заслуженный мастер спорта России. Родилась </a:t>
            </a:r>
            <a:r>
              <a:rPr lang="ru-RU" sz="2400" dirty="0">
                <a:hlinkClick r:id="rId4"/>
              </a:rPr>
              <a:t>3 июня</a:t>
            </a:r>
            <a:r>
              <a:rPr lang="ru-RU" sz="2400" dirty="0"/>
              <a:t> </a:t>
            </a:r>
            <a:r>
              <a:rPr lang="ru-RU" sz="2400" dirty="0">
                <a:hlinkClick r:id="rId5"/>
              </a:rPr>
              <a:t>1982</a:t>
            </a:r>
            <a:r>
              <a:rPr lang="ru-RU" sz="2400" dirty="0"/>
              <a:t> года.</a:t>
            </a:r>
          </a:p>
        </p:txBody>
      </p:sp>
    </p:spTree>
    <p:extLst>
      <p:ext uri="{BB962C8B-B14F-4D97-AF65-F5344CB8AC3E}">
        <p14:creationId xmlns:p14="http://schemas.microsoft.com/office/powerpoint/2010/main" val="815821707"/>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203848" cy="2402886"/>
          </a:xfrm>
          <a:prstGeom prst="rect">
            <a:avLst/>
          </a:prstGeom>
        </p:spPr>
      </p:pic>
      <p:sp>
        <p:nvSpPr>
          <p:cNvPr id="5" name="TextBox 4"/>
          <p:cNvSpPr txBox="1"/>
          <p:nvPr/>
        </p:nvSpPr>
        <p:spPr>
          <a:xfrm>
            <a:off x="3203848" y="188640"/>
            <a:ext cx="5688632" cy="1815882"/>
          </a:xfrm>
          <a:prstGeom prst="rect">
            <a:avLst/>
          </a:prstGeom>
          <a:noFill/>
        </p:spPr>
        <p:txBody>
          <a:bodyPr wrap="square" rtlCol="0">
            <a:spAutoFit/>
          </a:bodyPr>
          <a:lstStyle/>
          <a:p>
            <a:r>
              <a:rPr lang="ru-RU" sz="2800" dirty="0"/>
              <a:t>Анна Чичерова - российская спортсменка, талантливая прыгунья в высоту, неоднократная участница Чемпионатов России и Мира.</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3" y="2636912"/>
            <a:ext cx="4254410" cy="2952328"/>
          </a:xfrm>
          <a:prstGeom prst="rect">
            <a:avLst/>
          </a:prstGeom>
        </p:spPr>
      </p:pic>
      <p:sp>
        <p:nvSpPr>
          <p:cNvPr id="7" name="TextBox 6"/>
          <p:cNvSpPr txBox="1"/>
          <p:nvPr/>
        </p:nvSpPr>
        <p:spPr>
          <a:xfrm>
            <a:off x="4315936" y="2924944"/>
            <a:ext cx="4608512" cy="1815882"/>
          </a:xfrm>
          <a:prstGeom prst="rect">
            <a:avLst/>
          </a:prstGeom>
          <a:noFill/>
        </p:spPr>
        <p:txBody>
          <a:bodyPr wrap="square" rtlCol="0">
            <a:spAutoFit/>
          </a:bodyPr>
          <a:lstStyle/>
          <a:p>
            <a:r>
              <a:rPr lang="ru-RU" sz="2800" dirty="0"/>
              <a:t>Усейн Болт – выдающийся ямайский спортсмен, легкоатлет-спринтер, родился </a:t>
            </a:r>
            <a:r>
              <a:rPr lang="ru-RU" sz="2800" dirty="0">
                <a:hlinkClick r:id="rId4"/>
              </a:rPr>
              <a:t>21 августа</a:t>
            </a:r>
            <a:r>
              <a:rPr lang="ru-RU" sz="2800" dirty="0"/>
              <a:t> </a:t>
            </a:r>
            <a:r>
              <a:rPr lang="ru-RU" sz="2800" dirty="0">
                <a:hlinkClick r:id="rId5"/>
              </a:rPr>
              <a:t>1986</a:t>
            </a:r>
            <a:r>
              <a:rPr lang="ru-RU" sz="2800" dirty="0"/>
              <a:t> года.</a:t>
            </a:r>
          </a:p>
        </p:txBody>
      </p:sp>
    </p:spTree>
    <p:extLst>
      <p:ext uri="{BB962C8B-B14F-4D97-AF65-F5344CB8AC3E}">
        <p14:creationId xmlns:p14="http://schemas.microsoft.com/office/powerpoint/2010/main" val="315299183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lstStyle/>
          <a:p>
            <a:endParaRPr lang="ru-RU"/>
          </a:p>
        </p:txBody>
      </p:sp>
    </p:spTree>
    <p:extLst>
      <p:ext uri="{BB962C8B-B14F-4D97-AF65-F5344CB8AC3E}">
        <p14:creationId xmlns:p14="http://schemas.microsoft.com/office/powerpoint/2010/main" val="102449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7194" y="203105"/>
            <a:ext cx="8121133" cy="923330"/>
          </a:xfrm>
          <a:prstGeom prst="rect">
            <a:avLst/>
          </a:prstGeom>
          <a:noFill/>
        </p:spPr>
        <p:txBody>
          <a:bodyPr wrap="none" lIns="91440" tIns="45720" rIns="91440" bIns="45720">
            <a:spAutoFit/>
          </a:bodyPr>
          <a:lstStyle/>
          <a:p>
            <a:pPr algn="ctr"/>
            <a:r>
              <a:rPr lang="ru-RU"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Легкая атлетика: виды спорта</a:t>
            </a:r>
            <a:endParaRPr lang="ru-RU" sz="54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5" name="Прямоугольник 4"/>
          <p:cNvSpPr/>
          <p:nvPr/>
        </p:nvSpPr>
        <p:spPr>
          <a:xfrm>
            <a:off x="-12101" y="1120675"/>
            <a:ext cx="9071982" cy="5355312"/>
          </a:xfrm>
          <a:prstGeom prst="rect">
            <a:avLst/>
          </a:prstGeom>
          <a:noFill/>
        </p:spPr>
        <p:txBody>
          <a:bodyPr wrap="square" lIns="91440" tIns="45720" rIns="91440" bIns="45720">
            <a:spAutoFit/>
          </a:bodyPr>
          <a:lstStyle/>
          <a:p>
            <a:pPr marL="571500" indent="-571500">
              <a:buFont typeface="Wingdings" panose="05000000000000000000" pitchFamily="2" charset="2"/>
              <a:buChar char="Ø"/>
            </a:pPr>
            <a:r>
              <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бег (его виды мы рассмотрим ниже более детально);</a:t>
            </a:r>
          </a:p>
          <a:p>
            <a:pPr marL="571500" indent="-571500">
              <a:buFont typeface="Wingdings" panose="05000000000000000000" pitchFamily="2" charset="2"/>
              <a:buChar char="Ø"/>
            </a:pPr>
            <a:r>
              <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прыжки: в высоту, в длину, с шестом, тройной прыжок;</a:t>
            </a:r>
          </a:p>
          <a:p>
            <a:pPr marL="571500" indent="-571500">
              <a:buFont typeface="Wingdings" panose="05000000000000000000" pitchFamily="2" charset="2"/>
              <a:buChar char="Ø"/>
            </a:pPr>
            <a:r>
              <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спортивная ходьба;</a:t>
            </a:r>
          </a:p>
          <a:p>
            <a:pPr marL="571500" indent="-571500">
              <a:buFont typeface="Wingdings" panose="05000000000000000000" pitchFamily="2" charset="2"/>
              <a:buChar char="Ø"/>
            </a:pPr>
            <a:r>
              <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метание снарядов: копья, диска, молота, ядра;</a:t>
            </a:r>
          </a:p>
          <a:p>
            <a:r>
              <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многоборья.</a:t>
            </a:r>
          </a:p>
          <a:p>
            <a:pPr algn="ctr"/>
            <a:endParaRPr lang="ru-RU"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94085080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83045" y="13120"/>
            <a:ext cx="5977920" cy="923330"/>
          </a:xfrm>
          <a:prstGeom prst="rect">
            <a:avLst/>
          </a:prstGeom>
          <a:noFill/>
        </p:spPr>
        <p:txBody>
          <a:bodyPr wrap="none" lIns="91440" tIns="45720" rIns="91440" bIns="45720">
            <a:spAutoFit/>
          </a:bodyPr>
          <a:lstStyle/>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Легкая атлетика: бег</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extBox 4"/>
          <p:cNvSpPr txBox="1"/>
          <p:nvPr/>
        </p:nvSpPr>
        <p:spPr>
          <a:xfrm>
            <a:off x="107504" y="1196752"/>
            <a:ext cx="8784976" cy="4062651"/>
          </a:xfrm>
          <a:prstGeom prst="rect">
            <a:avLst/>
          </a:prstGeom>
          <a:noFill/>
        </p:spPr>
        <p:txBody>
          <a:bodyPr wrap="square" rtlCol="0">
            <a:spAutoFit/>
          </a:bodyPr>
          <a:lstStyle/>
          <a:p>
            <a:r>
              <a:rPr lang="ru-RU" sz="2000" dirty="0">
                <a:solidFill>
                  <a:schemeClr val="accent1">
                    <a:lumMod val="60000"/>
                    <a:lumOff val="40000"/>
                  </a:schemeClr>
                </a:solidFill>
              </a:rPr>
              <a:t>Беговые виды лёгкой атлетики довольно разнообразны, одни требуют выносливости, другие – умения быстро развивать скорость. Они включают в себя самые разные вариации:</a:t>
            </a:r>
          </a:p>
          <a:p>
            <a:pPr marL="285750" indent="-285750">
              <a:buFont typeface="Wingdings" panose="05000000000000000000" pitchFamily="2" charset="2"/>
              <a:buChar char="§"/>
            </a:pPr>
            <a:r>
              <a:rPr lang="ru-RU" sz="2000" dirty="0">
                <a:solidFill>
                  <a:schemeClr val="accent1">
                    <a:lumMod val="60000"/>
                    <a:lumOff val="40000"/>
                  </a:schemeClr>
                </a:solidFill>
              </a:rPr>
              <a:t>спринт (стандартные дистанции - 100 м, 200 м и 400 м);</a:t>
            </a:r>
          </a:p>
          <a:p>
            <a:pPr marL="285750" indent="-285750">
              <a:buFont typeface="Wingdings" panose="05000000000000000000" pitchFamily="2" charset="2"/>
              <a:buChar char="§"/>
            </a:pPr>
            <a:r>
              <a:rPr lang="ru-RU" sz="2000" dirty="0">
                <a:solidFill>
                  <a:schemeClr val="accent1">
                    <a:lumMod val="60000"/>
                    <a:lumOff val="40000"/>
                  </a:schemeClr>
                </a:solidFill>
              </a:rPr>
              <a:t>барьерный бег (100 м, 400 м);</a:t>
            </a:r>
          </a:p>
          <a:p>
            <a:pPr marL="285750" indent="-285750">
              <a:buFont typeface="Wingdings" panose="05000000000000000000" pitchFamily="2" charset="2"/>
              <a:buChar char="§"/>
            </a:pPr>
            <a:r>
              <a:rPr lang="ru-RU" sz="2000" dirty="0">
                <a:solidFill>
                  <a:schemeClr val="accent1">
                    <a:lumMod val="60000"/>
                    <a:lumOff val="40000"/>
                  </a:schemeClr>
                </a:solidFill>
              </a:rPr>
              <a:t>бег на средние дистанции (обычно к средним дистанциям приравнивают расстояние от 800 до 3000 м, сюда же относится бег с препятствиями на 3000 м);</a:t>
            </a:r>
          </a:p>
          <a:p>
            <a:pPr marL="285750" indent="-285750">
              <a:buFont typeface="Wingdings" panose="05000000000000000000" pitchFamily="2" charset="2"/>
              <a:buChar char="§"/>
            </a:pPr>
            <a:r>
              <a:rPr lang="ru-RU" sz="2000" dirty="0">
                <a:solidFill>
                  <a:schemeClr val="accent1">
                    <a:lumMod val="60000"/>
                    <a:lumOff val="40000"/>
                  </a:schemeClr>
                </a:solidFill>
              </a:rPr>
              <a:t>бег на длинные дистанции (стандартно их две - 5000 м и 10 000 м);</a:t>
            </a:r>
          </a:p>
          <a:p>
            <a:pPr marL="285750" indent="-285750">
              <a:buFont typeface="Wingdings" panose="05000000000000000000" pitchFamily="2" charset="2"/>
              <a:buChar char="§"/>
            </a:pPr>
            <a:r>
              <a:rPr lang="ru-RU" sz="2000" dirty="0">
                <a:solidFill>
                  <a:schemeClr val="accent1">
                    <a:lumMod val="60000"/>
                    <a:lumOff val="40000"/>
                  </a:schemeClr>
                </a:solidFill>
              </a:rPr>
              <a:t>кросс (бег по пересеченной местности);</a:t>
            </a:r>
          </a:p>
          <a:p>
            <a:pPr marL="285750" indent="-285750">
              <a:buFont typeface="Wingdings" panose="05000000000000000000" pitchFamily="2" charset="2"/>
              <a:buChar char="§"/>
            </a:pPr>
            <a:r>
              <a:rPr lang="ru-RU" sz="2000" dirty="0">
                <a:solidFill>
                  <a:schemeClr val="accent1">
                    <a:lumMod val="60000"/>
                    <a:lumOff val="40000"/>
                  </a:schemeClr>
                </a:solidFill>
              </a:rPr>
              <a:t>марафон (бег вдоль трассы на очень длительные расстояния);</a:t>
            </a:r>
          </a:p>
          <a:p>
            <a:pPr marL="285750" indent="-285750">
              <a:buFont typeface="Wingdings" panose="05000000000000000000" pitchFamily="2" charset="2"/>
              <a:buChar char="§"/>
            </a:pPr>
            <a:r>
              <a:rPr lang="ru-RU" sz="2000" dirty="0">
                <a:solidFill>
                  <a:schemeClr val="accent1">
                    <a:lumMod val="60000"/>
                    <a:lumOff val="40000"/>
                  </a:schemeClr>
                </a:solidFill>
              </a:rPr>
              <a:t>эстафета (самый командный вид беговой легкой атлетики, включающий следующие варианты: 4×100 м, 4×200 м, 4×400 м, 4×800 м или 4×1500 м).</a:t>
            </a:r>
          </a:p>
          <a:p>
            <a:endParaRPr lang="ru-RU" dirty="0"/>
          </a:p>
        </p:txBody>
      </p:sp>
    </p:spTree>
    <p:extLst>
      <p:ext uri="{BB962C8B-B14F-4D97-AF65-F5344CB8AC3E}">
        <p14:creationId xmlns:p14="http://schemas.microsoft.com/office/powerpoint/2010/main" val="418022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3000" r="-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3839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924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4" name="TextBox 3"/>
          <p:cNvSpPr txBox="1"/>
          <p:nvPr/>
        </p:nvSpPr>
        <p:spPr>
          <a:xfrm>
            <a:off x="-38371" y="0"/>
            <a:ext cx="9161407" cy="4893647"/>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r>
              <a:rPr lang="ru-RU" sz="2400" b="1" spc="150" dirty="0">
                <a:ln w="11430"/>
                <a:solidFill>
                  <a:srgbClr val="F8F8F8"/>
                </a:solidFill>
                <a:effectLst>
                  <a:outerShdw blurRad="25400" algn="tl" rotWithShape="0">
                    <a:srgbClr val="000000">
                      <a:alpha val="43000"/>
                    </a:srgbClr>
                  </a:outerShdw>
                </a:effectLst>
              </a:rPr>
              <a:t>При выполнении прыжка в высоту спортсмен должен отталкиваться одной ногой. Минимальная длина дорожки для разбега составляет 15 м, за исключением соревнований где минимальная длина составляет 20 м. Если позволяют условия, минимальная длина должна быть 25 м</a:t>
            </a:r>
            <a:r>
              <a:rPr lang="ru-RU" sz="2400" b="1" spc="150" dirty="0" smtClean="0">
                <a:ln w="11430"/>
                <a:solidFill>
                  <a:srgbClr val="F8F8F8"/>
                </a:solidFill>
                <a:effectLst>
                  <a:outerShdw blurRad="25400" algn="tl" rotWithShape="0">
                    <a:srgbClr val="000000">
                      <a:alpha val="43000"/>
                    </a:srgbClr>
                  </a:outerShdw>
                </a:effectLst>
              </a:rPr>
              <a:t>. В секторе прыжков может быть использована любая конструкция стоек или поддерживающих опор, при условии, что они жесткие. Поддерживающие планку устройства должны быть прочно прикреплены к стойкам. Расстояние между стойками должно быть не менее 4.00 м и не более 4.04 м. Между концами планки и стойками должно быть расстояние не менее 1 см.</a:t>
            </a:r>
          </a:p>
          <a:p>
            <a:r>
              <a:rPr lang="ru-RU" sz="2400" b="1" spc="150" dirty="0" smtClean="0">
                <a:ln w="11430"/>
                <a:solidFill>
                  <a:srgbClr val="F8F8F8"/>
                </a:solidFill>
                <a:effectLst>
                  <a:outerShdw blurRad="25400" algn="tl" rotWithShape="0">
                    <a:srgbClr val="000000">
                      <a:alpha val="43000"/>
                    </a:srgbClr>
                  </a:outerShdw>
                </a:effectLst>
              </a:rPr>
              <a:t>Место приземления должна быть размером не менее чем 5 м х 3 м.</a:t>
            </a:r>
            <a:endParaRPr lang="ru-RU" sz="24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343988288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4" name="TextBox 3"/>
          <p:cNvSpPr txBox="1"/>
          <p:nvPr/>
        </p:nvSpPr>
        <p:spPr>
          <a:xfrm>
            <a:off x="0" y="260648"/>
            <a:ext cx="9144000" cy="5909310"/>
          </a:xfrm>
          <a:prstGeom prst="rect">
            <a:avLst/>
          </a:prstGeom>
          <a:noFill/>
        </p:spPr>
        <p:txBody>
          <a:bodyPr wrap="square" rtlCol="0">
            <a:spAutoFit/>
          </a:bodyPr>
          <a:lstStyle/>
          <a:p>
            <a:r>
              <a:rPr lang="ru-RU" sz="2400" dirty="0"/>
              <a:t>В соревнованиях по </a:t>
            </a:r>
            <a:r>
              <a:rPr lang="ru-RU" sz="2400" b="1" dirty="0">
                <a:solidFill>
                  <a:srgbClr val="FF0000"/>
                </a:solidFill>
              </a:rPr>
              <a:t>прыжку с шестом</a:t>
            </a:r>
            <a:r>
              <a:rPr lang="ru-RU" sz="2400" dirty="0"/>
              <a:t> о просьбе спортсменов стойки могут перемещаться в любом направлении вперед или назад, но не более чем на 40 см в сторону разбега и на 80 см в сторону сектора приземления, считая от проекции дальней верхней кромки ящика. До начала соревнований участник должен сообщить судье свои требования по расположению стоек вместе с держателями планки для выполнения первой попытки, и это должно быть зафиксировано.</a:t>
            </a:r>
          </a:p>
          <a:p>
            <a:r>
              <a:rPr lang="ru-RU" sz="2400" dirty="0"/>
              <a:t>Участникам соревнования разрешается использовать различные вещества для </a:t>
            </a:r>
            <a:r>
              <a:rPr lang="ru-RU" sz="2400" b="1" dirty="0"/>
              <a:t>смазки рук</a:t>
            </a:r>
            <a:r>
              <a:rPr lang="ru-RU" sz="2400" dirty="0"/>
              <a:t> для обеспечения лучшего захвата. Запрещается бинтовать кисти рук или пальцы, за исключением случаев, когда нужно забинтовать открытую рану.</a:t>
            </a:r>
          </a:p>
          <a:p>
            <a:r>
              <a:rPr lang="ru-RU" sz="2400" dirty="0"/>
              <a:t>Минимальная </a:t>
            </a:r>
            <a:r>
              <a:rPr lang="ru-RU" sz="2400" b="1" dirty="0"/>
              <a:t>длина разбега</a:t>
            </a:r>
            <a:r>
              <a:rPr lang="ru-RU" sz="2400" dirty="0"/>
              <a:t> составляет 40 м, а если позволяют условия — то 45 м. Минимальная ширина дорожки для разбега должна быть 1,22 м, максимальная — 1,25 м. Она должна быть обозначена белыми линиями 5 см в ширину.</a:t>
            </a:r>
          </a:p>
          <a:p>
            <a:endParaRPr lang="ru-RU" dirty="0"/>
          </a:p>
        </p:txBody>
      </p:sp>
    </p:spTree>
    <p:extLst>
      <p:ext uri="{BB962C8B-B14F-4D97-AF65-F5344CB8AC3E}">
        <p14:creationId xmlns:p14="http://schemas.microsoft.com/office/powerpoint/2010/main" val="217345297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4" name="TextBox 3"/>
          <p:cNvSpPr txBox="1"/>
          <p:nvPr/>
        </p:nvSpPr>
        <p:spPr>
          <a:xfrm>
            <a:off x="0" y="12932"/>
            <a:ext cx="8928992" cy="3693319"/>
          </a:xfrm>
          <a:prstGeom prst="rect">
            <a:avLst/>
          </a:prstGeom>
          <a:noFill/>
        </p:spPr>
        <p:txBody>
          <a:bodyPr wrap="square" rtlCol="0">
            <a:spAutoFit/>
          </a:bodyPr>
          <a:lstStyle/>
          <a:p>
            <a:r>
              <a:rPr lang="ru-RU" sz="2400" b="1" dirty="0">
                <a:solidFill>
                  <a:srgbClr val="FF0000"/>
                </a:solidFill>
              </a:rPr>
              <a:t>Горизонтальные прыжки</a:t>
            </a:r>
            <a:endParaRPr lang="ru-RU" sz="2400" dirty="0">
              <a:solidFill>
                <a:srgbClr val="FF0000"/>
              </a:solidFill>
            </a:endParaRPr>
          </a:p>
          <a:p>
            <a:r>
              <a:rPr lang="ru-RU" sz="2400" dirty="0"/>
              <a:t>Во всех горизонтальных прыжковых видах результаты округляются с точностью до 0,01 м в сторону уменьшения, если измеряемое расстояние не составляет целого сантиметра.</a:t>
            </a:r>
          </a:p>
          <a:p>
            <a:r>
              <a:rPr lang="ru-RU" sz="2400" dirty="0"/>
              <a:t>Минимальная длина дорожки для разбега составляет 40 м. Минимальная ширина дорожки — 1,22 м, максимальная — 1,25 м. Зона разбега обозначается белыми линиями шириной 5 см. Максимальная длина дорожки должна быть 45 м. Она измеряется от соответствующего края бруска отталкивания до конца дорожки для разбега.</a:t>
            </a:r>
          </a:p>
          <a:p>
            <a:endParaRPr lang="ru-RU" dirty="0"/>
          </a:p>
        </p:txBody>
      </p:sp>
    </p:spTree>
    <p:extLst>
      <p:ext uri="{BB962C8B-B14F-4D97-AF65-F5344CB8AC3E}">
        <p14:creationId xmlns:p14="http://schemas.microsoft.com/office/powerpoint/2010/main" val="91077864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4D4D4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359</TotalTime>
  <Words>714</Words>
  <Application>Microsoft Office PowerPoint</Application>
  <PresentationFormat>Экран (4:3)</PresentationFormat>
  <Paragraphs>61</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Горизонт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AUZsoft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Gecman</dc:creator>
  <cp:lastModifiedBy>Gecman</cp:lastModifiedBy>
  <cp:revision>16</cp:revision>
  <dcterms:created xsi:type="dcterms:W3CDTF">2015-11-24T17:23:12Z</dcterms:created>
  <dcterms:modified xsi:type="dcterms:W3CDTF">2015-12-06T18:54:19Z</dcterms:modified>
</cp:coreProperties>
</file>