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7" r:id="rId6"/>
    <p:sldId id="260" r:id="rId7"/>
    <p:sldId id="261" r:id="rId8"/>
    <p:sldId id="268" r:id="rId9"/>
    <p:sldId id="262" r:id="rId10"/>
    <p:sldId id="263" r:id="rId11"/>
    <p:sldId id="269" r:id="rId12"/>
    <p:sldId id="270" r:id="rId13"/>
    <p:sldId id="264" r:id="rId14"/>
    <p:sldId id="265" r:id="rId15"/>
    <p:sldId id="271" r:id="rId16"/>
    <p:sldId id="272" r:id="rId17"/>
    <p:sldId id="266" r:id="rId18"/>
    <p:sldId id="27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02" y="-8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11.07.2013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11.07.2013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11.07.2013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11.07.2013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11.07.2013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11.07.2013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11.07.2013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11.07.2013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11.07.2013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1000" y="4286257"/>
            <a:ext cx="8458200" cy="1789530"/>
          </a:xfrm>
        </p:spPr>
        <p:txBody>
          <a:bodyPr>
            <a:normAutofit fontScale="90000"/>
          </a:bodyPr>
          <a:lstStyle/>
          <a:p>
            <a:pPr lvl="0" algn="r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ru-RU" sz="2400" b="1" cap="none" dirty="0" smtClean="0">
                <a:solidFill>
                  <a:srgbClr val="A5644E">
                    <a:lumMod val="75000"/>
                  </a:srgbClr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Презентация подготовлена </a:t>
            </a:r>
            <a:br>
              <a:rPr lang="ru-RU" sz="2400" b="1" cap="none" dirty="0" smtClean="0">
                <a:solidFill>
                  <a:srgbClr val="A5644E">
                    <a:lumMod val="75000"/>
                  </a:srgbClr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b="1" cap="none" dirty="0" smtClean="0">
                <a:solidFill>
                  <a:srgbClr val="A5644E">
                    <a:lumMod val="75000"/>
                  </a:srgbClr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 учителем русского языка и литературы </a:t>
            </a:r>
            <a:br>
              <a:rPr lang="ru-RU" sz="2400" b="1" cap="none" dirty="0" smtClean="0">
                <a:solidFill>
                  <a:srgbClr val="A5644E">
                    <a:lumMod val="75000"/>
                  </a:srgbClr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b="1" cap="none" dirty="0" smtClean="0">
                <a:solidFill>
                  <a:srgbClr val="A5644E">
                    <a:lumMod val="75000"/>
                  </a:srgbClr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МОУ СОШ № 13 города Королёва </a:t>
            </a:r>
            <a:br>
              <a:rPr lang="ru-RU" sz="2400" b="1" cap="none" dirty="0" smtClean="0">
                <a:solidFill>
                  <a:srgbClr val="A5644E">
                    <a:lumMod val="75000"/>
                  </a:srgbClr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b="1" cap="none" dirty="0" smtClean="0">
                <a:solidFill>
                  <a:srgbClr val="A5644E">
                    <a:lumMod val="75000"/>
                  </a:srgbClr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Московской области</a:t>
            </a:r>
            <a:br>
              <a:rPr lang="ru-RU" sz="2400" b="1" cap="none" dirty="0" smtClean="0">
                <a:solidFill>
                  <a:srgbClr val="A5644E">
                    <a:lumMod val="75000"/>
                  </a:srgbClr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b="1" cap="none" dirty="0" smtClean="0">
                <a:solidFill>
                  <a:srgbClr val="FF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Земсковой  Еленой Евгеньевной </a:t>
            </a:r>
            <a:br>
              <a:rPr lang="ru-RU" sz="2400" b="1" cap="none" dirty="0" smtClean="0">
                <a:solidFill>
                  <a:srgbClr val="FF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714356"/>
            <a:ext cx="8624918" cy="3286148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Н.А. Некрасов</a:t>
            </a:r>
          </a:p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КОМУ НА РУСИ ЖИТЬ ХОРОШО</a:t>
            </a:r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(фрагменты)</a:t>
            </a:r>
            <a:endParaRPr lang="ru-RU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57158" y="609600"/>
            <a:ext cx="3857652" cy="4800600"/>
          </a:xfrm>
        </p:spPr>
        <p:txBody>
          <a:bodyPr>
            <a:noAutofit/>
          </a:bodyPr>
          <a:lstStyle/>
          <a:p>
            <a:pPr lvl="0" fontAlgn="base">
              <a:spcBef>
                <a:spcPts val="0"/>
              </a:spcBef>
              <a:spcAft>
                <a:spcPct val="0"/>
              </a:spcAft>
              <a:buClr>
                <a:srgbClr val="F0A22E"/>
              </a:buClr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Мне счастье в девках выпало:</a:t>
            </a:r>
          </a:p>
          <a:p>
            <a:pPr lvl="0" fontAlgn="base">
              <a:spcBef>
                <a:spcPts val="0"/>
              </a:spcBef>
              <a:spcAft>
                <a:spcPct val="0"/>
              </a:spcAft>
              <a:buClr>
                <a:srgbClr val="F0A22E"/>
              </a:buClr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 нас была хорошая,</a:t>
            </a:r>
          </a:p>
          <a:p>
            <a:pPr lvl="0" fontAlgn="base">
              <a:spcBef>
                <a:spcPts val="0"/>
              </a:spcBef>
              <a:spcAft>
                <a:spcPct val="0"/>
              </a:spcAft>
              <a:buClr>
                <a:srgbClr val="F0A22E"/>
              </a:buClr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Непьющая семья.</a:t>
            </a:r>
          </a:p>
          <a:p>
            <a:pPr lvl="0" fontAlgn="base">
              <a:spcBef>
                <a:spcPts val="0"/>
              </a:spcBef>
              <a:spcAft>
                <a:spcPct val="0"/>
              </a:spcAft>
              <a:buClr>
                <a:srgbClr val="F0A22E"/>
              </a:buClr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 батюшкой, за матушкой,</a:t>
            </a:r>
          </a:p>
          <a:p>
            <a:pPr lvl="0" fontAlgn="base">
              <a:spcBef>
                <a:spcPts val="0"/>
              </a:spcBef>
              <a:spcAft>
                <a:spcPct val="0"/>
              </a:spcAft>
              <a:buClr>
                <a:srgbClr val="F0A22E"/>
              </a:buClr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 у Христа за пазухой,</a:t>
            </a:r>
          </a:p>
          <a:p>
            <a:pPr lvl="0" fontAlgn="base">
              <a:spcBef>
                <a:spcPts val="0"/>
              </a:spcBef>
              <a:spcAft>
                <a:spcPct val="0"/>
              </a:spcAft>
              <a:buClr>
                <a:srgbClr val="F0A22E"/>
              </a:buClr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Жила я, молодцы…</a:t>
            </a:r>
          </a:p>
          <a:p>
            <a:pPr lvl="0" fontAlgn="base">
              <a:spcBef>
                <a:spcPts val="0"/>
              </a:spcBef>
              <a:spcAft>
                <a:spcPct val="0"/>
              </a:spcAft>
              <a:buClr>
                <a:srgbClr val="F0A22E"/>
              </a:buClr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 как я их не бегала, </a:t>
            </a:r>
          </a:p>
          <a:p>
            <a:pPr lvl="0" fontAlgn="base">
              <a:spcBef>
                <a:spcPts val="0"/>
              </a:spcBef>
              <a:spcAft>
                <a:spcPct val="0"/>
              </a:spcAft>
              <a:buClr>
                <a:srgbClr val="F0A22E"/>
              </a:buClr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 выискался суженой,</a:t>
            </a:r>
          </a:p>
          <a:p>
            <a:pPr lvl="0" fontAlgn="base">
              <a:spcBef>
                <a:spcPts val="0"/>
              </a:spcBef>
              <a:spcAft>
                <a:spcPct val="0"/>
              </a:spcAft>
              <a:buClr>
                <a:srgbClr val="F0A22E"/>
              </a:buClr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горе – чужанин!</a:t>
            </a:r>
          </a:p>
          <a:p>
            <a:pPr lvl="0" fontAlgn="base">
              <a:spcBef>
                <a:spcPts val="0"/>
              </a:spcBef>
              <a:spcAft>
                <a:spcPct val="0"/>
              </a:spcAft>
              <a:buClr>
                <a:srgbClr val="F0A22E"/>
              </a:buClr>
              <a:defRPr/>
            </a:pPr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Филип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Корчагин –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питерщик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lvl="0" fontAlgn="base">
              <a:spcBef>
                <a:spcPts val="0"/>
              </a:spcBef>
              <a:spcAft>
                <a:spcPct val="0"/>
              </a:spcAft>
              <a:buClr>
                <a:srgbClr val="F0A22E"/>
              </a:buClr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мастерству печник…</a:t>
            </a:r>
          </a:p>
          <a:p>
            <a:pPr lvl="0" fontAlgn="base">
              <a:spcBef>
                <a:spcPts val="0"/>
              </a:spcBef>
              <a:spcAft>
                <a:spcPct val="0"/>
              </a:spcAft>
              <a:buClr>
                <a:srgbClr val="F0A22E"/>
              </a:buClr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Семья была большущая,</a:t>
            </a:r>
          </a:p>
          <a:p>
            <a:pPr lvl="0" fontAlgn="base">
              <a:spcBef>
                <a:spcPts val="0"/>
              </a:spcBef>
              <a:spcAft>
                <a:spcPct val="0"/>
              </a:spcAft>
              <a:buClr>
                <a:srgbClr val="F0A22E"/>
              </a:buClr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Сварливая… попала я</a:t>
            </a:r>
          </a:p>
          <a:p>
            <a:pPr lvl="0" fontAlgn="base">
              <a:spcBef>
                <a:spcPts val="0"/>
              </a:spcBef>
              <a:spcAft>
                <a:spcPct val="0"/>
              </a:spcAft>
              <a:buClr>
                <a:srgbClr val="F0A22E"/>
              </a:buClr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 девичьей холи в ад!...</a:t>
            </a:r>
          </a:p>
          <a:p>
            <a:pPr lvl="0" fontAlgn="base">
              <a:spcBef>
                <a:spcPts val="0"/>
              </a:spcBef>
              <a:spcAft>
                <a:spcPct val="0"/>
              </a:spcAft>
              <a:buClr>
                <a:srgbClr val="F0A22E"/>
              </a:buClr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Осталась я с золовками,</a:t>
            </a:r>
          </a:p>
          <a:p>
            <a:pPr lvl="0" fontAlgn="base">
              <a:spcBef>
                <a:spcPts val="0"/>
              </a:spcBef>
              <a:spcAft>
                <a:spcPct val="0"/>
              </a:spcAft>
              <a:buClr>
                <a:srgbClr val="F0A22E"/>
              </a:buClr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 свекром, со свекровушкой.</a:t>
            </a:r>
          </a:p>
          <a:p>
            <a:pPr lvl="0" fontAlgn="base">
              <a:spcBef>
                <a:spcPts val="0"/>
              </a:spcBef>
              <a:spcAft>
                <a:spcPct val="0"/>
              </a:spcAft>
              <a:buClr>
                <a:srgbClr val="F0A22E"/>
              </a:buClr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Любить-голубить некому,</a:t>
            </a:r>
          </a:p>
          <a:p>
            <a:pPr lvl="0" fontAlgn="base">
              <a:spcBef>
                <a:spcPts val="0"/>
              </a:spcBef>
              <a:spcAft>
                <a:spcPct val="0"/>
              </a:spcAft>
              <a:buClr>
                <a:srgbClr val="F0A22E"/>
              </a:buClr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 есть кому журить!</a:t>
            </a:r>
            <a:endParaRPr lang="ru-RU" sz="2000" b="1" dirty="0" smtClean="0">
              <a:solidFill>
                <a:schemeClr val="tx1"/>
              </a:solidFill>
            </a:endParaRPr>
          </a:p>
          <a:p>
            <a:endParaRPr lang="ru-RU" sz="2000" dirty="0"/>
          </a:p>
        </p:txBody>
      </p:sp>
      <p:pic>
        <p:nvPicPr>
          <p:cNvPr id="7170" name="Picture 2" descr="G:\Тесты по лит-ре\Рисунки\Рисунок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857752" y="1000108"/>
            <a:ext cx="3384596" cy="4800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929190" y="609600"/>
            <a:ext cx="3986210" cy="5462606"/>
          </a:xfrm>
        </p:spPr>
        <p:txBody>
          <a:bodyPr>
            <a:normAutofit fontScale="55000" lnSpcReduction="20000"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buFontTx/>
              <a:buNone/>
            </a:pP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 восемь лет исполнилось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Tx/>
              <a:buNone/>
            </a:pP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Сыночку моему,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Tx/>
              <a:buNone/>
            </a:pP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подпаски свекор сдал его.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Tx/>
              <a:buNone/>
            </a:pP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Однажды жду </a:t>
            </a:r>
            <a:r>
              <a:rPr lang="ru-RU" sz="36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Федотушку</a:t>
            </a: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…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Tx/>
              <a:buNone/>
            </a:pP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Гляжу, Федота бледного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Tx/>
              <a:buNone/>
            </a:pPr>
            <a:r>
              <a:rPr lang="ru-RU" sz="36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Силантий</a:t>
            </a: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держит за ухо.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Tx/>
              <a:buChar char="-"/>
            </a:pP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Что держишь ты его?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Tx/>
              <a:buNone/>
            </a:pP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«Посечь хотим </a:t>
            </a:r>
            <a:r>
              <a:rPr lang="ru-RU" sz="36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маненечко</a:t>
            </a: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…»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Tx/>
              <a:buNone/>
            </a:pP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…Помещик возвращается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Tx/>
              <a:buNone/>
            </a:pP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 охоты. Я к нему: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Tx/>
              <a:buChar char="-"/>
            </a:pP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 выдай! Будь заступником!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Tx/>
              <a:buNone/>
            </a:pP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«В чем дело?» Кликнул старосту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Tx/>
              <a:buNone/>
            </a:pP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мигом порешил: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Tx/>
              <a:buNone/>
            </a:pP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«Подпаска малолетнего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Tx/>
              <a:buNone/>
            </a:pP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младости, по глупости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Tx/>
              <a:buNone/>
            </a:pP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Простить…а бабу дерзкую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Tx/>
              <a:buNone/>
            </a:pP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Примерно наказать!»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</a:pPr>
            <a:endParaRPr lang="ru-RU" dirty="0"/>
          </a:p>
        </p:txBody>
      </p:sp>
      <p:pic>
        <p:nvPicPr>
          <p:cNvPr id="3074" name="Picture 2" descr="G:\Тесты по лит-ре\Рисунки\Рисунок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571480"/>
            <a:ext cx="3730625" cy="52244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4043362" cy="5033978"/>
          </a:xfrm>
        </p:spPr>
        <p:txBody>
          <a:bodyPr>
            <a:normAutofit lnSpcReduction="10000"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Ударили к заутрене,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Как в город я вошла.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Ищу соборной площади,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Я знала: губернаторский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Дворец на площади.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Темна, пуста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площадочка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Перед дворцом начальника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Шагает часовой…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Пошла, да двери заперты,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Присела я, задумалась,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Уж начало светать.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Пришел фонарщик с лестницей,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Два тусклые фонарика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На площади задул.</a:t>
            </a:r>
          </a:p>
          <a:p>
            <a:endParaRPr lang="ru-RU" dirty="0"/>
          </a:p>
        </p:txBody>
      </p:sp>
      <p:pic>
        <p:nvPicPr>
          <p:cNvPr id="4098" name="Picture 2" descr="G:\Тесты по лит-ре\Рисунки\Рисунок1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286380" y="642918"/>
            <a:ext cx="3441627" cy="4800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929058" y="609600"/>
            <a:ext cx="4986342" cy="5676920"/>
          </a:xfrm>
        </p:spPr>
        <p:txBody>
          <a:bodyPr>
            <a:noAutofit/>
          </a:bodyPr>
          <a:lstStyle/>
          <a:p>
            <a:pPr lvl="2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Из всей семейки мужниной</a:t>
            </a:r>
          </a:p>
          <a:p>
            <a:pPr lvl="2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Один Савелий, дедушка,</a:t>
            </a:r>
          </a:p>
          <a:p>
            <a:pPr lvl="2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Родитель свекра-батюшки,</a:t>
            </a:r>
          </a:p>
          <a:p>
            <a:pPr lvl="2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Жалел меня…</a:t>
            </a:r>
          </a:p>
          <a:p>
            <a:pPr lvl="2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 большущей сивой гривою,</a:t>
            </a:r>
          </a:p>
          <a:p>
            <a:pPr lvl="2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Чай двадцать лет не стриженной,</a:t>
            </a:r>
          </a:p>
          <a:p>
            <a:pPr lvl="2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 большущей бородой,</a:t>
            </a:r>
          </a:p>
          <a:p>
            <a:pPr lvl="2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Дед на медведя смахивал…</a:t>
            </a:r>
          </a:p>
          <a:p>
            <a:pPr lvl="2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Сначала все боялась я,</a:t>
            </a:r>
          </a:p>
          <a:p>
            <a:pPr lvl="2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Как в низенькую горенку</a:t>
            </a:r>
          </a:p>
          <a:p>
            <a:pPr lvl="2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Входил он, ну, распрямится?</a:t>
            </a:r>
          </a:p>
          <a:p>
            <a:pPr lvl="2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Пробьет дыру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медведище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lvl="2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 светелке головой!</a:t>
            </a:r>
          </a:p>
          <a:p>
            <a:pPr lvl="2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Да распрямиться дедушка</a:t>
            </a:r>
          </a:p>
          <a:p>
            <a:pPr lvl="2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Не мог: ему уж стукнуло,</a:t>
            </a:r>
          </a:p>
          <a:p>
            <a:pPr lvl="2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 сказкам, сто годов.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G:\Тесты по лит-ре\Рисунки\Рисунок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571480"/>
            <a:ext cx="3548063" cy="49434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686172" cy="4800600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Вот раз и говорю:</a:t>
            </a:r>
          </a:p>
          <a:p>
            <a:pPr>
              <a:spcBef>
                <a:spcPts val="0"/>
              </a:spcBef>
              <a:buFontTx/>
              <a:buChar char="-"/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 что тебя,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Савельюшка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>
              <a:spcBef>
                <a:spcPts val="0"/>
              </a:spcBef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Зовут клейменым, каторжным?</a:t>
            </a:r>
          </a:p>
          <a:p>
            <a:pPr>
              <a:spcBef>
                <a:spcPts val="0"/>
              </a:spcBef>
              <a:buFontTx/>
              <a:buChar char="-"/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 каторжником был.</a:t>
            </a:r>
          </a:p>
          <a:p>
            <a:pPr>
              <a:spcBef>
                <a:spcPts val="0"/>
              </a:spcBef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  Ты, дедушка?</a:t>
            </a:r>
          </a:p>
          <a:p>
            <a:pPr>
              <a:spcBef>
                <a:spcPts val="0"/>
              </a:spcBef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  Я, внученька!</a:t>
            </a:r>
          </a:p>
          <a:p>
            <a:pPr>
              <a:spcBef>
                <a:spcPts val="0"/>
              </a:spcBef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 в землю немца Фогеля</a:t>
            </a:r>
          </a:p>
          <a:p>
            <a:pPr>
              <a:spcBef>
                <a:spcPts val="0"/>
              </a:spcBef>
            </a:pPr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Христьяна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Христианыча</a:t>
            </a:r>
            <a:endParaRPr lang="ru-RU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Живого закопал…</a:t>
            </a:r>
          </a:p>
          <a:p>
            <a:pPr>
              <a:spcBef>
                <a:spcPts val="0"/>
              </a:spcBef>
              <a:buFontTx/>
              <a:buChar char="-"/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полно! Шутишь, дедушка!</a:t>
            </a:r>
          </a:p>
          <a:p>
            <a:pPr>
              <a:spcBef>
                <a:spcPts val="0"/>
              </a:spcBef>
              <a:buFontTx/>
              <a:buChar char="-"/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Нет, не шучу. Послушай-ка!</a:t>
            </a:r>
          </a:p>
          <a:p>
            <a:pPr>
              <a:spcBef>
                <a:spcPts val="0"/>
              </a:spcBef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все мне рассказал.</a:t>
            </a:r>
          </a:p>
          <a:p>
            <a:endParaRPr lang="ru-RU" dirty="0"/>
          </a:p>
        </p:txBody>
      </p:sp>
      <p:pic>
        <p:nvPicPr>
          <p:cNvPr id="9218" name="Picture 2" descr="G:\Тесты по лит-ре\Рисунки\Рисунок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419473" y="647700"/>
            <a:ext cx="3651504" cy="4724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429124" y="609600"/>
            <a:ext cx="4486276" cy="4800600"/>
          </a:xfrm>
        </p:spPr>
        <p:txBody>
          <a:bodyPr>
            <a:noAutofit/>
          </a:bodyPr>
          <a:lstStyle/>
          <a:p>
            <a:pPr lvl="0" fontAlgn="base">
              <a:lnSpc>
                <a:spcPts val="2700"/>
              </a:lnSpc>
              <a:spcAft>
                <a:spcPct val="0"/>
              </a:spcAft>
              <a:buClr>
                <a:srgbClr val="F0A22E"/>
              </a:buClr>
              <a:buNone/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низменному берегу</a:t>
            </a:r>
          </a:p>
          <a:p>
            <a:pPr lvl="0" fontAlgn="base">
              <a:lnSpc>
                <a:spcPts val="2700"/>
              </a:lnSpc>
              <a:spcAft>
                <a:spcPct val="0"/>
              </a:spcAft>
              <a:buClr>
                <a:srgbClr val="F0A22E"/>
              </a:buClr>
              <a:buNone/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Волге травы рослые,</a:t>
            </a:r>
          </a:p>
          <a:p>
            <a:pPr lvl="0" fontAlgn="base">
              <a:lnSpc>
                <a:spcPts val="2700"/>
              </a:lnSpc>
              <a:spcAft>
                <a:spcPct val="0"/>
              </a:spcAft>
              <a:buClr>
                <a:srgbClr val="F0A22E"/>
              </a:buClr>
              <a:buNone/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Веселая косьба…</a:t>
            </a:r>
          </a:p>
          <a:p>
            <a:pPr lvl="0" fontAlgn="base">
              <a:lnSpc>
                <a:spcPts val="2700"/>
              </a:lnSpc>
              <a:spcAft>
                <a:spcPct val="0"/>
              </a:spcAft>
              <a:buClr>
                <a:srgbClr val="F0A22E"/>
              </a:buClr>
              <a:buNone/>
              <a:defRPr/>
            </a:pPr>
            <a:endParaRPr lang="ru-RU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lnSpc>
                <a:spcPts val="2700"/>
              </a:lnSpc>
              <a:spcAft>
                <a:spcPct val="0"/>
              </a:spcAft>
              <a:buClr>
                <a:srgbClr val="F0A22E"/>
              </a:buClr>
              <a:buNone/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один стожище матерой,</a:t>
            </a:r>
          </a:p>
          <a:p>
            <a:pPr lvl="0" fontAlgn="base">
              <a:lnSpc>
                <a:spcPts val="2700"/>
              </a:lnSpc>
              <a:spcAft>
                <a:spcPct val="0"/>
              </a:spcAft>
              <a:buClr>
                <a:srgbClr val="F0A22E"/>
              </a:buClr>
              <a:buNone/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Сегодня только смётанный,</a:t>
            </a:r>
          </a:p>
          <a:p>
            <a:pPr lvl="0" fontAlgn="base">
              <a:lnSpc>
                <a:spcPts val="2700"/>
              </a:lnSpc>
              <a:spcAft>
                <a:spcPct val="0"/>
              </a:spcAft>
              <a:buClr>
                <a:srgbClr val="F0A22E"/>
              </a:buClr>
              <a:buNone/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Помещик пальцем ткнул,</a:t>
            </a:r>
          </a:p>
          <a:p>
            <a:pPr lvl="0" fontAlgn="base">
              <a:lnSpc>
                <a:spcPts val="2700"/>
              </a:lnSpc>
              <a:spcAft>
                <a:spcPct val="0"/>
              </a:spcAft>
              <a:buClr>
                <a:srgbClr val="F0A22E"/>
              </a:buClr>
              <a:buNone/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Нашел, что сено мокрое,</a:t>
            </a:r>
          </a:p>
          <a:p>
            <a:pPr lvl="0" fontAlgn="base">
              <a:lnSpc>
                <a:spcPts val="2700"/>
              </a:lnSpc>
              <a:spcAft>
                <a:spcPct val="0"/>
              </a:spcAft>
              <a:buClr>
                <a:srgbClr val="F0A22E"/>
              </a:buClr>
              <a:buNone/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Вспылил: «Добро господское</a:t>
            </a:r>
          </a:p>
          <a:p>
            <a:pPr lvl="0" fontAlgn="base">
              <a:lnSpc>
                <a:spcPts val="2700"/>
              </a:lnSpc>
              <a:spcAft>
                <a:spcPct val="0"/>
              </a:spcAft>
              <a:buClr>
                <a:srgbClr val="F0A22E"/>
              </a:buClr>
              <a:buNone/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Гноить? Я вас, мошенников,</a:t>
            </a:r>
          </a:p>
          <a:p>
            <a:pPr lvl="0" fontAlgn="base">
              <a:lnSpc>
                <a:spcPts val="2700"/>
              </a:lnSpc>
              <a:spcAft>
                <a:spcPct val="0"/>
              </a:spcAft>
              <a:buClr>
                <a:srgbClr val="F0A22E"/>
              </a:buClr>
              <a:buNone/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Самих сгною на барщине!</a:t>
            </a:r>
          </a:p>
          <a:p>
            <a:pPr lvl="0" fontAlgn="base">
              <a:lnSpc>
                <a:spcPts val="2700"/>
              </a:lnSpc>
              <a:spcAft>
                <a:spcPct val="0"/>
              </a:spcAft>
              <a:buClr>
                <a:srgbClr val="F0A22E"/>
              </a:buClr>
              <a:buNone/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Пересушить сейчас!..»</a:t>
            </a:r>
            <a:endParaRPr lang="ru-RU" sz="2000" b="1" dirty="0"/>
          </a:p>
        </p:txBody>
      </p:sp>
      <p:pic>
        <p:nvPicPr>
          <p:cNvPr id="5122" name="Picture 2" descr="G:\Тесты по лит-ре\Рисунки\Рисунок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571480"/>
            <a:ext cx="3621087" cy="49371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471858" cy="4800600"/>
          </a:xfrm>
        </p:spPr>
        <p:txBody>
          <a:bodyPr>
            <a:normAutofit fontScale="92500"/>
          </a:bodyPr>
          <a:lstStyle/>
          <a:p>
            <a:pPr>
              <a:lnSpc>
                <a:spcPts val="2700"/>
              </a:lnSpc>
            </a:pPr>
            <a:endPara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ts val="2700"/>
              </a:lnSpc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конце села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Вахлачина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>
              <a:lnSpc>
                <a:spcPts val="2700"/>
              </a:lnSpc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Где житель – пахарь исстари</a:t>
            </a:r>
          </a:p>
          <a:p>
            <a:pPr>
              <a:lnSpc>
                <a:spcPts val="2700"/>
              </a:lnSpc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частью – смолокур,</a:t>
            </a:r>
          </a:p>
          <a:p>
            <a:pPr>
              <a:lnSpc>
                <a:spcPts val="2700"/>
              </a:lnSpc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 старой-старой ивою,</a:t>
            </a:r>
          </a:p>
          <a:p>
            <a:pPr>
              <a:lnSpc>
                <a:spcPts val="2700"/>
              </a:lnSpc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Свидетельницей скромною</a:t>
            </a:r>
          </a:p>
          <a:p>
            <a:pPr>
              <a:lnSpc>
                <a:spcPts val="2700"/>
              </a:lnSpc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Всей жизни вахлаков,</a:t>
            </a:r>
          </a:p>
          <a:p>
            <a:pPr>
              <a:lnSpc>
                <a:spcPts val="2700"/>
              </a:lnSpc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Где праздники справляются,</a:t>
            </a:r>
          </a:p>
          <a:p>
            <a:pPr>
              <a:lnSpc>
                <a:spcPts val="2700"/>
              </a:lnSpc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Где днем секут, а вечером</a:t>
            </a:r>
          </a:p>
          <a:p>
            <a:pPr>
              <a:lnSpc>
                <a:spcPts val="2700"/>
              </a:lnSpc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Целуются, милуются, - </a:t>
            </a:r>
          </a:p>
          <a:p>
            <a:pPr>
              <a:lnSpc>
                <a:spcPts val="2700"/>
              </a:lnSpc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Шел пир, великий пир!</a:t>
            </a:r>
          </a:p>
          <a:p>
            <a:endParaRPr lang="ru-RU" dirty="0"/>
          </a:p>
        </p:txBody>
      </p:sp>
      <p:pic>
        <p:nvPicPr>
          <p:cNvPr id="6146" name="Picture 2" descr="G:\Тесты по лит-ре\Рисунки\Рисунок1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52927" y="609600"/>
            <a:ext cx="3384596" cy="4800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643438" y="609600"/>
            <a:ext cx="4271962" cy="4800600"/>
          </a:xfrm>
        </p:spPr>
        <p:txBody>
          <a:bodyPr>
            <a:normAutofit fontScale="70000" lnSpcReduction="20000"/>
          </a:bodyPr>
          <a:lstStyle/>
          <a:p>
            <a:pPr marL="0" lvl="0" indent="0">
              <a:lnSpc>
                <a:spcPct val="120000"/>
              </a:lnSpc>
              <a:spcBef>
                <a:spcPts val="0"/>
              </a:spcBef>
              <a:buClr>
                <a:srgbClr val="F0A22E"/>
              </a:buClr>
              <a:buNone/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Немало Русь уж выслала</a:t>
            </a:r>
          </a:p>
          <a:p>
            <a:pPr marL="0" lvl="0" indent="0">
              <a:lnSpc>
                <a:spcPct val="120000"/>
              </a:lnSpc>
              <a:spcBef>
                <a:spcPts val="0"/>
              </a:spcBef>
              <a:buClr>
                <a:srgbClr val="F0A22E"/>
              </a:buClr>
              <a:buNone/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Сынов своих, отмеченных</a:t>
            </a:r>
          </a:p>
          <a:p>
            <a:pPr marL="0" lvl="0" indent="0">
              <a:lnSpc>
                <a:spcPct val="120000"/>
              </a:lnSpc>
              <a:spcBef>
                <a:spcPts val="0"/>
              </a:spcBef>
              <a:buClr>
                <a:srgbClr val="F0A22E"/>
              </a:buClr>
              <a:buNone/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Печатью дара божьего,</a:t>
            </a:r>
          </a:p>
          <a:p>
            <a:pPr marL="0" lvl="0" indent="0">
              <a:lnSpc>
                <a:spcPct val="120000"/>
              </a:lnSpc>
              <a:spcBef>
                <a:spcPts val="0"/>
              </a:spcBef>
              <a:buClr>
                <a:srgbClr val="F0A22E"/>
              </a:buClr>
              <a:buNone/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честные пути.</a:t>
            </a:r>
          </a:p>
          <a:p>
            <a:pPr marL="0" lvl="0" indent="0">
              <a:lnSpc>
                <a:spcPct val="120000"/>
              </a:lnSpc>
              <a:spcBef>
                <a:spcPts val="0"/>
              </a:spcBef>
              <a:buClr>
                <a:srgbClr val="F0A22E"/>
              </a:buClr>
              <a:buNone/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 ни темна </a:t>
            </a:r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вахлачина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marL="0" lvl="0" indent="0">
              <a:lnSpc>
                <a:spcPct val="120000"/>
              </a:lnSpc>
              <a:spcBef>
                <a:spcPts val="0"/>
              </a:spcBef>
              <a:buClr>
                <a:srgbClr val="F0A22E"/>
              </a:buClr>
              <a:buNone/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 ни забита барщиной</a:t>
            </a:r>
          </a:p>
          <a:p>
            <a:pPr marL="0" lvl="0" indent="0">
              <a:lnSpc>
                <a:spcPct val="120000"/>
              </a:lnSpc>
              <a:spcBef>
                <a:spcPts val="0"/>
              </a:spcBef>
              <a:buClr>
                <a:srgbClr val="F0A22E"/>
              </a:buClr>
              <a:buNone/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рабством – и она,</a:t>
            </a:r>
          </a:p>
          <a:p>
            <a:pPr marL="0" lvl="0" indent="0">
              <a:lnSpc>
                <a:spcPct val="120000"/>
              </a:lnSpc>
              <a:spcBef>
                <a:spcPts val="0"/>
              </a:spcBef>
              <a:buClr>
                <a:srgbClr val="F0A22E"/>
              </a:buClr>
              <a:buNone/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Благословясь, поставила</a:t>
            </a:r>
          </a:p>
          <a:p>
            <a:pPr marL="0" lvl="0" indent="0">
              <a:lnSpc>
                <a:spcPct val="120000"/>
              </a:lnSpc>
              <a:spcBef>
                <a:spcPts val="0"/>
              </a:spcBef>
              <a:buClr>
                <a:srgbClr val="F0A22E"/>
              </a:buClr>
              <a:buNone/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Григорье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Добросклонове</a:t>
            </a:r>
            <a:endPara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>
              <a:lnSpc>
                <a:spcPct val="120000"/>
              </a:lnSpc>
              <a:spcBef>
                <a:spcPts val="0"/>
              </a:spcBef>
              <a:buClr>
                <a:srgbClr val="F0A22E"/>
              </a:buClr>
              <a:buNone/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Такого посланца.</a:t>
            </a:r>
          </a:p>
          <a:p>
            <a:pPr marL="0" lvl="0" indent="0">
              <a:lnSpc>
                <a:spcPct val="120000"/>
              </a:lnSpc>
              <a:spcBef>
                <a:spcPts val="0"/>
              </a:spcBef>
              <a:buClr>
                <a:srgbClr val="F0A22E"/>
              </a:buClr>
              <a:buNone/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Ему судьба готовила</a:t>
            </a:r>
          </a:p>
          <a:p>
            <a:pPr marL="0" lvl="0" indent="0">
              <a:lnSpc>
                <a:spcPct val="120000"/>
              </a:lnSpc>
              <a:spcBef>
                <a:spcPts val="0"/>
              </a:spcBef>
              <a:buClr>
                <a:srgbClr val="F0A22E"/>
              </a:buClr>
              <a:buNone/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Путь славный, имя громкое</a:t>
            </a:r>
          </a:p>
          <a:p>
            <a:pPr marL="0" lvl="0" indent="0">
              <a:lnSpc>
                <a:spcPct val="120000"/>
              </a:lnSpc>
              <a:spcBef>
                <a:spcPts val="0"/>
              </a:spcBef>
              <a:buClr>
                <a:srgbClr val="F0A22E"/>
              </a:buClr>
              <a:buNone/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Народного заступника,</a:t>
            </a:r>
          </a:p>
          <a:p>
            <a:pPr marL="0" lvl="0" indent="0">
              <a:lnSpc>
                <a:spcPct val="120000"/>
              </a:lnSpc>
              <a:spcBef>
                <a:spcPts val="0"/>
              </a:spcBef>
              <a:buClr>
                <a:srgbClr val="F0A22E"/>
              </a:buClr>
              <a:buNone/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Чахотку и Сибирь.</a:t>
            </a:r>
            <a:endParaRPr lang="ru-RU" b="1" dirty="0"/>
          </a:p>
        </p:txBody>
      </p:sp>
      <p:pic>
        <p:nvPicPr>
          <p:cNvPr id="10242" name="Picture 2" descr="G:\Тесты по лит-ре\Рисунки\Рисунок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785794"/>
            <a:ext cx="3724275" cy="45847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428868"/>
            <a:ext cx="8458200" cy="1285884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работе использованы иллюстрации</a:t>
            </a:r>
            <a:b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художника Н. Воробьева</a:t>
            </a:r>
            <a:b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829048" cy="4800600"/>
          </a:xfrm>
        </p:spPr>
        <p:txBody>
          <a:bodyPr>
            <a:normAutofit fontScale="25000" lnSpcReduction="20000"/>
          </a:bodyPr>
          <a:lstStyle/>
          <a:p>
            <a:pPr>
              <a:lnSpc>
                <a:spcPct val="120000"/>
              </a:lnSpc>
            </a:pPr>
            <a:r>
              <a:rPr lang="ru-RU" sz="8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каком году – рассчитывай,</a:t>
            </a:r>
          </a:p>
          <a:p>
            <a:pPr>
              <a:lnSpc>
                <a:spcPct val="120000"/>
              </a:lnSpc>
            </a:pPr>
            <a:r>
              <a:rPr lang="ru-RU" sz="8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какой земле – угадывай,</a:t>
            </a:r>
          </a:p>
          <a:p>
            <a:pPr>
              <a:lnSpc>
                <a:spcPct val="120000"/>
              </a:lnSpc>
            </a:pPr>
            <a:r>
              <a:rPr lang="ru-RU" sz="8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столбовой дороженьке</a:t>
            </a:r>
          </a:p>
          <a:p>
            <a:pPr>
              <a:lnSpc>
                <a:spcPct val="120000"/>
              </a:lnSpc>
            </a:pPr>
            <a:r>
              <a:rPr lang="ru-RU" sz="8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Сошлись семь мужиков:</a:t>
            </a:r>
          </a:p>
          <a:p>
            <a:pPr>
              <a:lnSpc>
                <a:spcPct val="120000"/>
              </a:lnSpc>
            </a:pPr>
            <a:r>
              <a:rPr lang="ru-RU" sz="8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Семь </a:t>
            </a:r>
            <a:r>
              <a:rPr lang="ru-RU" sz="8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временнообязанных</a:t>
            </a:r>
            <a:r>
              <a:rPr lang="ru-RU" sz="8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>
              <a:lnSpc>
                <a:spcPct val="120000"/>
              </a:lnSpc>
            </a:pPr>
            <a:r>
              <a:rPr lang="ru-RU" sz="8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Подтянутой губернии,</a:t>
            </a:r>
          </a:p>
          <a:p>
            <a:pPr>
              <a:lnSpc>
                <a:spcPct val="120000"/>
              </a:lnSpc>
            </a:pPr>
            <a:r>
              <a:rPr lang="ru-RU" sz="8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Уезда Терпигорева,</a:t>
            </a:r>
          </a:p>
          <a:p>
            <a:pPr>
              <a:lnSpc>
                <a:spcPct val="120000"/>
              </a:lnSpc>
            </a:pPr>
            <a:r>
              <a:rPr lang="ru-RU" sz="8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Пустопорожней волости,</a:t>
            </a:r>
          </a:p>
          <a:p>
            <a:pPr>
              <a:lnSpc>
                <a:spcPct val="120000"/>
              </a:lnSpc>
            </a:pPr>
            <a:r>
              <a:rPr lang="ru-RU" sz="8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Из смежных деревень –</a:t>
            </a:r>
          </a:p>
          <a:p>
            <a:pPr>
              <a:lnSpc>
                <a:spcPct val="120000"/>
              </a:lnSpc>
            </a:pPr>
            <a:r>
              <a:rPr lang="ru-RU" sz="8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Заплатова</a:t>
            </a:r>
            <a:r>
              <a:rPr lang="ru-RU" sz="8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8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Дырявина</a:t>
            </a:r>
            <a:r>
              <a:rPr lang="ru-RU" sz="8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>
              <a:lnSpc>
                <a:spcPct val="120000"/>
              </a:lnSpc>
            </a:pPr>
            <a:r>
              <a:rPr lang="ru-RU" sz="8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Разутова</a:t>
            </a:r>
            <a:r>
              <a:rPr lang="ru-RU" sz="8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8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Знобишина</a:t>
            </a:r>
            <a:r>
              <a:rPr lang="ru-RU" sz="8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>
              <a:lnSpc>
                <a:spcPct val="120000"/>
              </a:lnSpc>
            </a:pPr>
            <a:r>
              <a:rPr lang="ru-RU" sz="8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Горелова, Неелова,</a:t>
            </a:r>
          </a:p>
          <a:p>
            <a:pPr>
              <a:lnSpc>
                <a:spcPct val="120000"/>
              </a:lnSpc>
            </a:pPr>
            <a:r>
              <a:rPr lang="ru-RU" sz="8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Неурожайка</a:t>
            </a:r>
            <a:r>
              <a:rPr lang="ru-RU" sz="8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тож</a:t>
            </a:r>
            <a:r>
              <a:rPr lang="ru-RU" sz="8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>
              <a:lnSpc>
                <a:spcPct val="120000"/>
              </a:lnSpc>
            </a:pPr>
            <a:r>
              <a:rPr lang="ru-RU" sz="8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Сошлися</a:t>
            </a:r>
            <a:r>
              <a:rPr lang="ru-RU" sz="8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и заспорили:</a:t>
            </a:r>
          </a:p>
          <a:p>
            <a:pPr>
              <a:lnSpc>
                <a:spcPct val="120000"/>
              </a:lnSpc>
            </a:pPr>
            <a:r>
              <a:rPr lang="ru-RU" sz="8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Кому живется весело,</a:t>
            </a:r>
          </a:p>
          <a:p>
            <a:pPr>
              <a:lnSpc>
                <a:spcPct val="120000"/>
              </a:lnSpc>
            </a:pPr>
            <a:r>
              <a:rPr lang="ru-RU" sz="8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Вольготно на Руси?</a:t>
            </a:r>
          </a:p>
          <a:p>
            <a:endParaRPr lang="ru-RU" sz="16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ru-RU" sz="8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G:\Тесты по лит-ре\Рисунки\Рисунок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72066" y="928670"/>
            <a:ext cx="3429024" cy="42976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5319730"/>
          </a:xfrm>
        </p:spPr>
        <p:txBody>
          <a:bodyPr>
            <a:normAutofit fontScale="92500" lnSpcReduction="10000"/>
          </a:bodyPr>
          <a:lstStyle/>
          <a:p>
            <a:pPr lvl="2">
              <a:buNone/>
            </a:pP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Уж день клонился к вечеру,</a:t>
            </a:r>
          </a:p>
          <a:p>
            <a:pPr lvl="2">
              <a:buNone/>
            </a:pP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Идут путем-дорогою,</a:t>
            </a:r>
          </a:p>
          <a:p>
            <a:pPr lvl="2">
              <a:buNone/>
            </a:pP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Навстречу едет поп.</a:t>
            </a:r>
          </a:p>
          <a:p>
            <a:pPr lvl="2">
              <a:buNone/>
            </a:pP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Крестьяне сняли шапочки,</a:t>
            </a:r>
          </a:p>
          <a:p>
            <a:pPr lvl="2">
              <a:buNone/>
            </a:pP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Низенько </a:t>
            </a:r>
            <a:r>
              <a:rPr lang="ru-RU" sz="2200" b="1" dirty="0" err="1" smtClean="0">
                <a:latin typeface="Times New Roman" pitchFamily="18" charset="0"/>
                <a:cs typeface="Times New Roman" pitchFamily="18" charset="0"/>
              </a:rPr>
              <a:t>поклонилися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lvl="2">
              <a:buNone/>
            </a:pPr>
            <a:r>
              <a:rPr lang="ru-RU" sz="2200" b="1" dirty="0" err="1" smtClean="0">
                <a:latin typeface="Times New Roman" pitchFamily="18" charset="0"/>
                <a:cs typeface="Times New Roman" pitchFamily="18" charset="0"/>
              </a:rPr>
              <a:t>Повыстроились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 в ряд…</a:t>
            </a:r>
          </a:p>
          <a:p>
            <a:pPr lvl="2">
              <a:buNone/>
            </a:pP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Ты дай нам слово верное</a:t>
            </a:r>
          </a:p>
          <a:p>
            <a:pPr lvl="2">
              <a:buNone/>
            </a:pP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На нашу речь мужицкую</a:t>
            </a:r>
          </a:p>
          <a:p>
            <a:pPr lvl="2">
              <a:buNone/>
            </a:pP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Без смеху и без хитрости, </a:t>
            </a:r>
          </a:p>
          <a:p>
            <a:pPr lvl="2">
              <a:buNone/>
            </a:pP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По совести, по разуму,</a:t>
            </a:r>
          </a:p>
          <a:p>
            <a:pPr lvl="2">
              <a:buNone/>
            </a:pP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По правде отвечать…</a:t>
            </a:r>
          </a:p>
          <a:p>
            <a:pPr lvl="2">
              <a:buNone/>
            </a:pP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Скажи ты нам по-божески:</a:t>
            </a:r>
          </a:p>
          <a:p>
            <a:pPr lvl="2">
              <a:buNone/>
            </a:pP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Сладка ли жизнь поповская?</a:t>
            </a:r>
          </a:p>
          <a:p>
            <a:pPr lvl="2">
              <a:buNone/>
            </a:pP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Ты как – вольготно, счастливо</a:t>
            </a:r>
          </a:p>
          <a:p>
            <a:pPr lvl="2">
              <a:buNone/>
            </a:pP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Живешь, честной отец?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2050" name="Picture 2" descr="G:\Тесты по лит-ре\Рисунки\Рисунок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785794"/>
            <a:ext cx="3438525" cy="45847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4329114" cy="5391168"/>
          </a:xfrm>
        </p:spPr>
        <p:txBody>
          <a:bodyPr>
            <a:normAutofit fontScale="85000" lnSpcReduction="20000"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Пришли на площадь странники: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Товару много всякого,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 видимо-невидимо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Народу! Не потеха ли?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Кажись, нет ходу крестного,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А словно пред иконами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Без шапок мужики.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Такая уж сторонушка,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Гляди, куда деваются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Крестьянские шлыки: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Помимо складу винного,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Харчевни, ресторации,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Десятка штофных лавочек,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Трех постоялых двориков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Да «ренскового погреба»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Да пары кабаков…</a:t>
            </a:r>
          </a:p>
          <a:p>
            <a:endParaRPr lang="ru-RU" dirty="0"/>
          </a:p>
        </p:txBody>
      </p:sp>
      <p:pic>
        <p:nvPicPr>
          <p:cNvPr id="3074" name="Picture 2" descr="G:\Тесты по лит-ре\Рисунки\Рисунок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357818" y="785794"/>
            <a:ext cx="3584448" cy="4724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289398" y="571480"/>
            <a:ext cx="3997378" cy="4800600"/>
          </a:xfrm>
        </p:spPr>
        <p:txBody>
          <a:bodyPr>
            <a:normAutofit/>
          </a:bodyPr>
          <a:lstStyle/>
          <a:p>
            <a:pPr lvl="1">
              <a:lnSpc>
                <a:spcPts val="2700"/>
              </a:lnSpc>
              <a:buFontTx/>
              <a:buNone/>
            </a:pPr>
            <a:endPara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lnSpc>
                <a:spcPts val="2700"/>
              </a:lnSpc>
              <a:buFontTx/>
              <a:buNone/>
            </a:pPr>
            <a:endPara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lnSpc>
                <a:spcPts val="2700"/>
              </a:lnSpc>
              <a:buFontTx/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 ветры веют буйные,</a:t>
            </a:r>
          </a:p>
          <a:p>
            <a:pPr lvl="1">
              <a:lnSpc>
                <a:spcPts val="2700"/>
              </a:lnSpc>
              <a:buFontTx/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 мать-земля колышется –</a:t>
            </a:r>
          </a:p>
          <a:p>
            <a:pPr lvl="1">
              <a:lnSpc>
                <a:spcPts val="2700"/>
              </a:lnSpc>
              <a:buFontTx/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Шумит, поет, ругается,</a:t>
            </a:r>
          </a:p>
          <a:p>
            <a:pPr lvl="1">
              <a:lnSpc>
                <a:spcPts val="2700"/>
              </a:lnSpc>
              <a:buFontTx/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Качается, валяется,</a:t>
            </a:r>
          </a:p>
          <a:p>
            <a:pPr lvl="1">
              <a:lnSpc>
                <a:spcPts val="2700"/>
              </a:lnSpc>
              <a:buFontTx/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Дерется и целуется</a:t>
            </a:r>
          </a:p>
          <a:p>
            <a:pPr lvl="1">
              <a:lnSpc>
                <a:spcPts val="2700"/>
              </a:lnSpc>
              <a:buFontTx/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 праздника народ!</a:t>
            </a:r>
          </a:p>
          <a:p>
            <a:endParaRPr lang="ru-RU" sz="2000" dirty="0"/>
          </a:p>
        </p:txBody>
      </p:sp>
      <p:pic>
        <p:nvPicPr>
          <p:cNvPr id="1026" name="Picture 2" descr="G:\Тесты по лит-ре\Рисунки\Рисунок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500042"/>
            <a:ext cx="3584575" cy="50101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pPr lvl="1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 толпе горластой, праздничной</a:t>
            </a:r>
          </a:p>
          <a:p>
            <a:pPr lvl="1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Похаживали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страннички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lvl="1">
              <a:buNone/>
            </a:pP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Прокликивали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клич:</a:t>
            </a:r>
          </a:p>
          <a:p>
            <a:pPr lvl="1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«Эй! Нет ли где счастливого?</a:t>
            </a:r>
          </a:p>
          <a:p>
            <a:pPr lvl="1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Явись! Коли окажется,</a:t>
            </a:r>
          </a:p>
          <a:p>
            <a:pPr lvl="1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Что счастливо живешь,</a:t>
            </a:r>
          </a:p>
          <a:p>
            <a:pPr lvl="1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У нас ведро готовое:</a:t>
            </a:r>
          </a:p>
          <a:p>
            <a:pPr lvl="1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Пей даром, сколько вздумаешь –</a:t>
            </a:r>
          </a:p>
          <a:p>
            <a:pPr lvl="1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На славу угостим!..»</a:t>
            </a:r>
          </a:p>
          <a:p>
            <a:pPr lvl="1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…Когда вернулись странники</a:t>
            </a:r>
          </a:p>
          <a:p>
            <a:pPr lvl="1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Под липу, клич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прокликавши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lvl="1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Их обступил народ…</a:t>
            </a:r>
          </a:p>
          <a:p>
            <a:pPr lvl="1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Оборванные нищие,</a:t>
            </a:r>
          </a:p>
          <a:p>
            <a:pPr lvl="1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Прослышав запах пенного,</a:t>
            </a:r>
          </a:p>
          <a:p>
            <a:pPr lvl="1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 те пришли доказывать,</a:t>
            </a:r>
          </a:p>
          <a:p>
            <a:pPr lvl="1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Как счастливы они…</a:t>
            </a:r>
          </a:p>
          <a:p>
            <a:pPr lvl="1">
              <a:buNone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G:\Тесты по лит-ре\Рисунки\Рисунок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714356"/>
            <a:ext cx="3584575" cy="47974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285720" y="609600"/>
            <a:ext cx="4429156" cy="4800600"/>
          </a:xfrm>
        </p:spPr>
        <p:txBody>
          <a:bodyPr>
            <a:normAutofit fontScale="25000" lnSpcReduction="20000"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8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Соседнего помещика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8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Гаврилу </a:t>
            </a:r>
            <a:r>
              <a:rPr lang="ru-RU" sz="8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Афанасьича</a:t>
            </a:r>
            <a:endParaRPr lang="ru-RU" sz="8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8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Оболта-Оболдуева</a:t>
            </a:r>
            <a:endParaRPr lang="ru-RU" sz="8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8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Та троечка везла…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8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«Кто ж вы? Чего вам надобно?»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8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«…Скажи ж ты нам по-божески,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8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Сладка ли жизнь помещичья?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8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Ты как – вольготно, счастливо,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8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Помещичек</a:t>
            </a:r>
            <a:r>
              <a:rPr lang="ru-RU" sz="8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живешь?»…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8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...«Так вот, друзья, - и жили мы,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8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 у Христа за пазухой,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8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знали мы почет.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8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…Ни в ком противоречия,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8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Кого хочу – помилую,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8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Кого хочу – казню.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8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Закон – мое желание!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8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Кулак – моя полиция!»</a:t>
            </a:r>
            <a:endParaRPr lang="ru-RU" sz="8000" b="1" dirty="0" smtClean="0">
              <a:solidFill>
                <a:schemeClr val="tx1"/>
              </a:solidFill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ru-RU" dirty="0"/>
          </a:p>
        </p:txBody>
      </p:sp>
      <p:pic>
        <p:nvPicPr>
          <p:cNvPr id="5122" name="Picture 2" descr="G:\Тесты по лит-ре\Рисунки\Рисунок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143504" y="928670"/>
            <a:ext cx="3584448" cy="46573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786314" y="785794"/>
            <a:ext cx="3925908" cy="4800600"/>
          </a:xfrm>
        </p:spPr>
        <p:txBody>
          <a:bodyPr>
            <a:noAutofit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buFontTx/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Шли долго ли, коротко ли,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Tx/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Шли близко ли, далёко ли,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Tx/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Вот, наконец, и Клин.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Tx/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Селенье незавидное: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Tx/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Что ни изба – с подпоркою,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Tx/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 нищий с костылем;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Tx/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 с крыш солома скормлена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Tx/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Скоту. Стоят, как остовы,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Tx/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Убогие дома.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Tx/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Ненастной, поздней осенью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Tx/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Так смотрят гнезда галочьи,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Tx/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Когда галчата вылетят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Tx/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ветер придорожные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FontTx/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Березы обнажит…</a:t>
            </a:r>
            <a:endParaRPr lang="ru-RU" sz="2000" b="1" dirty="0"/>
          </a:p>
        </p:txBody>
      </p:sp>
      <p:pic>
        <p:nvPicPr>
          <p:cNvPr id="2050" name="Picture 2" descr="G:\Тесты по лит-ре\Рисунки\Рисунок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500042"/>
            <a:ext cx="3975100" cy="5181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5143504" y="609600"/>
            <a:ext cx="3771896" cy="5891234"/>
          </a:xfrm>
        </p:spPr>
        <p:txBody>
          <a:bodyPr>
            <a:normAutofit fontScale="70000" lnSpcReduction="20000"/>
          </a:bodyPr>
          <a:lstStyle/>
          <a:p>
            <a:pPr marL="0" lvl="3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900" b="1" dirty="0" smtClean="0">
                <a:latin typeface="Times New Roman" pitchFamily="18" charset="0"/>
                <a:cs typeface="Times New Roman" pitchFamily="18" charset="0"/>
              </a:rPr>
              <a:t>Матрена Тимофеевна,</a:t>
            </a:r>
          </a:p>
          <a:p>
            <a:pPr marL="0" lvl="3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900" b="1" dirty="0" smtClean="0">
                <a:latin typeface="Times New Roman" pitchFamily="18" charset="0"/>
                <a:cs typeface="Times New Roman" pitchFamily="18" charset="0"/>
              </a:rPr>
              <a:t>Осанистая женщина,</a:t>
            </a:r>
          </a:p>
          <a:p>
            <a:pPr marL="0" lvl="3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900" b="1" dirty="0" smtClean="0">
                <a:latin typeface="Times New Roman" pitchFamily="18" charset="0"/>
                <a:cs typeface="Times New Roman" pitchFamily="18" charset="0"/>
              </a:rPr>
              <a:t>Широкая и плотная,</a:t>
            </a:r>
          </a:p>
          <a:p>
            <a:pPr marL="0" lvl="3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900" b="1" dirty="0" smtClean="0">
                <a:latin typeface="Times New Roman" pitchFamily="18" charset="0"/>
                <a:cs typeface="Times New Roman" pitchFamily="18" charset="0"/>
              </a:rPr>
              <a:t>Лет тридцати </a:t>
            </a:r>
            <a:r>
              <a:rPr lang="ru-RU" sz="2900" b="1" dirty="0" err="1" smtClean="0">
                <a:latin typeface="Times New Roman" pitchFamily="18" charset="0"/>
                <a:cs typeface="Times New Roman" pitchFamily="18" charset="0"/>
              </a:rPr>
              <a:t>осьми</a:t>
            </a:r>
            <a:r>
              <a:rPr lang="ru-RU" sz="29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lvl="3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900" b="1" dirty="0" smtClean="0">
                <a:latin typeface="Times New Roman" pitchFamily="18" charset="0"/>
                <a:cs typeface="Times New Roman" pitchFamily="18" charset="0"/>
              </a:rPr>
              <a:t>Красива; волос с проседью,</a:t>
            </a:r>
          </a:p>
          <a:p>
            <a:pPr marL="0" lvl="3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900" b="1" dirty="0" smtClean="0">
                <a:latin typeface="Times New Roman" pitchFamily="18" charset="0"/>
                <a:cs typeface="Times New Roman" pitchFamily="18" charset="0"/>
              </a:rPr>
              <a:t>Глаза большие, строгие,</a:t>
            </a:r>
          </a:p>
          <a:p>
            <a:pPr marL="0" lvl="3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900" b="1" dirty="0" smtClean="0">
                <a:latin typeface="Times New Roman" pitchFamily="18" charset="0"/>
                <a:cs typeface="Times New Roman" pitchFamily="18" charset="0"/>
              </a:rPr>
              <a:t>Ресницы богатейшие,</a:t>
            </a:r>
          </a:p>
          <a:p>
            <a:pPr marL="0" lvl="3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900" b="1" dirty="0" smtClean="0">
                <a:latin typeface="Times New Roman" pitchFamily="18" charset="0"/>
                <a:cs typeface="Times New Roman" pitchFamily="18" charset="0"/>
              </a:rPr>
              <a:t>Сурова и смугла.</a:t>
            </a:r>
          </a:p>
          <a:p>
            <a:pPr marL="0" lvl="3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900" b="1" dirty="0" smtClean="0">
                <a:latin typeface="Times New Roman" pitchFamily="18" charset="0"/>
                <a:cs typeface="Times New Roman" pitchFamily="18" charset="0"/>
              </a:rPr>
              <a:t>- «Освободи нас, выручи!</a:t>
            </a:r>
          </a:p>
          <a:p>
            <a:pPr marL="0" lvl="3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900" b="1" dirty="0" smtClean="0">
                <a:latin typeface="Times New Roman" pitchFamily="18" charset="0"/>
                <a:cs typeface="Times New Roman" pitchFamily="18" charset="0"/>
              </a:rPr>
              <a:t>Молва идет всесветная,</a:t>
            </a:r>
          </a:p>
          <a:p>
            <a:pPr marL="0" lvl="3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900" b="1" dirty="0" smtClean="0">
                <a:latin typeface="Times New Roman" pitchFamily="18" charset="0"/>
                <a:cs typeface="Times New Roman" pitchFamily="18" charset="0"/>
              </a:rPr>
              <a:t>Что ты вольготно, счастливо</a:t>
            </a:r>
          </a:p>
          <a:p>
            <a:pPr marL="0" lvl="3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900" b="1" dirty="0" smtClean="0">
                <a:latin typeface="Times New Roman" pitchFamily="18" charset="0"/>
                <a:cs typeface="Times New Roman" pitchFamily="18" charset="0"/>
              </a:rPr>
              <a:t>Живешь… Скажи по-божески,</a:t>
            </a:r>
          </a:p>
          <a:p>
            <a:pPr marL="0" lvl="3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900" b="1" dirty="0" smtClean="0">
                <a:latin typeface="Times New Roman" pitchFamily="18" charset="0"/>
                <a:cs typeface="Times New Roman" pitchFamily="18" charset="0"/>
              </a:rPr>
              <a:t>В чем </a:t>
            </a:r>
            <a:r>
              <a:rPr lang="ru-RU" sz="2900" b="1" dirty="0" err="1" smtClean="0">
                <a:latin typeface="Times New Roman" pitchFamily="18" charset="0"/>
                <a:cs typeface="Times New Roman" pitchFamily="18" charset="0"/>
              </a:rPr>
              <a:t>счастие</a:t>
            </a:r>
            <a:r>
              <a:rPr lang="ru-RU" sz="2900" b="1" dirty="0" smtClean="0">
                <a:latin typeface="Times New Roman" pitchFamily="18" charset="0"/>
                <a:cs typeface="Times New Roman" pitchFamily="18" charset="0"/>
              </a:rPr>
              <a:t> твое?»</a:t>
            </a:r>
          </a:p>
          <a:p>
            <a:pPr marL="0" lvl="3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900" b="1" dirty="0" smtClean="0">
                <a:latin typeface="Times New Roman" pitchFamily="18" charset="0"/>
                <a:cs typeface="Times New Roman" pitchFamily="18" charset="0"/>
              </a:rPr>
              <a:t>Не то, чтоб </a:t>
            </a:r>
            <a:r>
              <a:rPr lang="ru-RU" sz="2900" b="1" dirty="0" err="1" smtClean="0">
                <a:latin typeface="Times New Roman" pitchFamily="18" charset="0"/>
                <a:cs typeface="Times New Roman" pitchFamily="18" charset="0"/>
              </a:rPr>
              <a:t>удивилася</a:t>
            </a:r>
            <a:endParaRPr lang="ru-RU" sz="29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lvl="3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900" b="1" dirty="0" smtClean="0">
                <a:latin typeface="Times New Roman" pitchFamily="18" charset="0"/>
                <a:cs typeface="Times New Roman" pitchFamily="18" charset="0"/>
              </a:rPr>
              <a:t>Матрена Тимофеевна,</a:t>
            </a:r>
          </a:p>
          <a:p>
            <a:pPr marL="0" lvl="3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900" b="1" dirty="0" smtClean="0">
                <a:latin typeface="Times New Roman" pitchFamily="18" charset="0"/>
                <a:cs typeface="Times New Roman" pitchFamily="18" charset="0"/>
              </a:rPr>
              <a:t>А как-то закручинилась,</a:t>
            </a:r>
          </a:p>
          <a:p>
            <a:pPr marL="0" lvl="3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900" b="1" dirty="0" smtClean="0">
                <a:latin typeface="Times New Roman" pitchFamily="18" charset="0"/>
                <a:cs typeface="Times New Roman" pitchFamily="18" charset="0"/>
              </a:rPr>
              <a:t>Задумалась она…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</a:pPr>
            <a:endParaRPr lang="ru-RU" b="1" dirty="0"/>
          </a:p>
        </p:txBody>
      </p:sp>
      <p:pic>
        <p:nvPicPr>
          <p:cNvPr id="6146" name="Picture 2" descr="G:\Тесты по лит-ре\Рисунки\Рисунок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500042"/>
            <a:ext cx="3797300" cy="52244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5F5F63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34</TotalTime>
  <Words>1055</Words>
  <PresentationFormat>Экран (4:3)</PresentationFormat>
  <Paragraphs>237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Трек</vt:lpstr>
      <vt:lpstr>Презентация подготовлена   учителем русского языка и литературы  МОУ СОШ № 13 города Королёва  Московской области Земсковой  Еленой Евгеньевной 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В работе использованы иллюстрации  художника Н. Воробьева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Кому на Руси жить хорошо (фрагменты)</dc:title>
  <dc:creator>Admin</dc:creator>
  <cp:lastModifiedBy>Admin</cp:lastModifiedBy>
  <cp:revision>6</cp:revision>
  <dcterms:created xsi:type="dcterms:W3CDTF">2013-07-11T05:17:23Z</dcterms:created>
  <dcterms:modified xsi:type="dcterms:W3CDTF">2013-07-11T06:13:54Z</dcterms:modified>
</cp:coreProperties>
</file>