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95" r:id="rId3"/>
    <p:sldId id="257" r:id="rId4"/>
    <p:sldId id="258" r:id="rId5"/>
    <p:sldId id="309" r:id="rId6"/>
    <p:sldId id="259" r:id="rId7"/>
    <p:sldId id="260" r:id="rId8"/>
    <p:sldId id="261" r:id="rId9"/>
    <p:sldId id="262" r:id="rId10"/>
    <p:sldId id="296" r:id="rId11"/>
    <p:sldId id="263" r:id="rId12"/>
    <p:sldId id="265" r:id="rId13"/>
    <p:sldId id="266" r:id="rId14"/>
    <p:sldId id="287" r:id="rId15"/>
    <p:sldId id="264" r:id="rId16"/>
    <p:sldId id="268" r:id="rId17"/>
    <p:sldId id="304" r:id="rId18"/>
    <p:sldId id="279" r:id="rId19"/>
    <p:sldId id="272" r:id="rId20"/>
    <p:sldId id="271" r:id="rId21"/>
    <p:sldId id="280" r:id="rId22"/>
    <p:sldId id="298" r:id="rId23"/>
    <p:sldId id="299" r:id="rId24"/>
    <p:sldId id="300" r:id="rId25"/>
    <p:sldId id="301" r:id="rId26"/>
    <p:sldId id="286" r:id="rId27"/>
    <p:sldId id="289" r:id="rId28"/>
    <p:sldId id="302" r:id="rId29"/>
    <p:sldId id="308" r:id="rId30"/>
    <p:sldId id="305" r:id="rId31"/>
    <p:sldId id="307" r:id="rId32"/>
    <p:sldId id="306" r:id="rId33"/>
    <p:sldId id="30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A3503F"/>
    <a:srgbClr val="FF7C80"/>
    <a:srgbClr val="D2BAD4"/>
    <a:srgbClr val="804422"/>
    <a:srgbClr val="996633"/>
    <a:srgbClr val="FFFFCC"/>
    <a:srgbClr val="743200"/>
    <a:srgbClr val="00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25" autoAdjust="0"/>
    <p:restoredTop sz="94660"/>
  </p:normalViewPr>
  <p:slideViewPr>
    <p:cSldViewPr>
      <p:cViewPr>
        <p:scale>
          <a:sx n="80" d="100"/>
          <a:sy n="80" d="100"/>
        </p:scale>
        <p:origin x="-120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B6311-C874-44F8-B9BF-FF7E256AF167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F401B-10BE-4E81-B6DF-71A18E86F3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F401B-10BE-4E81-B6DF-71A18E86F3C2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88AC5-F7A1-412A-B90F-30D4A3BC7067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133CC-8884-4604-BBFB-A0CA75AF5241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90ED2-8C1A-42AC-A83E-53EE9A959CF3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AC25-F539-4B38-93FE-1D84ED8BB2AE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50F60-CB53-43D6-B6FD-698AB9B80241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53EE-B228-41AE-BD70-373ACC4700C5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EE46E-EFD6-4BF1-AF40-3C6979497882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0E73-7B24-41FD-B827-C1EDAC56DAC9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80E4B-DEF3-4485-AFB3-B5B6149F1028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9A6C-1078-4111-86FF-204FB9C6C151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A7A2C-3809-45E1-BFE5-026D7731F03F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98AB4-B0E1-409E-B41D-D9AEBEF9B9FA}" type="datetime1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8" name="Picture 14" descr="http://ic.pics.livejournal.com/an_lin/25265591/103676/103676_original.jpg"/>
          <p:cNvPicPr>
            <a:picLocks noChangeAspect="1" noChangeArrowheads="1"/>
          </p:cNvPicPr>
          <p:nvPr/>
        </p:nvPicPr>
        <p:blipFill>
          <a:blip r:embed="rId2">
            <a:lum bright="10000" contrast="-20000"/>
          </a:blip>
          <a:srcRect l="2343"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222" y="2774478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ea typeface="Arial" pitchFamily="34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Проектно-исследовательская работа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«Литература и современные подростки»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ea typeface="Arial" pitchFamily="34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Работа выполнена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Ученицей 8 «А» класса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Жуйковой Ксенией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Научный руководитель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Васильева Людмила Васильевна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Khmer UI" pitchFamily="34" charset="0"/>
              </a:rPr>
              <a:t>Учитель русского языка и литературы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cs typeface="Khmer UI" pitchFamily="34" charset="0"/>
              </a:rPr>
              <a:t>2014-2016 г.</a:t>
            </a: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Khmer U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cs540103.vk.me/c540100/v540100815/225e2/Hke8Ohzkb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lumMod val="20000"/>
                      <a:lumOff val="8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10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lumMod val="20000"/>
                    <a:lumOff val="8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88528"/>
            <a:ext cx="8715436" cy="3985706"/>
          </a:xfrm>
          <a:prstGeom prst="rect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Zhizn" pitchFamily="50" charset="0"/>
              </a:rPr>
              <a:t>В чем заключается смысл чтения?</a:t>
            </a:r>
          </a:p>
          <a:p>
            <a:pPr algn="ctr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Zhizn" pitchFamily="50" charset="0"/>
              </a:rPr>
              <a:t>Многие полагают, что книги сегодня вытесняются телевидением, компьютерными играми. Но, безусловно, они книгам не конкуренты. Ведь в книгах заключены знания человечества. Книги, как настоящие друзья, никогда не предадут. И поскольку объем информации, которую должен переработать человек, чтобы утолить потребность в новых знаниях, стать успешным в профессии, нравственно обогатиться, постоянно растет, то соответственно возрастает и важность приобщения к чтению. </a:t>
            </a:r>
            <a:endParaRPr lang="ru-RU" sz="2300" dirty="0">
              <a:solidFill>
                <a:schemeClr val="accent1">
                  <a:lumMod val="50000"/>
                </a:schemeClr>
              </a:solidFill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wallpaper4k.com/download.php?res=cats%2FWP3BLKQ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11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bg2">
                    <a:lumMod val="1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4285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65000"/>
                      <a:lumOff val="3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Уровни восприятия литературного произведения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1">
                    <a:lumMod val="65000"/>
                    <a:lumOff val="3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65000"/>
                      <a:lumOff val="3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По различию читательских установок и читательского мастерства можно выделить четыре основных уровня восприятия литературного произведения.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1">
                    <a:lumMod val="65000"/>
                    <a:lumOff val="3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nataly-kasyanova.ru.xsph.ru/wp-content/uploads/fancy-book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00100" y="357166"/>
            <a:ext cx="7715304" cy="3477875"/>
          </a:xfrm>
          <a:prstGeom prst="rect">
            <a:avLst/>
          </a:prstGeom>
          <a:solidFill>
            <a:srgbClr val="A3503F"/>
          </a:solidFill>
          <a:ln w="762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Первый уровень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0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пределяется наивно-реалистическим восприятием литературно-художественного произведения. Особенности такого восприятия были содержательно определены в работах многих ученых: его отличает восприятие художественного произведения как реальной житейской истории; такое восприятие, будучи непосредственным и эмоциональным, создаёт основу для формирования осмысленного и глубокого чтения, но ещё не является достаточным.</a:t>
            </a:r>
            <a:endParaRPr kumimoji="0" lang="ru-RU" sz="20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1">
                    <a:lumMod val="75000"/>
                    <a:lumOff val="2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16" y="6350023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12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1">
                    <a:lumMod val="75000"/>
                    <a:lumOff val="2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s11305.vkontakte.ru/u22527022/-14/x_2f02b2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71538" y="4286256"/>
            <a:ext cx="735811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Второй уровень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Характеризуется умением воспринимать особенности художественного произведения как обусловленные авторской волей, а также формирующимся стремлением размышлять над прочитанным. </a:t>
            </a:r>
            <a:endParaRPr kumimoji="0" lang="ru-RU" sz="2000" b="1" i="0" u="none" strike="noStrike" normalizeH="0" baseline="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/>
                </a:solidFill>
                <a:latin typeface="Segoe Print" pitchFamily="2" charset="0"/>
              </a:rPr>
              <a:pPr/>
              <a:t>13</a:t>
            </a:fld>
            <a:endParaRPr lang="ru-RU" sz="2400" b="1" dirty="0">
              <a:solidFill>
                <a:schemeClr val="tx1"/>
              </a:solidFill>
              <a:latin typeface="Segoe Print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92860" y="6150114"/>
            <a:ext cx="6511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13</a:t>
            </a:fld>
            <a:endParaRPr lang="ru-RU" sz="4000" dirty="0">
              <a:effectLst>
                <a:glow rad="139700">
                  <a:schemeClr val="accent4">
                    <a:lumMod val="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tbook-project.ru/assets/gallery/39/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2110925"/>
            <a:ext cx="9144000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Третий уровень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Определяется умением воспринимать произведение как художественное целое, правильно осмыслять его в этой целостности, то есть видеть в “сопряжении” художественных особенностей произведения воплощённый в этом тексте авторский замысел.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29454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14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media.rusbase.com/upload_tmp/tumblr_llrmnuseoj1qzb5wzo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54833" cy="6072230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938994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15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lumMod val="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66" y="1709686"/>
            <a:ext cx="8286776" cy="2862322"/>
          </a:xfrm>
          <a:prstGeom prst="rect">
            <a:avLst/>
          </a:prstGeom>
          <a:solidFill>
            <a:srgbClr val="D2BAD4"/>
          </a:solidFill>
          <a:ln w="76200"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Четвёртый уровень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Характеризуется умением воспринимать это произведение в историко-литературном контексте — как в его связях с современностью и современной художественной культурой, так и в перекличках с литературной и культурной традицией. Кроме того, этот уровень восприятия произведения характеризуется умением критически оценивать художественные построения автора.</a:t>
            </a: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img2.goodfon.ru/original/1366x768/b/15/biscuits-winter-holiday-star.jpg"/>
          <p:cNvPicPr>
            <a:picLocks noChangeAspect="1" noChangeArrowheads="1"/>
          </p:cNvPicPr>
          <p:nvPr/>
        </p:nvPicPr>
        <p:blipFill>
          <a:blip r:embed="rId3">
            <a:lum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8994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16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85720" y="285728"/>
            <a:ext cx="8572560" cy="1323439"/>
          </a:xfrm>
          <a:prstGeom prst="rect">
            <a:avLst/>
          </a:prstGeom>
          <a:ln w="76200"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Одной из важных </a:t>
            </a:r>
            <a:r>
              <a:rPr lang="ru-RU" sz="2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1" i="0" u="none" strike="noStrike" normalizeH="0" baseline="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роблем в приобщении подростков к сложной литературе заключается в том, что взрослые не обращают внимания на интерес школьников. А ведь именно они должны с детства прививать любовь к литературе.</a:t>
            </a:r>
            <a:endParaRPr kumimoji="0" lang="ru-RU" sz="2000" b="1" i="0" u="none" strike="noStrike" normalizeH="0" baseline="0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350023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17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45060" name="Picture 4" descr="http://static.giantbomb.com/uploads/original/0/112/1178385-38139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67576" y="1214422"/>
            <a:ext cx="4547300" cy="51038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7141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Что обозначает фраза «сложная литература»?</a:t>
            </a:r>
            <a:endParaRPr lang="ru-RU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94" y="1577539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Мне кажется, что «сложной литературой» для подростков   7-ого класса является классика. </a:t>
            </a: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Что такое классика?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Классическая литература - довольно обширное понятие, поскольку к данному виду относятся произведения разных эпох и жанров. Это общепризнанные произведения, считающиеся образцовыми для эпох, в которые они были написаны. 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/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</a:br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266" name="Picture 2" descr="http://images.wookmark.com/535032_wookmark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762500" cy="6858000"/>
            </a:xfrm>
            <a:prstGeom prst="rect">
              <a:avLst/>
            </a:prstGeom>
            <a:noFill/>
          </p:spPr>
        </p:pic>
        <p:pic>
          <p:nvPicPr>
            <p:cNvPr id="9" name="Picture 2" descr="http://images.wookmark.com/535032_wookmark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4714876" y="0"/>
              <a:ext cx="4429124" cy="6858000"/>
            </a:xfrm>
            <a:prstGeom prst="rect">
              <a:avLst/>
            </a:prstGeom>
            <a:noFill/>
          </p:spPr>
        </p:pic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21461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pPr/>
              <a:t>18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357166"/>
            <a:ext cx="9144000" cy="3477875"/>
          </a:xfrm>
          <a:prstGeom prst="rect">
            <a:avLst/>
          </a:prstGeom>
          <a:ln w="76200">
            <a:solidFill>
              <a:schemeClr val="bg1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normalizeH="0" baseline="0" dirty="0" smtClean="0">
                <a:solidFill>
                  <a:schemeClr val="tx1"/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Родительское воспитание мы оставим в стороне. Подростки – бунтари по натуре, и советы старшего поколения отвергают просто из принципа. Поэтому разберем явление массовой культуры, которое отражено во всем своем многообразии в сми. Однако постойте, отражена ли? </a:t>
            </a:r>
            <a:endParaRPr kumimoji="0" lang="ru-RU" sz="2000" i="0" u="none" strike="noStrike" normalizeH="0" baseline="0" dirty="0" smtClean="0">
              <a:solidFill>
                <a:schemeClr val="tx1"/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/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В 7-ом классе </a:t>
            </a:r>
            <a:r>
              <a:rPr lang="ru-RU" sz="2000" dirty="0" smtClean="0">
                <a:solidFill>
                  <a:schemeClr val="tx1"/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я хотела прочитать «сложное произведение», но не нашла на него рецензий и забросила это дело.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/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Однако</a:t>
            </a:r>
            <a:r>
              <a:rPr lang="ru-RU" sz="2000" dirty="0" smtClean="0">
                <a:solidFill>
                  <a:schemeClr val="tx1"/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, в последнее время в интернете стало появляться множество сайтов, где любой подросток может просмотреть отзывы и рецензии на интересные ему произведения.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tx1"/>
              </a:solidFill>
              <a:latin typeface="Zhizn" pitchFamily="50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 t="6666" r="1041" b="8333"/>
          <a:stretch>
            <a:fillRect/>
          </a:stretch>
        </p:blipFill>
        <p:spPr bwMode="auto">
          <a:xfrm>
            <a:off x="285720" y="4071942"/>
            <a:ext cx="4143404" cy="222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 l="9375" t="5833" r="10416" b="4999"/>
          <a:stretch>
            <a:fillRect/>
          </a:stretch>
        </p:blipFill>
        <p:spPr bwMode="auto">
          <a:xfrm>
            <a:off x="4714876" y="4071942"/>
            <a:ext cx="385765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://cs625425.vk.me/v625425878/44ef3/JOlBg7TX4tA.jpg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 t="72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85720" y="214290"/>
            <a:ext cx="8715436" cy="60016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762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Но так как я исследовала проблемы, возникшие у моих одноклассников в 7-ом классе, то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ГЛАВНой ПРОБЛЕМой является, то что на тот момент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Многим просто негде было узнать, что читать. И после нескольких неудачных опытов, зачастую связанных со школьной программой, они действительно могли оставить всякие попытки приобщиться к миру литературы. И тогда, конечно же, проснулись бы СМИ, которые сами мало рассказали о том, как ориентироваться в литературных лабиринтах, однако с удовольствием сообщили всем, что современная молодежь не читает. И, как всегда, преувеличили, добавив: «совсем». </a:t>
            </a:r>
            <a:endParaRPr lang="ru-RU" sz="2400" b="1" dirty="0" smtClean="0">
              <a:solidFill>
                <a:schemeClr val="bg1"/>
              </a:solidFill>
              <a:effectLst>
                <a:glow rad="101600">
                  <a:schemeClr val="tx1">
                    <a:lumMod val="95000"/>
                    <a:lumOff val="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19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tx1">
                    <a:lumMod val="75000"/>
                    <a:lumOff val="2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f.mypage.ru/dbc7e067192065cee8558d4fa2232885_0a45b14f2323a11e72152ebd32f17e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2">
                      <a:lumMod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bg2">
                    <a:lumMod val="2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0" y="0"/>
            <a:ext cx="9144000" cy="25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Данный</a:t>
            </a:r>
            <a:r>
              <a:rPr kumimoji="0" lang="ru-RU" sz="23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 и</a:t>
            </a:r>
            <a:r>
              <a:rPr kumimoji="0" lang="ru-RU" sz="23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сследовательский проект содержит материал двух лет работы. Здесь присутствуют</a:t>
            </a:r>
            <a:r>
              <a:rPr kumimoji="0" lang="ru-RU" sz="2300" b="1" i="0" u="none" strike="noStrike" normalizeH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ru-RU" sz="2300" b="1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bg2">
                      <a:lumMod val="1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следующие этапы исследования: выбор темы, постановка цели и задач, гипотезы, сбор материала, проведение опросов и анкетирований, обобщение полученных данных, выявление закономерностей, подведение итогов работы.</a:t>
            </a:r>
            <a:endParaRPr kumimoji="0" lang="ru-RU" sz="2300" b="1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bg2">
                    <a:lumMod val="1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teladoiofirenze.it/wp-content/uploads/2013/06/OOOOOOOOOOK.jpg"/>
          <p:cNvPicPr>
            <a:picLocks noChangeAspect="1" noChangeArrowheads="1"/>
          </p:cNvPicPr>
          <p:nvPr/>
        </p:nvPicPr>
        <p:blipFill>
          <a:blip r:embed="rId3">
            <a:lum bright="2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29454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20</a:t>
            </a:fld>
            <a:endParaRPr lang="ru-RU" sz="4000" b="1" dirty="0">
              <a:solidFill>
                <a:schemeClr val="tx1"/>
              </a:solidFill>
              <a:latin typeface="Zhizn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2928934"/>
            <a:ext cx="69294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Зато Киноиндустрия «сделала свое дело», «Властелин колец», «Хроники Нарнии», «Гарри Поттер» вызывают почти у каждого подростка неподдельный интерес. Они начинают увлекаться этими произведениями и позже благодаря им переходят на более «сложные».</a:t>
            </a:r>
            <a:endParaRPr lang="ru-RU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1264398"/>
            <a:ext cx="8715404" cy="4093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accent4">
                <a:lumMod val="50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Топ -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0 самых читаемых книг подростками за 2014-2015 год (уровень восприятия этих произведения чаще всего первый, второй)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1. Сьюзен Коллинз. "Голодные игры"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2. Джон Грин. «Виноваты звезды»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3. Джеймс Дэшнер. «Бегущий в лабиринте»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. Джоан Роулинг. "Гарри Поттер и философский камень"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. Стефани Майер. "Сумерки"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. Сара Дессен. "Это Колыбельная«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7. Джон Грин. "В поисках Аляски"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8. Джером Д. Сэлинджер. "Над пропастью во ржи«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9. Джоан Роулинг. "Гарри Поттер и узник Азкабана"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10. Стивен Чбоски. "Хорошо быть тихоней"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86578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21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fantagespy.files.wordpress.com/2013/06/large-15.jpg?w=6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96" y="500042"/>
            <a:ext cx="8900160" cy="521497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86578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rgbClr val="FF7C8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22</a:t>
            </a:fld>
            <a:endParaRPr lang="ru-RU" sz="4000" dirty="0">
              <a:effectLst>
                <a:glow rad="139700">
                  <a:srgbClr val="FF7C8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3516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Топ - 10 самых читаемых книг подростками за 2015-2016 год (уровень восприятия этих произведения третий, четвертый)</a:t>
            </a:r>
            <a:endParaRPr lang="ru-RU" sz="2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0" y="3143248"/>
            <a:ext cx="184731" cy="2251991"/>
            <a:chOff x="0" y="3143248"/>
            <a:chExt cx="184731" cy="2251991"/>
          </a:xfrm>
        </p:grpSpPr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0" y="3143248"/>
              <a:ext cx="18473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2" name="Rectangle 10"/>
            <p:cNvSpPr>
              <a:spLocks noChangeArrowheads="1"/>
            </p:cNvSpPr>
            <p:nvPr/>
          </p:nvSpPr>
          <p:spPr bwMode="auto">
            <a:xfrm>
              <a:off x="0" y="4329122"/>
              <a:ext cx="18473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3" name="Rectangle 11"/>
            <p:cNvSpPr>
              <a:spLocks noChangeArrowheads="1"/>
            </p:cNvSpPr>
            <p:nvPr/>
          </p:nvSpPr>
          <p:spPr bwMode="auto">
            <a:xfrm>
              <a:off x="0" y="4714884"/>
              <a:ext cx="18473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64" name="Rectangle 12"/>
            <p:cNvSpPr>
              <a:spLocks noChangeArrowheads="1"/>
            </p:cNvSpPr>
            <p:nvPr/>
          </p:nvSpPr>
          <p:spPr bwMode="auto">
            <a:xfrm>
              <a:off x="0" y="5072074"/>
              <a:ext cx="18473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cs typeface="Arial" pitchFamily="34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357158" y="1819241"/>
            <a:ext cx="82153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Александр Островский «бедность не порок»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Александр куприн «куст сирени»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Сборник стихотворений сергея есенина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Екатерина вильмонт «танец с варежкой»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Чак паланик «бойцовский клуб»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6.   Оскар Уайльд «Портрет Дориана Грея»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7.   Герберт Джордж Уэллс «Человек-невидимка»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8.   Уильям Голдинг «Повелитель мух»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9.   Стивен Кинг «Метод дыхания»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10.  Иван бунин «темные аллеи»</a:t>
            </a:r>
          </a:p>
          <a:p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  <a:p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  <a:p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  <a:p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  <a:p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  <a:p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http://homehdwallpaper.biz/wp-content/uploads/ktz/flower-border-line-tumblr-30cuwhm37s67wp54w5aia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572164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38994" y="6356350"/>
            <a:ext cx="2133600" cy="365125"/>
          </a:xfrm>
        </p:spPr>
        <p:txBody>
          <a:bodyPr/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rgbClr val="FF7C80">
                      <a:alpha val="4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25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rgbClr val="FF7C80">
                    <a:alpha val="40000"/>
                  </a:srgb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2571744"/>
            <a:ext cx="9144000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Zhizn" pitchFamily="50" charset="0"/>
                <a:ea typeface="Calibri" pitchFamily="34" charset="0"/>
                <a:cs typeface="Times New Roman" pitchFamily="18" charset="0"/>
              </a:rPr>
              <a:t>За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 2015-2016 годы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главным опросом, который удовлетворял все цели моей работы и подтверждал гипотезу моего проекта, стал : «правда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 ли,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 что в том году вы читали «</a:t>
            </a:r>
            <a:r>
              <a:rPr lang="ru-RU" sz="2000" dirty="0" smtClean="0">
                <a:latin typeface="Zhizn" pitchFamily="50" charset="0"/>
                <a:ea typeface="Calibri" pitchFamily="34" charset="0"/>
                <a:cs typeface="Times New Roman" pitchFamily="18" charset="0"/>
              </a:rPr>
              <a:t>легкие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» произведения, но начав именно с них, перешли к «сложной» литературе?»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32" y="6429396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3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24</a:t>
            </a:fld>
            <a:endParaRPr lang="ru-RU" sz="3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85720" y="142852"/>
            <a:ext cx="8572560" cy="4000528"/>
            <a:chOff x="214282" y="142852"/>
            <a:chExt cx="8786842" cy="4286280"/>
          </a:xfrm>
        </p:grpSpPr>
        <p:pic>
          <p:nvPicPr>
            <p:cNvPr id="6152" name="Picture 8" descr="http://www.corbisimages.com/images/Corbis-42-16623491.jpg?size=67&amp;uid=f34b2746-31da-47f3-8181-34d48bcdd461"/>
            <p:cNvPicPr>
              <a:picLocks noChangeAspect="1" noChangeArrowheads="1"/>
            </p:cNvPicPr>
            <p:nvPr/>
          </p:nvPicPr>
          <p:blipFill>
            <a:blip r:embed="rId2">
              <a:lum bright="20000" contrast="-20000"/>
            </a:blip>
            <a:srcRect t="6250"/>
            <a:stretch>
              <a:fillRect/>
            </a:stretch>
          </p:blipFill>
          <p:spPr bwMode="auto">
            <a:xfrm>
              <a:off x="214282" y="142884"/>
              <a:ext cx="2928958" cy="4286248"/>
            </a:xfrm>
            <a:prstGeom prst="rect">
              <a:avLst/>
            </a:prstGeom>
            <a:noFill/>
          </p:spPr>
        </p:pic>
        <p:pic>
          <p:nvPicPr>
            <p:cNvPr id="6154" name="Picture 10" descr="http://www.corbisimages.com/images/Corbis-42-16623476.jpg?size=67&amp;uid=fc963c59-19b2-4645-8b56-1abdc83759bf"/>
            <p:cNvPicPr>
              <a:picLocks noChangeAspect="1" noChangeArrowheads="1"/>
            </p:cNvPicPr>
            <p:nvPr/>
          </p:nvPicPr>
          <p:blipFill>
            <a:blip r:embed="rId3">
              <a:lum bright="20000" contrast="-20000"/>
            </a:blip>
            <a:srcRect t="7813"/>
            <a:stretch>
              <a:fillRect/>
            </a:stretch>
          </p:blipFill>
          <p:spPr bwMode="auto">
            <a:xfrm>
              <a:off x="3143240" y="142852"/>
              <a:ext cx="3048000" cy="4286280"/>
            </a:xfrm>
            <a:prstGeom prst="rect">
              <a:avLst/>
            </a:prstGeom>
            <a:noFill/>
          </p:spPr>
        </p:pic>
        <p:pic>
          <p:nvPicPr>
            <p:cNvPr id="6156" name="Picture 12" descr="http://yuliya-makarova.ru/wp-content/uploads/2015/11/07-11-2015-13-35-51-kinopoisk.ru-Le-comte-de-Monte-Cristo-2138958.jpg"/>
            <p:cNvPicPr>
              <a:picLocks noChangeAspect="1" noChangeArrowheads="1"/>
            </p:cNvPicPr>
            <p:nvPr/>
          </p:nvPicPr>
          <p:blipFill>
            <a:blip r:embed="rId4">
              <a:lum bright="20000" contrast="-20000"/>
            </a:blip>
            <a:srcRect b="8264"/>
            <a:stretch>
              <a:fillRect/>
            </a:stretch>
          </p:blipFill>
          <p:spPr bwMode="auto">
            <a:xfrm>
              <a:off x="6072198" y="142852"/>
              <a:ext cx="2928926" cy="4286280"/>
            </a:xfrm>
            <a:prstGeom prst="rect">
              <a:avLst/>
            </a:prstGeom>
            <a:noFill/>
          </p:spPr>
        </p:pic>
      </p:grp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3357562"/>
            <a:ext cx="9144000" cy="2816156"/>
          </a:xfrm>
          <a:prstGeom prst="rect">
            <a:avLst/>
          </a:prstGeom>
          <a:ln w="76200"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«Да, это правда. В том году я читала «</a:t>
            </a:r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легкие</a:t>
            </a:r>
            <a:r>
              <a:rPr kumimoji="0" lang="ru-RU" sz="2000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» произведения, но они стали мне быстро надоедать и захотелось читать что-то более «сложное» и «глубокое», над чем можно было бы задуматься, поразмышлять и извлечь для себя много интересной информации. Благодаря данной работе, я поняла, что если что-то начал, нужно довести это дело до конца. И я счастлива – я с радостью читаю книги великих писателей. Мое любимое произведение – «Граф Монте-Кристо» А.Дюма».</a:t>
            </a:r>
            <a:endParaRPr kumimoji="0" lang="ru-RU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700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  <a:ea typeface="Calibri" pitchFamily="34" charset="0"/>
                <a:cs typeface="Times New Roman" pitchFamily="18" charset="0"/>
              </a:rPr>
              <a:t>Ульяна Сидорова, ученица 8 «а» класса, 14 лет</a:t>
            </a:r>
            <a:endParaRPr kumimoji="0" lang="ru-RU" sz="1700" i="1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eiraknightleyfan.net/gallery/albums/images/Films/2000/2005-PrideAndPrejudice/Caps/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4000528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96118" y="6350023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25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282" y="3643314"/>
            <a:ext cx="8715436" cy="2492990"/>
          </a:xfrm>
          <a:prstGeom prst="rect">
            <a:avLst/>
          </a:prstGeom>
          <a:ln w="76200">
            <a:solidFill>
              <a:schemeClr val="accent6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-«Да, меня затянули осмысленные рассказы. Я прочитала произведения, от которых просто невозможно было оторваться. А в том году я и правда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начинала ч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итать «простые» произведения. Но После них меня потянуло на зарубежную классику. Мое любимое произведение «Гордость и предубеждение» Д.Остен».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latin typeface="Zhizn" pitchFamily="50" charset="0"/>
                <a:ea typeface="Calibri" pitchFamily="34" charset="0"/>
                <a:cs typeface="Times New Roman" pitchFamily="18" charset="0"/>
              </a:rPr>
              <a:t>Анна Вершинина, ученица 8 «а» класса, 14 лет</a:t>
            </a:r>
            <a:endParaRPr kumimoji="0" lang="ru-RU" sz="17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16" y="6421461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26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3078" name="Picture 6" descr="http://b4.pinger.pl/c76d9e3abea96451c226b53715345d7d/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857356" y="-1071562"/>
            <a:ext cx="5429288" cy="9144000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1643050"/>
            <a:ext cx="9144000" cy="3477875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Zhizn" pitchFamily="50" charset="0"/>
              </a:rPr>
              <a:t>Вывод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Zhizn" pitchFamily="50" charset="0"/>
              </a:rPr>
              <a:t>Конечно, подросткам нужно советовать читать классические, проверенные временем книги, но эти советы вряд ли помогут. Чтобы получить удовольствие от «Дубровского» надо любить читать, а чтобы полюбить читать надо начинать с увлекательных книг, от которых не оторвешься к компьютеру или телевизору. Потом, когда подросток проникнется чтением, он заинтересуется и более глубокой литературой. А заинтересовать в 10-13 лет очень трудно, поэтому существуют книги, написанные специально для подростков, которые будут интересны и это станет первым шагом в мир литературы.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://ih1.redbubble.net/image.72213608.1781/flat,800x800,075,f.u2.jpg"/>
          <p:cNvPicPr>
            <a:picLocks noChangeAspect="1" noChangeArrowheads="1"/>
          </p:cNvPicPr>
          <p:nvPr/>
        </p:nvPicPr>
        <p:blipFill>
          <a:blip r:embed="rId2"/>
          <a:srcRect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38994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27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928802"/>
            <a:ext cx="9144000" cy="2554545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Гипотеза подтвердилась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Zhizn" pitchFamily="50" charset="0"/>
                <a:ea typeface="Calibri" pitchFamily="34" charset="0"/>
                <a:cs typeface="Times New Roman" pitchFamily="18" charset="0"/>
              </a:rPr>
              <a:t> (2015-2016 годы) -  И вот он результат! Большинство из моих одноклассников, начиная в 2013-2014 году читать «простую» литературу, за один год приучились к более «сложным» произведениям. Как оказалась, важнее всего: начать читать с увлекательных книг и переходить на более трудные, а если начать с чего-то сложного и непонятного, то интерес быстро пропадет и тогда начнется полное падение уровня развития и образного мышления.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3" name="Picture 5" descr="http://www.fonstola.ru/download.php?file=201412/1600x900/fonstola.ru-1543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28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842264"/>
            <a:ext cx="9144000" cy="480131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Основные пути решения главной проблемы, поставленной в проекте (краткое повторение)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1.В средствах массовой информации необходимо побольше и почаще рассказывать подросткам о том, книги каких писателей следует выбирать для чтения.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. Необходимо ввести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чтение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в моду, сделать начитанность признаком высшего общества.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. Запустить как можно больше интернет – ресурсов, посвященных молодежи и чтению, где подростки могли бы общаться, делиться отзывами, комментировать рецензии, знакомиться с текстами произведений.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. Родителям необходимо воспитывать у подростков культуру чтения: если начал, дочитай до конца; книгу нужно читать последовательно, не перескакивая со страницы на страницу и не заглядывая в ее конец.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. В доме обязательно должна быть библиотека, которая периодически пополняется. (Домашняя библиотека должна быть ориентирована на интересы подростка).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0.media.tumblr.com/tumblr_lxphta1Nui1qzgt9no1_r1_5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29</a:t>
            </a:fld>
            <a:endParaRPr lang="ru-RU" sz="4000" dirty="0">
              <a:effectLst>
                <a:glow rad="2286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57166"/>
            <a:ext cx="9144000" cy="224676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Данный проект был реализован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-на классном часу в 8 «А» классе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Times New Roman" pitchFamily="18" charset="0"/>
                <a:cs typeface="Arial" pitchFamily="34" charset="0"/>
              </a:rPr>
              <a:t>-опубликован на сайте презентаций, где каждый желающий может познакомиться с данной проектно-исследовательской работой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  <a:effectLst>
                <a:glow rad="101600">
                  <a:schemeClr val="accent4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http://upinfo.ru/sites/default/files/styles/full/public/story/12-11/kyoop8gltj4.jpg"/>
          <p:cNvPicPr>
            <a:picLocks noChangeAspect="1" noChangeArrowheads="1"/>
          </p:cNvPicPr>
          <p:nvPr/>
        </p:nvPicPr>
        <p:blipFill>
          <a:blip r:embed="rId3">
            <a:lum bright="10000" contrast="-20000"/>
          </a:blip>
          <a:srcRect b="74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285992"/>
            <a:ext cx="8572560" cy="2123658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lumMod val="75000"/>
                      <a:lumOff val="25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Структура работы     (2015-2016)</a:t>
            </a:r>
          </a:p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lumMod val="75000"/>
                      <a:lumOff val="25000"/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Тема: Литература и современные подростки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lumMod val="75000"/>
                    <a:lumOff val="25000"/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32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2">
                      <a:lumMod val="2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3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bg2">
                    <a:lumMod val="2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3-ec.buzzfed.com/static/enhanced/webdr02/2013/2/20/11/anigif_enhanced-buzz-15268-1361376244-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67556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30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tx1">
                    <a:lumMod val="50000"/>
                    <a:lumOff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46082" name="Picture 2" descr="http://bookmix.ru/notes/img/notes_1387931880.jpg"/>
          <p:cNvPicPr>
            <a:picLocks noChangeAspect="1" noChangeArrowheads="1"/>
          </p:cNvPicPr>
          <p:nvPr/>
        </p:nvPicPr>
        <p:blipFill>
          <a:blip r:embed="rId3"/>
          <a:srcRect b="4635"/>
          <a:stretch>
            <a:fillRect/>
          </a:stretch>
        </p:blipFill>
        <p:spPr bwMode="auto">
          <a:xfrm>
            <a:off x="1857356" y="0"/>
            <a:ext cx="5393511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wired.com/wp-content/uploads/2014/11/library-R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29454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31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1026" name="Picture 2" descr="http://s3.pikabu.ru/post_img/big/2014/03/06/8/1394109657_13229424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9144000" cy="450059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40.media.tumblr.com/tumblr_llrmokJuF71qzb5wzo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350023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32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tx1">
                    <a:lumMod val="95000"/>
                    <a:lumOff val="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47108" name="Picture 4" descr="https://otvet.imgsmail.ru/download/5131516_437a2315315a6a3a315b9254d693a9f4_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9144000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24680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33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357298"/>
            <a:ext cx="55581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spc="3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4">
                      <a:lumMod val="20000"/>
                      <a:lumOff val="8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СПАСИБО ЗА внимание</a:t>
            </a:r>
            <a:endParaRPr lang="ru-RU" sz="6000" b="1" spc="300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4">
                    <a:lumMod val="20000"/>
                    <a:lumOff val="80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</p:txBody>
      </p:sp>
      <p:pic>
        <p:nvPicPr>
          <p:cNvPr id="26626" name="Picture 2" descr="https://whenabookwormspeaks.files.wordpress.com/2013/12/cropped-tumblr_mv8b3j0umx1r44o9to1_5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DABA"/>
              </a:clrFrom>
              <a:clrTo>
                <a:srgbClr val="EDDAB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3974" y="3244413"/>
            <a:ext cx="3548026" cy="3613587"/>
          </a:xfrm>
          <a:prstGeom prst="rect">
            <a:avLst/>
          </a:prstGeom>
          <a:noFill/>
        </p:spPr>
      </p:pic>
      <p:pic>
        <p:nvPicPr>
          <p:cNvPr id="9" name="Picture 2" descr="https://whenabookwormspeaks.files.wordpress.com/2013/12/cropped-tumblr_mv8b3j0umx1r44o9to1_5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DABA"/>
              </a:clrFrom>
              <a:clrTo>
                <a:srgbClr val="EDDAB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19596" y="3244413"/>
            <a:ext cx="3238552" cy="3613587"/>
          </a:xfrm>
          <a:prstGeom prst="rect">
            <a:avLst/>
          </a:prstGeom>
          <a:noFill/>
        </p:spPr>
      </p:pic>
      <p:pic>
        <p:nvPicPr>
          <p:cNvPr id="11" name="Рисунок 10" descr="Безымянный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5957" y="214290"/>
            <a:ext cx="1400371" cy="4715533"/>
          </a:xfrm>
          <a:prstGeom prst="rect">
            <a:avLst/>
          </a:prstGeom>
        </p:spPr>
      </p:pic>
      <p:pic>
        <p:nvPicPr>
          <p:cNvPr id="12" name="Рисунок 11" descr="Безымянный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858148" y="357166"/>
            <a:ext cx="1285852" cy="4715533"/>
          </a:xfrm>
          <a:prstGeom prst="rect">
            <a:avLst/>
          </a:prstGeom>
        </p:spPr>
      </p:pic>
      <p:pic>
        <p:nvPicPr>
          <p:cNvPr id="13" name="Рисунок 12" descr="Безымянный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00000" flipH="1">
            <a:off x="4071637" y="-1714840"/>
            <a:ext cx="1285852" cy="47155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cs540104.vk.me/v540104906/1b83c/SNtsUtM4AMg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003203"/>
            <a:ext cx="8643998" cy="2354491"/>
          </a:xfrm>
          <a:prstGeom prst="rect">
            <a:avLst/>
          </a:prstGeom>
          <a:blipFill>
            <a:blip r:embed="rId4">
              <a:lum bright="20000" contrast="-40000"/>
            </a:blip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Актуальность темы: </a:t>
            </a:r>
          </a:p>
          <a:p>
            <a:pPr algn="ctr"/>
            <a:r>
              <a:rPr lang="ru-RU" sz="21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Появление интереса к чтению, знание произведений художественной литературы – важнейшие условия успеха человека в современном обществе. Чтение сегодня – способ соответствовать времени, его жестким требованиям. Причем скорость и уровень восприятия чтения нужно все время повышать.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3966" y="6429396"/>
            <a:ext cx="285720" cy="285729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4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31.media.tumblr.com/tumblr_m9w5qeylnY1qfcb1io1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16" y="635795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lumMod val="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5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2">
                    <a:lumMod val="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1285860"/>
            <a:ext cx="5572164" cy="397031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Zhizn" pitchFamily="50" charset="0"/>
              </a:rPr>
              <a:t>Что я сделала за 2014-2015 годы работы?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Zhizn" pitchFamily="50" charset="0"/>
              </a:rPr>
              <a:t>в своей работе 2015 года я выяснила, что подростки-семиклассники чаще всего читают «однодневные» произведения и решила помочь им в приобщении к «сложной» литературе. Я посоветовала им продолжать читать «легкие рассказы» и оставалось только дождаться следующего учебного года. Оказалось, что на пути приобщения к «сложной» литературе появилось множество проблем. Сегодня я расскажу, какие сложности возникли у моих одноклассников, как их решать и чем же закончился этот эксперимент.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mrwallpaper.com/wallpapers/Read-Book-Drink-Tea-1920x1440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r="85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472" y="357166"/>
            <a:ext cx="3571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Объект исследования: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Литература и современные подростки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29454" y="6421461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lumMod val="40000"/>
                      <a:lumOff val="6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6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lumMod val="40000"/>
                    <a:lumOff val="6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40.media.tumblr.com/da54e51115000a8b58056c47da414bb6/tumblr_mgkswdQaLG1r7ukq0o1_1280.jpg"/>
          <p:cNvPicPr>
            <a:picLocks noChangeAspect="1" noChangeArrowheads="1"/>
          </p:cNvPicPr>
          <p:nvPr/>
        </p:nvPicPr>
        <p:blipFill>
          <a:blip r:embed="rId3"/>
          <a:srcRect l="9221" b="197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786182" y="2786058"/>
            <a:ext cx="5000660" cy="32778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Цель исследования         (2015-2016): </a:t>
            </a:r>
          </a:p>
          <a:p>
            <a:pPr algn="ctr"/>
            <a:r>
              <a:rPr lang="ru-RU" sz="2300" dirty="0" smtClean="0">
                <a:latin typeface="Zhizn" pitchFamily="50" charset="0"/>
              </a:rPr>
              <a:t>Выяснить помогли ли моим одноклассникам советы данной проектно-исследовательской работы в приобщении к более «сложным» произведениям?</a:t>
            </a:r>
            <a:endParaRPr lang="ru-RU" sz="2400" dirty="0" smtClean="0"/>
          </a:p>
          <a:p>
            <a:pPr algn="ctr"/>
            <a:endParaRPr lang="ru-RU" sz="2300" dirty="0">
              <a:latin typeface="Zhizn" pitchFamily="50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29454" y="6357958"/>
            <a:ext cx="2133600" cy="365125"/>
          </a:xfrm>
        </p:spPr>
        <p:txBody>
          <a:bodyPr/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t>6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42852"/>
            <a:ext cx="5715040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Цель исследования(2014-2015): </a:t>
            </a:r>
          </a:p>
          <a:p>
            <a:pPr algn="ctr"/>
            <a:r>
              <a:rPr lang="ru-RU" dirty="0" smtClean="0">
                <a:latin typeface="Zhizn" pitchFamily="50" charset="0"/>
              </a:rPr>
              <a:t>Выяснить какие есть проблемы у подростков с чтением книг? Каковы причины отказа от классической литературы у современных подростков? </a:t>
            </a:r>
            <a:endParaRPr lang="ru-RU" dirty="0">
              <a:latin typeface="Zhizn" pitchFamily="5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3-chairs.com/wp-content/uploads/2015/07/tumblr_np6eho2syT1r5s8dro1_1280.jpg"/>
          <p:cNvPicPr>
            <a:picLocks noChangeAspect="1" noChangeArrowheads="1"/>
          </p:cNvPicPr>
          <p:nvPr/>
        </p:nvPicPr>
        <p:blipFill>
          <a:blip r:embed="rId3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314" y="94284"/>
            <a:ext cx="6286512" cy="147732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Zhizn" pitchFamily="50" charset="0"/>
                <a:ea typeface="Arial" pitchFamily="34" charset="0"/>
                <a:cs typeface="Times New Roman" pitchFamily="18" charset="0"/>
              </a:rPr>
              <a:t>Гипотеза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  <a:ea typeface="Arial" pitchFamily="34" charset="0"/>
                <a:cs typeface="Times New Roman" pitchFamily="18" charset="0"/>
              </a:rPr>
              <a:t>(2014-2015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Zhizn" pitchFamily="50" charset="0"/>
                <a:ea typeface="Arial" pitchFamily="34" charset="0"/>
                <a:cs typeface="Times New Roman" pitchFamily="18" charset="0"/>
              </a:rPr>
              <a:t>): </a:t>
            </a:r>
          </a:p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Zhizn" pitchFamily="50" charset="0"/>
                <a:ea typeface="Arial" pitchFamily="34" charset="0"/>
                <a:cs typeface="Times New Roman" pitchFamily="18" charset="0"/>
              </a:rPr>
              <a:t>В наше время подростки читают книги первого, второго уровня восприятия литературных произведений, из-за этого снизился уровень развития и образного мышления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938994" y="6421461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lumMod val="60000"/>
                      <a:lumOff val="4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Zhizn" pitchFamily="50" charset="0"/>
              </a:rPr>
              <a:pPr/>
              <a:t>8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lumMod val="60000"/>
                    <a:lumOff val="4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Zhizn" pitchFamily="50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85852" y="1643050"/>
            <a:ext cx="7572396" cy="92333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indent="220663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Zhizn" pitchFamily="50" charset="0"/>
              </a:rPr>
              <a:t>Гипотеза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hizn" pitchFamily="50" charset="0"/>
              </a:rPr>
              <a:t>(2015-2016):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Zhizn" pitchFamily="50" charset="0"/>
              </a:rPr>
              <a:t>подростки, Начав в седьмом классе читать «легкие» произведения, в восьмом классе приобщаются к более «сложным» произведениям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Zhizn" pitchFamily="50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s://c1.staticflickr.com/7/6092/6347183714_2a770a0554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285852" y="762073"/>
            <a:ext cx="6572296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Задачи исследования (2015-2016)</a:t>
            </a:r>
          </a:p>
          <a:p>
            <a:pPr algn="ctr"/>
            <a:r>
              <a:rPr lang="ru-RU" b="1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-Провести опросы </a:t>
            </a:r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среди учеников 8-ого класса и выяснить помогли ли им советы «Начинать с простых рассказов», приобщиться к литературным произведениям 3,4-ых уровней восприятия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-Еще раз разобраться с проблемами, возникающими в процессе приобщения подростков к серьезной литературе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-Выяснить что такое классическая литература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-Найти или написать рецензию на свое любимое произведение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-Выявить свой любимый жанр произведения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-Составить презентацию для более легкого восприятия темы</a:t>
            </a:r>
          </a:p>
          <a:p>
            <a:pPr algn="ctr"/>
            <a:r>
              <a:rPr lang="ru-RU" dirty="0" smtClean="0">
                <a:effectLst>
                  <a:glow rad="63500">
                    <a:schemeClr val="accent5">
                      <a:lumMod val="20000"/>
                      <a:lumOff val="80000"/>
                      <a:alpha val="40000"/>
                    </a:schemeClr>
                  </a:glow>
                </a:effectLst>
                <a:latin typeface="Zhizn" pitchFamily="50" charset="0"/>
              </a:rPr>
              <a:t>-Подвести итоги двухгодовой работы, написать вывод</a:t>
            </a:r>
            <a:endParaRPr lang="ru-RU" dirty="0">
              <a:effectLst>
                <a:glow rad="63500">
                  <a:schemeClr val="accent5">
                    <a:lumMod val="20000"/>
                    <a:lumOff val="80000"/>
                    <a:alpha val="40000"/>
                  </a:schemeClr>
                </a:glow>
              </a:effectLst>
              <a:latin typeface="Zhizn" pitchFamily="50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67556" y="6207147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lumMod val="40000"/>
                      <a:lumOff val="6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itchFamily="2" charset="0"/>
              </a:rPr>
              <a:pPr/>
              <a:t>9</a:t>
            </a:fld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lumMod val="40000"/>
                    <a:lumOff val="6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1796</Words>
  <PresentationFormat>Экран (4:3)</PresentationFormat>
  <Paragraphs>136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OLEG</dc:creator>
  <cp:lastModifiedBy>ОЛЕГ</cp:lastModifiedBy>
  <cp:revision>173</cp:revision>
  <dcterms:created xsi:type="dcterms:W3CDTF">2015-02-17T08:14:12Z</dcterms:created>
  <dcterms:modified xsi:type="dcterms:W3CDTF">2016-02-28T14:36:28Z</dcterms:modified>
</cp:coreProperties>
</file>