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1EA80E8-49CE-402A-B80D-4261FFD226C2}" type="datetimeFigureOut">
              <a:rPr lang="ru-RU" smtClean="0"/>
              <a:pPr/>
              <a:t>13.04.2015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13176F1-70B4-4814-A3A9-8DD44E0480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Корнилов Лавр Георгиевич</a:t>
            </a:r>
            <a:endParaRPr lang="ru-RU" sz="4800" dirty="0">
              <a:solidFill>
                <a:schemeClr val="bg2">
                  <a:lumMod val="10000"/>
                </a:schemeClr>
              </a:solidFill>
              <a:latin typeface="Segoe Script" pitchFamily="34" charset="0"/>
            </a:endParaRPr>
          </a:p>
        </p:txBody>
      </p:sp>
      <p:pic>
        <p:nvPicPr>
          <p:cNvPr id="4" name="Рисунок 3" descr="post-5661-12081372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071678"/>
            <a:ext cx="6668911" cy="453486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4 августа 1892 года Корнилов закончил </a:t>
            </a:r>
          </a:p>
          <a:p>
            <a:pPr>
              <a:buNone/>
            </a:pPr>
            <a:r>
              <a:rPr lang="ru-RU" i="1" dirty="0" smtClean="0"/>
              <a:t>дополнительный курс училища. Перед ним </a:t>
            </a:r>
          </a:p>
          <a:p>
            <a:pPr>
              <a:buNone/>
            </a:pPr>
            <a:r>
              <a:rPr lang="ru-RU" i="1" dirty="0" smtClean="0"/>
              <a:t>открылась перспектива службы в гвардии или в </a:t>
            </a:r>
          </a:p>
          <a:p>
            <a:pPr>
              <a:buNone/>
            </a:pPr>
            <a:r>
              <a:rPr lang="ru-RU" i="1" dirty="0" smtClean="0"/>
              <a:t>столичном военном округе, однако молодой </a:t>
            </a:r>
          </a:p>
          <a:p>
            <a:pPr>
              <a:buNone/>
            </a:pPr>
            <a:r>
              <a:rPr lang="ru-RU" i="1" dirty="0" smtClean="0"/>
              <a:t>офицер выбрал Туркестанский военный округ и </a:t>
            </a:r>
          </a:p>
          <a:p>
            <a:pPr>
              <a:buNone/>
            </a:pPr>
            <a:r>
              <a:rPr lang="ru-RU" i="1" dirty="0" smtClean="0"/>
              <a:t>получил назначение в 5-ю батарею </a:t>
            </a:r>
          </a:p>
          <a:p>
            <a:pPr>
              <a:buNone/>
            </a:pPr>
            <a:r>
              <a:rPr lang="ru-RU" i="1" dirty="0" smtClean="0"/>
              <a:t>Туркестанской артиллерийской бригады. Это </a:t>
            </a:r>
          </a:p>
          <a:p>
            <a:pPr>
              <a:buNone/>
            </a:pPr>
            <a:r>
              <a:rPr lang="ru-RU" i="1" dirty="0" smtClean="0"/>
              <a:t>было возвращением на его малую родину.</a:t>
            </a:r>
            <a:endParaRPr lang="ru-RU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198810" cy="4572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/>
              <a:t>В Туркестане помимо </a:t>
            </a:r>
          </a:p>
          <a:p>
            <a:pPr>
              <a:buNone/>
            </a:pPr>
            <a:r>
              <a:rPr lang="ru-RU" i="1" dirty="0" smtClean="0"/>
              <a:t>рутинной службы Лавр </a:t>
            </a:r>
          </a:p>
          <a:p>
            <a:pPr>
              <a:buNone/>
            </a:pPr>
            <a:r>
              <a:rPr lang="ru-RU" i="1" dirty="0" smtClean="0"/>
              <a:t>Георгиевич занимался </a:t>
            </a:r>
          </a:p>
          <a:p>
            <a:pPr>
              <a:buNone/>
            </a:pPr>
            <a:r>
              <a:rPr lang="ru-RU" i="1" dirty="0" smtClean="0"/>
              <a:t>самообразованием, </a:t>
            </a:r>
          </a:p>
          <a:p>
            <a:pPr>
              <a:buNone/>
            </a:pPr>
            <a:r>
              <a:rPr lang="ru-RU" i="1" dirty="0" smtClean="0"/>
              <a:t>просвещением солдат, изучал </a:t>
            </a:r>
          </a:p>
          <a:p>
            <a:pPr>
              <a:buNone/>
            </a:pPr>
            <a:r>
              <a:rPr lang="ru-RU" i="1" dirty="0" smtClean="0"/>
              <a:t>восточные языки. </a:t>
            </a:r>
          </a:p>
          <a:p>
            <a:pPr>
              <a:buNone/>
            </a:pPr>
            <a:r>
              <a:rPr lang="ru-RU" i="1" dirty="0" smtClean="0"/>
              <a:t>Однако неуёмная энергия и </a:t>
            </a:r>
          </a:p>
          <a:p>
            <a:pPr>
              <a:buNone/>
            </a:pPr>
            <a:r>
              <a:rPr lang="ru-RU" i="1" dirty="0" smtClean="0"/>
              <a:t>настойчивый характер </a:t>
            </a:r>
          </a:p>
          <a:p>
            <a:pPr>
              <a:buNone/>
            </a:pPr>
            <a:r>
              <a:rPr lang="ru-RU" i="1" dirty="0" smtClean="0"/>
              <a:t>Корнилова не позволили ему </a:t>
            </a:r>
          </a:p>
          <a:p>
            <a:pPr>
              <a:buNone/>
            </a:pPr>
            <a:r>
              <a:rPr lang="ru-RU" i="1" dirty="0" smtClean="0"/>
              <a:t>оставаться в </a:t>
            </a:r>
          </a:p>
          <a:p>
            <a:pPr>
              <a:buNone/>
            </a:pPr>
            <a:r>
              <a:rPr lang="ru-RU" i="1" dirty="0" smtClean="0"/>
              <a:t>поручиках, и через два года он </a:t>
            </a:r>
          </a:p>
          <a:p>
            <a:pPr>
              <a:buNone/>
            </a:pPr>
            <a:r>
              <a:rPr lang="ru-RU" i="1" dirty="0" smtClean="0"/>
              <a:t>подал рапорт на </a:t>
            </a:r>
          </a:p>
          <a:p>
            <a:pPr>
              <a:buNone/>
            </a:pPr>
            <a:r>
              <a:rPr lang="ru-RU" i="1" dirty="0" smtClean="0"/>
              <a:t>Поступление в Академию </a:t>
            </a:r>
          </a:p>
          <a:p>
            <a:pPr>
              <a:buNone/>
            </a:pPr>
            <a:r>
              <a:rPr lang="ru-RU" i="1" dirty="0" smtClean="0"/>
              <a:t>Генерального штаба.</a:t>
            </a:r>
            <a:endParaRPr lang="ru-RU" i="1" dirty="0"/>
          </a:p>
        </p:txBody>
      </p:sp>
      <p:pic>
        <p:nvPicPr>
          <p:cNvPr id="4" name="Рисунок 3" descr="img_7893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571612"/>
            <a:ext cx="3044469" cy="4659107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413652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В 1895 году зачислен в слушатели Николаевской </a:t>
            </a:r>
          </a:p>
          <a:p>
            <a:pPr>
              <a:buNone/>
            </a:pPr>
            <a:r>
              <a:rPr lang="ru-RU" i="1" dirty="0" smtClean="0"/>
              <a:t>академии Генерального штаба. Во время </a:t>
            </a:r>
          </a:p>
          <a:p>
            <a:pPr>
              <a:buNone/>
            </a:pPr>
            <a:r>
              <a:rPr lang="ru-RU" i="1" dirty="0" smtClean="0"/>
              <a:t>обучения в Академии в 1896 году Лавр </a:t>
            </a:r>
          </a:p>
          <a:p>
            <a:pPr>
              <a:buNone/>
            </a:pPr>
            <a:r>
              <a:rPr lang="ru-RU" i="1" dirty="0" smtClean="0"/>
              <a:t>Георгиевич женился на дочери титулярного </a:t>
            </a:r>
          </a:p>
          <a:p>
            <a:pPr>
              <a:buNone/>
            </a:pPr>
            <a:r>
              <a:rPr lang="ru-RU" i="1" dirty="0" smtClean="0"/>
              <a:t>советника Таисии Владимировне Марковиной, а </a:t>
            </a:r>
          </a:p>
          <a:p>
            <a:pPr>
              <a:buNone/>
            </a:pPr>
            <a:r>
              <a:rPr lang="ru-RU" i="1" dirty="0" smtClean="0"/>
              <a:t>через год у них родилась дочь Наталья.</a:t>
            </a:r>
            <a:endParaRPr lang="ru-RU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В 1897-м, окончив Академию с малой серебряной </a:t>
            </a:r>
          </a:p>
          <a:p>
            <a:pPr>
              <a:buNone/>
            </a:pPr>
            <a:r>
              <a:rPr lang="ru-RU" i="1" dirty="0" smtClean="0"/>
              <a:t>медалью и «с занесением фамилии на мраморную </a:t>
            </a:r>
          </a:p>
          <a:p>
            <a:pPr>
              <a:buNone/>
            </a:pPr>
            <a:r>
              <a:rPr lang="ru-RU" i="1" dirty="0" smtClean="0"/>
              <a:t>доску с именами выдающихся выпускников </a:t>
            </a:r>
          </a:p>
          <a:p>
            <a:pPr>
              <a:buNone/>
            </a:pPr>
            <a:r>
              <a:rPr lang="ru-RU" i="1" dirty="0" smtClean="0"/>
              <a:t>Николаевской академии в конференц-зале </a:t>
            </a:r>
          </a:p>
          <a:p>
            <a:pPr>
              <a:buNone/>
            </a:pPr>
            <a:r>
              <a:rPr lang="ru-RU" i="1" dirty="0" smtClean="0"/>
              <a:t>Академии», Корнилов вновь отказался от места </a:t>
            </a:r>
          </a:p>
          <a:p>
            <a:pPr>
              <a:buNone/>
            </a:pPr>
            <a:r>
              <a:rPr lang="ru-RU" i="1" dirty="0" smtClean="0"/>
              <a:t>в Петербурге и выбрал службу в Туркестанском </a:t>
            </a:r>
          </a:p>
          <a:p>
            <a:pPr>
              <a:buNone/>
            </a:pPr>
            <a:r>
              <a:rPr lang="ru-RU" i="1" dirty="0" smtClean="0"/>
              <a:t>военном округе.</a:t>
            </a:r>
            <a:endParaRPr lang="ru-RU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534400" cy="75895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Русско-японская война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55600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В июне 1904 </a:t>
            </a:r>
          </a:p>
          <a:p>
            <a:pPr>
              <a:buNone/>
            </a:pPr>
            <a:r>
              <a:rPr lang="ru-RU" i="1" dirty="0" smtClean="0"/>
              <a:t>года подполковник </a:t>
            </a:r>
          </a:p>
          <a:p>
            <a:pPr>
              <a:buNone/>
            </a:pPr>
            <a:r>
              <a:rPr lang="ru-RU" i="1" dirty="0" smtClean="0"/>
              <a:t>Корнилов был </a:t>
            </a:r>
          </a:p>
          <a:p>
            <a:pPr>
              <a:buNone/>
            </a:pPr>
            <a:r>
              <a:rPr lang="ru-RU" i="1" dirty="0" smtClean="0"/>
              <a:t>назначен </a:t>
            </a:r>
          </a:p>
          <a:p>
            <a:pPr>
              <a:buNone/>
            </a:pPr>
            <a:r>
              <a:rPr lang="ru-RU" i="1" dirty="0" smtClean="0"/>
              <a:t>столоначальником </a:t>
            </a:r>
          </a:p>
          <a:p>
            <a:pPr>
              <a:buNone/>
            </a:pPr>
            <a:r>
              <a:rPr lang="ru-RU" i="1" dirty="0" smtClean="0"/>
              <a:t>Главного штаба в </a:t>
            </a:r>
          </a:p>
          <a:p>
            <a:pPr>
              <a:buNone/>
            </a:pPr>
            <a:r>
              <a:rPr lang="ru-RU" i="1" dirty="0" smtClean="0"/>
              <a:t>Петербурге, однако </a:t>
            </a:r>
          </a:p>
          <a:p>
            <a:pPr>
              <a:buNone/>
            </a:pPr>
            <a:r>
              <a:rPr lang="ru-RU" i="1" dirty="0" smtClean="0"/>
              <a:t>вскоре он добился </a:t>
            </a:r>
          </a:p>
          <a:p>
            <a:pPr>
              <a:buNone/>
            </a:pPr>
            <a:r>
              <a:rPr lang="ru-RU" i="1" dirty="0" smtClean="0"/>
              <a:t>перевода в действующую </a:t>
            </a:r>
          </a:p>
          <a:p>
            <a:pPr>
              <a:buNone/>
            </a:pPr>
            <a:r>
              <a:rPr lang="ru-RU" i="1" dirty="0" smtClean="0"/>
              <a:t>армию. </a:t>
            </a:r>
            <a:endParaRPr lang="ru-RU" i="1" dirty="0"/>
          </a:p>
        </p:txBody>
      </p:sp>
      <p:pic>
        <p:nvPicPr>
          <p:cNvPr id="4" name="Рисунок 3" descr="img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500174"/>
            <a:ext cx="3294655" cy="4676766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Русско-японская война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1312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Действия Лавра </a:t>
            </a:r>
          </a:p>
          <a:p>
            <a:pPr>
              <a:buNone/>
            </a:pPr>
            <a:r>
              <a:rPr lang="ru-RU" sz="2800" i="1" dirty="0" smtClean="0"/>
              <a:t>Георгиевича были </a:t>
            </a:r>
          </a:p>
          <a:p>
            <a:pPr>
              <a:buNone/>
            </a:pPr>
            <a:r>
              <a:rPr lang="ru-RU" sz="2800" i="1" dirty="0" smtClean="0"/>
              <a:t>отмечены </a:t>
            </a:r>
          </a:p>
          <a:p>
            <a:pPr>
              <a:buNone/>
            </a:pPr>
            <a:r>
              <a:rPr lang="ru-RU" sz="2800" i="1" dirty="0" smtClean="0"/>
              <a:t>многими орденами, в </a:t>
            </a:r>
          </a:p>
          <a:p>
            <a:pPr>
              <a:buNone/>
            </a:pPr>
            <a:r>
              <a:rPr lang="ru-RU" sz="2800" i="1" dirty="0" smtClean="0"/>
              <a:t>том числе орденом </a:t>
            </a:r>
          </a:p>
          <a:p>
            <a:pPr>
              <a:buNone/>
            </a:pPr>
            <a:r>
              <a:rPr lang="ru-RU" sz="2800" i="1" dirty="0" smtClean="0"/>
              <a:t>Святого Георгия 4-й </a:t>
            </a:r>
          </a:p>
          <a:p>
            <a:pPr>
              <a:buNone/>
            </a:pPr>
            <a:r>
              <a:rPr lang="ru-RU" sz="2800" i="1" dirty="0" smtClean="0"/>
              <a:t>степени.</a:t>
            </a:r>
            <a:endParaRPr lang="ru-RU" sz="2800" i="1" dirty="0"/>
          </a:p>
        </p:txBody>
      </p:sp>
      <p:pic>
        <p:nvPicPr>
          <p:cNvPr id="4" name="Рисунок 3" descr="Order_of_St._George,_4th_cla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571612"/>
            <a:ext cx="4089700" cy="4572008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928670"/>
            <a:ext cx="8534400" cy="75895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Военный агент в Китае</a:t>
            </a:r>
            <a:b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</a:br>
            <a:endParaRPr lang="ru-RU" sz="4400" dirty="0">
              <a:solidFill>
                <a:schemeClr val="bg2">
                  <a:lumMod val="1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413124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В 1907—1911 годах, имея </a:t>
            </a:r>
          </a:p>
          <a:p>
            <a:pPr>
              <a:buNone/>
            </a:pPr>
            <a:r>
              <a:rPr lang="ru-RU" i="1" dirty="0" smtClean="0"/>
              <a:t>репутацию специалиста-</a:t>
            </a:r>
          </a:p>
          <a:p>
            <a:pPr>
              <a:buNone/>
            </a:pPr>
            <a:r>
              <a:rPr lang="ru-RU" i="1" dirty="0" smtClean="0"/>
              <a:t>востоковеда, Корнилов </a:t>
            </a:r>
          </a:p>
          <a:p>
            <a:pPr>
              <a:buNone/>
            </a:pPr>
            <a:r>
              <a:rPr lang="ru-RU" i="1" dirty="0" smtClean="0"/>
              <a:t>служил военным агентом в </a:t>
            </a:r>
          </a:p>
          <a:p>
            <a:pPr>
              <a:buNone/>
            </a:pPr>
            <a:r>
              <a:rPr lang="ru-RU" i="1" dirty="0" smtClean="0"/>
              <a:t>Китае. Он изучал </a:t>
            </a:r>
          </a:p>
          <a:p>
            <a:pPr>
              <a:buNone/>
            </a:pPr>
            <a:r>
              <a:rPr lang="ru-RU" i="1" dirty="0" smtClean="0"/>
              <a:t>китайский язык, </a:t>
            </a:r>
          </a:p>
          <a:p>
            <a:pPr>
              <a:buNone/>
            </a:pPr>
            <a:r>
              <a:rPr lang="ru-RU" i="1" dirty="0" smtClean="0"/>
              <a:t>путешествовал, </a:t>
            </a:r>
          </a:p>
          <a:p>
            <a:pPr>
              <a:buNone/>
            </a:pPr>
            <a:r>
              <a:rPr lang="ru-RU" i="1" dirty="0" smtClean="0"/>
              <a:t>изучал быт, историю, </a:t>
            </a:r>
          </a:p>
          <a:p>
            <a:pPr>
              <a:buNone/>
            </a:pPr>
            <a:r>
              <a:rPr lang="ru-RU" i="1" dirty="0" smtClean="0"/>
              <a:t>традиции и обычаи </a:t>
            </a:r>
          </a:p>
          <a:p>
            <a:pPr>
              <a:buNone/>
            </a:pPr>
            <a:r>
              <a:rPr lang="ru-RU" i="1" dirty="0" smtClean="0"/>
              <a:t>китайцев.</a:t>
            </a:r>
            <a:endParaRPr lang="ru-RU" i="1" dirty="0"/>
          </a:p>
        </p:txBody>
      </p:sp>
      <p:pic>
        <p:nvPicPr>
          <p:cNvPr id="4" name="Рисунок 3" descr="Kornilov19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571612"/>
            <a:ext cx="3176594" cy="467067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534400" cy="75895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Первая мировая война</a:t>
            </a:r>
            <a:b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</a:br>
            <a:endParaRPr lang="ru-RU" sz="4400" dirty="0">
              <a:solidFill>
                <a:schemeClr val="bg2">
                  <a:lumMod val="1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341686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19 августа 1914 года </a:t>
            </a:r>
          </a:p>
          <a:p>
            <a:pPr>
              <a:buNone/>
            </a:pPr>
            <a:r>
              <a:rPr lang="ru-RU" i="1" dirty="0" smtClean="0"/>
              <a:t>Корнилов был назначен </a:t>
            </a:r>
          </a:p>
          <a:p>
            <a:pPr>
              <a:buNone/>
            </a:pPr>
            <a:r>
              <a:rPr lang="ru-RU" i="1" dirty="0" smtClean="0"/>
              <a:t>начальником 48-й </a:t>
            </a:r>
          </a:p>
          <a:p>
            <a:pPr>
              <a:buNone/>
            </a:pPr>
            <a:r>
              <a:rPr lang="ru-RU" i="1" dirty="0" smtClean="0"/>
              <a:t>пехотной </a:t>
            </a:r>
          </a:p>
          <a:p>
            <a:pPr>
              <a:buNone/>
            </a:pPr>
            <a:r>
              <a:rPr lang="ru-RU" i="1" dirty="0" smtClean="0"/>
              <a:t>дивизии (будущей </a:t>
            </a:r>
          </a:p>
          <a:p>
            <a:pPr>
              <a:buNone/>
            </a:pPr>
            <a:r>
              <a:rPr lang="ru-RU" i="1" dirty="0" smtClean="0"/>
              <a:t>«Стальной»), которая </a:t>
            </a:r>
          </a:p>
          <a:p>
            <a:pPr>
              <a:buNone/>
            </a:pPr>
            <a:r>
              <a:rPr lang="ru-RU" i="1" dirty="0" smtClean="0"/>
              <a:t>под его командованием </a:t>
            </a:r>
          </a:p>
          <a:p>
            <a:pPr>
              <a:buNone/>
            </a:pPr>
            <a:r>
              <a:rPr lang="ru-RU" i="1" dirty="0" smtClean="0"/>
              <a:t>сражалась в Галиции и в </a:t>
            </a:r>
          </a:p>
          <a:p>
            <a:pPr>
              <a:buNone/>
            </a:pPr>
            <a:r>
              <a:rPr lang="ru-RU" i="1" dirty="0" smtClean="0"/>
              <a:t>Карпатах.</a:t>
            </a:r>
            <a:endParaRPr lang="ru-RU" i="1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1857364"/>
            <a:ext cx="2667012" cy="4000518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Корниловское выступление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43050"/>
            <a:ext cx="8503920" cy="4572000"/>
          </a:xfrm>
        </p:spPr>
        <p:txBody>
          <a:bodyPr>
            <a:normAutofit/>
          </a:bodyPr>
          <a:lstStyle/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i="1" dirty="0" smtClean="0"/>
              <a:t>27 августа Керенский объявляет генерала</a:t>
            </a:r>
          </a:p>
          <a:p>
            <a:pPr>
              <a:buClr>
                <a:schemeClr val="accent4">
                  <a:lumMod val="75000"/>
                </a:schemeClr>
              </a:buClr>
              <a:buNone/>
            </a:pPr>
            <a:r>
              <a:rPr lang="ru-RU" i="1" dirty="0" smtClean="0"/>
              <a:t>Корнилова мятежником.</a:t>
            </a:r>
          </a:p>
          <a:p>
            <a:pPr>
              <a:buClr>
                <a:schemeClr val="accent4">
                  <a:lumMod val="75000"/>
                </a:schemeClr>
              </a:buClr>
              <a:buFont typeface="Wingdings" pitchFamily="2" charset="2"/>
              <a:buChar char="Ø"/>
            </a:pPr>
            <a:r>
              <a:rPr lang="ru-RU" i="1" dirty="0" smtClean="0"/>
              <a:t>28 августа 1917 генерал Корнилов, незадолго до </a:t>
            </a:r>
          </a:p>
          <a:p>
            <a:pPr>
              <a:buNone/>
            </a:pPr>
            <a:r>
              <a:rPr lang="ru-RU" i="1" dirty="0" smtClean="0"/>
              <a:t>этого выступивший на Московском совещании с </a:t>
            </a:r>
          </a:p>
          <a:p>
            <a:pPr>
              <a:buNone/>
            </a:pPr>
            <a:r>
              <a:rPr lang="ru-RU" i="1" dirty="0" smtClean="0"/>
              <a:t>требованием «ликвидации анархии в стране», </a:t>
            </a:r>
          </a:p>
          <a:p>
            <a:pPr>
              <a:buNone/>
            </a:pPr>
            <a:r>
              <a:rPr lang="ru-RU" i="1" dirty="0" smtClean="0"/>
              <a:t>Отказал Керенскому в остановке продвижения </a:t>
            </a:r>
          </a:p>
          <a:p>
            <a:pPr>
              <a:buNone/>
            </a:pPr>
            <a:r>
              <a:rPr lang="ru-RU" i="1" dirty="0" smtClean="0"/>
              <a:t>на Петроград 3-го кавалерийского корпуса , </a:t>
            </a:r>
          </a:p>
          <a:p>
            <a:pPr>
              <a:buNone/>
            </a:pPr>
            <a:r>
              <a:rPr lang="ru-RU" i="1" dirty="0" smtClean="0"/>
              <a:t>которое проводилось по требованию Временного </a:t>
            </a:r>
          </a:p>
          <a:p>
            <a:pPr>
              <a:buNone/>
            </a:pPr>
            <a:r>
              <a:rPr lang="ru-RU" i="1" dirty="0" smtClean="0"/>
              <a:t>правительства.</a:t>
            </a:r>
            <a:endParaRPr lang="ru-RU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Корниловское выступление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Победа Керенского в этом противостоянии </a:t>
            </a:r>
          </a:p>
          <a:p>
            <a:pPr>
              <a:buNone/>
            </a:pPr>
            <a:r>
              <a:rPr lang="ru-RU" i="1" dirty="0" smtClean="0"/>
              <a:t>стала прелюдией большевизма, ибо она означала </a:t>
            </a:r>
          </a:p>
          <a:p>
            <a:pPr>
              <a:buNone/>
            </a:pPr>
            <a:r>
              <a:rPr lang="ru-RU" i="1" dirty="0" smtClean="0"/>
              <a:t>победу Советов, в среде которых большевики уже </a:t>
            </a:r>
          </a:p>
          <a:p>
            <a:pPr>
              <a:buNone/>
            </a:pPr>
            <a:r>
              <a:rPr lang="ru-RU" i="1" dirty="0" smtClean="0"/>
              <a:t>занимали преобладающее положение, и с </a:t>
            </a:r>
          </a:p>
          <a:p>
            <a:pPr>
              <a:buNone/>
            </a:pPr>
            <a:r>
              <a:rPr lang="ru-RU" i="1" dirty="0" smtClean="0"/>
              <a:t>которыми Правительство Керенского было </a:t>
            </a:r>
          </a:p>
          <a:p>
            <a:pPr>
              <a:buNone/>
            </a:pPr>
            <a:r>
              <a:rPr lang="ru-RU" i="1" dirty="0" smtClean="0"/>
              <a:t>способно вести лишь соглашательскую </a:t>
            </a:r>
          </a:p>
          <a:p>
            <a:pPr>
              <a:buNone/>
            </a:pPr>
            <a:r>
              <a:rPr lang="ru-RU" i="1" dirty="0" smtClean="0"/>
              <a:t>политику.</a:t>
            </a:r>
            <a:endParaRPr lang="ru-RU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34400" cy="75895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Детство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198810" cy="4572000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Лавр </a:t>
            </a:r>
            <a:r>
              <a:rPr lang="ru-RU" i="1" dirty="0" smtClean="0"/>
              <a:t>Георгиевич </a:t>
            </a:r>
          </a:p>
          <a:p>
            <a:pPr>
              <a:buNone/>
            </a:pPr>
            <a:r>
              <a:rPr lang="ru-RU" i="1" dirty="0" smtClean="0"/>
              <a:t>Корнилов</a:t>
            </a:r>
            <a:r>
              <a:rPr lang="ru-RU" i="1" dirty="0" smtClean="0"/>
              <a:t> </a:t>
            </a:r>
            <a:r>
              <a:rPr lang="ru-RU" i="1" dirty="0" smtClean="0"/>
              <a:t>родился </a:t>
            </a:r>
          </a:p>
          <a:p>
            <a:pPr>
              <a:buNone/>
            </a:pPr>
            <a:r>
              <a:rPr lang="ru-RU" i="1" dirty="0" smtClean="0"/>
              <a:t>18 августа</a:t>
            </a:r>
          </a:p>
          <a:p>
            <a:pPr>
              <a:buNone/>
            </a:pPr>
            <a:r>
              <a:rPr lang="ru-RU" i="1" dirty="0" smtClean="0"/>
              <a:t>1870 года в городе </a:t>
            </a:r>
            <a:r>
              <a:rPr lang="ru-RU" i="1" dirty="0" err="1" smtClean="0"/>
              <a:t>Усть</a:t>
            </a:r>
            <a:r>
              <a:rPr lang="ru-RU" i="1" dirty="0" smtClean="0"/>
              <a:t>-</a:t>
            </a:r>
          </a:p>
          <a:p>
            <a:pPr>
              <a:buNone/>
            </a:pPr>
            <a:r>
              <a:rPr lang="ru-RU" i="1" dirty="0" err="1" smtClean="0"/>
              <a:t>Каменегорске</a:t>
            </a:r>
            <a:r>
              <a:rPr lang="ru-RU" i="1" smtClean="0"/>
              <a:t>.</a:t>
            </a:r>
            <a:endParaRPr lang="ru-RU" i="1" dirty="0" smtClean="0"/>
          </a:p>
        </p:txBody>
      </p:sp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1714488"/>
            <a:ext cx="3148027" cy="4178797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Корниловское выступление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484430" cy="48309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После неудачи своего </a:t>
            </a:r>
          </a:p>
          <a:p>
            <a:pPr>
              <a:buNone/>
            </a:pPr>
            <a:r>
              <a:rPr lang="ru-RU" i="1" dirty="0" smtClean="0"/>
              <a:t>выступления </a:t>
            </a:r>
          </a:p>
          <a:p>
            <a:pPr>
              <a:buNone/>
            </a:pPr>
            <a:r>
              <a:rPr lang="ru-RU" i="1" dirty="0" smtClean="0"/>
              <a:t>Корнилов был </a:t>
            </a:r>
          </a:p>
          <a:p>
            <a:pPr>
              <a:buNone/>
            </a:pPr>
            <a:r>
              <a:rPr lang="ru-RU" i="1" dirty="0" smtClean="0"/>
              <a:t>арестован, и период </a:t>
            </a:r>
          </a:p>
          <a:p>
            <a:pPr>
              <a:buNone/>
            </a:pPr>
            <a:r>
              <a:rPr lang="ru-RU" i="1" dirty="0" smtClean="0"/>
              <a:t>с 1 сентября по </a:t>
            </a:r>
          </a:p>
          <a:p>
            <a:pPr>
              <a:buNone/>
            </a:pPr>
            <a:r>
              <a:rPr lang="ru-RU" i="1" dirty="0" smtClean="0"/>
              <a:t>ноябрь 1917 </a:t>
            </a:r>
          </a:p>
          <a:p>
            <a:pPr>
              <a:buNone/>
            </a:pPr>
            <a:r>
              <a:rPr lang="ru-RU" i="1" dirty="0" smtClean="0"/>
              <a:t>года генерал и его </a:t>
            </a:r>
          </a:p>
          <a:p>
            <a:pPr>
              <a:buNone/>
            </a:pPr>
            <a:r>
              <a:rPr lang="ru-RU" i="1" dirty="0" smtClean="0"/>
              <a:t>сподвижники </a:t>
            </a:r>
          </a:p>
          <a:p>
            <a:pPr>
              <a:buNone/>
            </a:pPr>
            <a:r>
              <a:rPr lang="ru-RU" i="1" dirty="0" smtClean="0"/>
              <a:t>провели под </a:t>
            </a:r>
          </a:p>
          <a:p>
            <a:pPr>
              <a:buNone/>
            </a:pPr>
            <a:r>
              <a:rPr lang="ru-RU" i="1" dirty="0" smtClean="0"/>
              <a:t>арестом в Могилёве </a:t>
            </a:r>
          </a:p>
          <a:p>
            <a:pPr>
              <a:buNone/>
            </a:pPr>
            <a:r>
              <a:rPr lang="ru-RU" i="1" dirty="0" smtClean="0"/>
              <a:t>и Быхове. </a:t>
            </a:r>
            <a:endParaRPr lang="ru-RU" i="1" dirty="0"/>
          </a:p>
        </p:txBody>
      </p:sp>
      <p:pic>
        <p:nvPicPr>
          <p:cNvPr id="4" name="Рисунок 3" descr="2e0b4942731058fbb6f076f3d0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2143116"/>
            <a:ext cx="4691072" cy="3404378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Segoe Script" pitchFamily="34" charset="0"/>
              </a:rPr>
              <a:t>Смерть Корнилова</a:t>
            </a:r>
            <a:endParaRPr lang="ru-RU" sz="4400" dirty="0">
              <a:solidFill>
                <a:schemeClr val="tx1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31 марта 1918 — Корнилов был убит при </a:t>
            </a:r>
          </a:p>
          <a:p>
            <a:pPr>
              <a:buNone/>
            </a:pPr>
            <a:r>
              <a:rPr lang="ru-RU" i="1" dirty="0" smtClean="0"/>
              <a:t>штурме </a:t>
            </a:r>
            <a:r>
              <a:rPr lang="ru-RU" i="1" dirty="0" err="1" smtClean="0"/>
              <a:t>Екатеринодара</a:t>
            </a:r>
            <a:r>
              <a:rPr lang="ru-RU" i="1" dirty="0" smtClean="0"/>
              <a:t>. </a:t>
            </a:r>
            <a:endParaRPr lang="ru-RU" i="1" dirty="0"/>
          </a:p>
        </p:txBody>
      </p:sp>
      <p:pic>
        <p:nvPicPr>
          <p:cNvPr id="4" name="Рисунок 3" descr="Первопоходники-у-могилы-Корнило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2714620"/>
            <a:ext cx="4929178" cy="34802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43636" y="5643578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Первопроходники</a:t>
            </a:r>
          </a:p>
          <a:p>
            <a:r>
              <a:rPr lang="ru-RU" dirty="0"/>
              <a:t> у могилы </a:t>
            </a:r>
            <a:r>
              <a:rPr lang="ru-RU" dirty="0" smtClean="0"/>
              <a:t>Корнилова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>
            <a:off x="6215074" y="5857892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534400" cy="758952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Детство</a:t>
            </a:r>
            <a:endParaRPr lang="ru-RU" sz="4800" dirty="0">
              <a:solidFill>
                <a:schemeClr val="bg2">
                  <a:lumMod val="1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i="1" dirty="0" smtClean="0"/>
              <a:t>Существует три версии </a:t>
            </a:r>
            <a:r>
              <a:rPr lang="ru-RU" sz="2000" i="1" dirty="0" smtClean="0"/>
              <a:t>о происхождении его семьи: </a:t>
            </a:r>
            <a:endParaRPr lang="ru-RU" sz="2000" i="1" dirty="0" smtClean="0"/>
          </a:p>
          <a:p>
            <a:pPr>
              <a:buNone/>
            </a:pPr>
            <a:r>
              <a:rPr lang="ru-RU" sz="2000" i="1" dirty="0" smtClean="0"/>
              <a:t>Согласно </a:t>
            </a:r>
            <a:r>
              <a:rPr lang="ru-RU" sz="2000" i="1" dirty="0" smtClean="0"/>
              <a:t>одной из них, мать Корнилова — Мария </a:t>
            </a:r>
          </a:p>
          <a:p>
            <a:pPr>
              <a:buNone/>
            </a:pPr>
            <a:r>
              <a:rPr lang="ru-RU" sz="2000" i="1" dirty="0" smtClean="0"/>
              <a:t>Ивановна — казашка. Она  училась в церковно-приходской </a:t>
            </a:r>
          </a:p>
          <a:p>
            <a:pPr>
              <a:buNone/>
            </a:pPr>
            <a:r>
              <a:rPr lang="ru-RU" sz="2000" i="1" dirty="0" smtClean="0"/>
              <a:t>школе, в  четырнадцать лет приняла православие и стала </a:t>
            </a:r>
          </a:p>
          <a:p>
            <a:pPr>
              <a:buNone/>
            </a:pPr>
            <a:r>
              <a:rPr lang="ru-RU" sz="2000" i="1" dirty="0" smtClean="0"/>
              <a:t>называться Марья Ивановна. В семнадцать лет Мария</a:t>
            </a:r>
          </a:p>
          <a:p>
            <a:pPr>
              <a:buNone/>
            </a:pPr>
            <a:r>
              <a:rPr lang="ru-RU" sz="2000" i="1" dirty="0" smtClean="0"/>
              <a:t>познакомилась с казаком Георгием Корниловым и вышла </a:t>
            </a:r>
          </a:p>
          <a:p>
            <a:pPr>
              <a:buNone/>
            </a:pPr>
            <a:r>
              <a:rPr lang="ru-RU" sz="2000" i="1" dirty="0" smtClean="0"/>
              <a:t>за него замуж. Уже через два года после женитьбы Георгий </a:t>
            </a:r>
          </a:p>
          <a:p>
            <a:pPr>
              <a:buNone/>
            </a:pPr>
            <a:r>
              <a:rPr lang="ru-RU" sz="2000" i="1" dirty="0" smtClean="0"/>
              <a:t>Корнилов выбивается в офицеры, а в 1878 году становится </a:t>
            </a:r>
          </a:p>
          <a:p>
            <a:pPr>
              <a:buNone/>
            </a:pPr>
            <a:r>
              <a:rPr lang="ru-RU" sz="2000" i="1" dirty="0" smtClean="0"/>
              <a:t>чиновником. О родителях Корнилова сохранилось очень мало </a:t>
            </a:r>
          </a:p>
          <a:p>
            <a:pPr>
              <a:buNone/>
            </a:pPr>
            <a:r>
              <a:rPr lang="ru-RU" sz="2000" i="1" dirty="0" smtClean="0"/>
              <a:t>сведений, но, по-видимому, они друг друга очень любили, </a:t>
            </a:r>
          </a:p>
          <a:p>
            <a:pPr>
              <a:buNone/>
            </a:pPr>
            <a:r>
              <a:rPr lang="ru-RU" sz="2000" i="1" dirty="0" smtClean="0"/>
              <a:t>поскольку у них было тринадцать детей. </a:t>
            </a:r>
            <a:endParaRPr lang="ru-RU" sz="2000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В кадетском корпусе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127372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i="1" dirty="0" smtClean="0"/>
              <a:t>Летом 1883 года </a:t>
            </a:r>
          </a:p>
          <a:p>
            <a:pPr>
              <a:buNone/>
            </a:pPr>
            <a:r>
              <a:rPr lang="ru-RU" sz="3600" i="1" dirty="0" smtClean="0"/>
              <a:t>юный Корнилов </a:t>
            </a:r>
          </a:p>
          <a:p>
            <a:pPr>
              <a:buNone/>
            </a:pPr>
            <a:r>
              <a:rPr lang="ru-RU" sz="3600" i="1" dirty="0" smtClean="0"/>
              <a:t>был зачислен </a:t>
            </a:r>
          </a:p>
          <a:p>
            <a:pPr>
              <a:buNone/>
            </a:pPr>
            <a:r>
              <a:rPr lang="ru-RU" sz="3600" i="1" dirty="0" smtClean="0"/>
              <a:t>в Сибирский </a:t>
            </a:r>
          </a:p>
          <a:p>
            <a:pPr>
              <a:buNone/>
            </a:pPr>
            <a:r>
              <a:rPr lang="ru-RU" sz="3600" i="1" dirty="0" smtClean="0"/>
              <a:t>кадетский </a:t>
            </a:r>
          </a:p>
          <a:p>
            <a:pPr>
              <a:buNone/>
            </a:pPr>
            <a:r>
              <a:rPr lang="ru-RU" sz="3600" i="1" dirty="0" smtClean="0"/>
              <a:t>корпус в </a:t>
            </a:r>
          </a:p>
          <a:p>
            <a:pPr>
              <a:buNone/>
            </a:pPr>
            <a:r>
              <a:rPr lang="ru-RU" sz="3600" i="1" dirty="0" smtClean="0"/>
              <a:t>городе Омске. </a:t>
            </a:r>
          </a:p>
        </p:txBody>
      </p:sp>
      <p:pic>
        <p:nvPicPr>
          <p:cNvPr id="4" name="Рисунок 3" descr="199275c1ce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571612"/>
            <a:ext cx="3800465" cy="466578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В кадетском корпусе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i="1" dirty="0" smtClean="0"/>
              <a:t>Поначалу он был принят лишь «приходящим»: </a:t>
            </a:r>
          </a:p>
          <a:p>
            <a:pPr>
              <a:buNone/>
            </a:pPr>
            <a:r>
              <a:rPr lang="ru-RU" sz="11200" i="1" dirty="0" smtClean="0"/>
              <a:t>им были сданы успешно экзамены по всем </a:t>
            </a:r>
          </a:p>
          <a:p>
            <a:pPr>
              <a:buNone/>
            </a:pPr>
            <a:r>
              <a:rPr lang="ru-RU" sz="11200" i="1" dirty="0" smtClean="0"/>
              <a:t>предметам, кроме французского, так как в </a:t>
            </a:r>
          </a:p>
          <a:p>
            <a:pPr>
              <a:buNone/>
            </a:pPr>
            <a:r>
              <a:rPr lang="ru-RU" sz="11200" i="1" dirty="0" smtClean="0"/>
              <a:t>казахской степи не было соответствующих </a:t>
            </a:r>
          </a:p>
          <a:p>
            <a:pPr>
              <a:buNone/>
            </a:pPr>
            <a:r>
              <a:rPr lang="ru-RU" sz="11200" i="1" dirty="0" smtClean="0"/>
              <a:t>репетиторов. Однако новый воспитанник после </a:t>
            </a:r>
          </a:p>
          <a:p>
            <a:pPr>
              <a:buNone/>
            </a:pPr>
            <a:r>
              <a:rPr lang="ru-RU" sz="11200" i="1" dirty="0" smtClean="0"/>
              <a:t>года обучения своей настойчивостью и </a:t>
            </a:r>
          </a:p>
          <a:p>
            <a:pPr>
              <a:buNone/>
            </a:pPr>
            <a:r>
              <a:rPr lang="ru-RU" sz="11200" i="1" dirty="0" smtClean="0"/>
              <a:t>отличными аттестациями добился перевода </a:t>
            </a:r>
          </a:p>
          <a:p>
            <a:pPr>
              <a:buNone/>
            </a:pPr>
            <a:r>
              <a:rPr lang="ru-RU" sz="11200" i="1" dirty="0" smtClean="0"/>
              <a:t>на «казённый кошт». В тот же корпус </a:t>
            </a:r>
          </a:p>
          <a:p>
            <a:pPr>
              <a:buNone/>
            </a:pPr>
            <a:r>
              <a:rPr lang="ru-RU" sz="11200" i="1" dirty="0" smtClean="0"/>
              <a:t>зачислили и его брата Якова.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56528" cy="468803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i="1" dirty="0" smtClean="0"/>
              <a:t>Трудолюбивый и способный Корнилов</a:t>
            </a:r>
          </a:p>
          <a:p>
            <a:pPr>
              <a:buNone/>
            </a:pPr>
            <a:r>
              <a:rPr lang="ru-RU" sz="3600" i="1" dirty="0" smtClean="0"/>
              <a:t>очень скоро стал одним из лучших </a:t>
            </a:r>
          </a:p>
          <a:p>
            <a:pPr>
              <a:buNone/>
            </a:pPr>
            <a:r>
              <a:rPr lang="ru-RU" sz="3600" i="1" dirty="0" smtClean="0"/>
              <a:t>учеников корпуса. Директор корпуса </a:t>
            </a:r>
          </a:p>
          <a:p>
            <a:pPr>
              <a:buNone/>
            </a:pPr>
            <a:r>
              <a:rPr lang="ru-RU" sz="3600" i="1" dirty="0" smtClean="0"/>
              <a:t>генерал Пороховщиков указывал в </a:t>
            </a:r>
          </a:p>
          <a:p>
            <a:pPr>
              <a:buNone/>
            </a:pPr>
            <a:r>
              <a:rPr lang="ru-RU" sz="3600" i="1" dirty="0" smtClean="0"/>
              <a:t>аттестации на юного кадета.</a:t>
            </a:r>
            <a:endParaRPr lang="ru-RU" sz="36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357166"/>
            <a:ext cx="83582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В кадетском корпусе</a:t>
            </a:r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571612"/>
            <a:ext cx="3984496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i="1" dirty="0" smtClean="0"/>
              <a:t>Сдав на отлично выпускные </a:t>
            </a:r>
          </a:p>
          <a:p>
            <a:pPr>
              <a:buNone/>
            </a:pPr>
            <a:r>
              <a:rPr lang="ru-RU" sz="2000" i="1" dirty="0" smtClean="0"/>
              <a:t>экзамены, Лавр получает </a:t>
            </a:r>
          </a:p>
          <a:p>
            <a:pPr>
              <a:buNone/>
            </a:pPr>
            <a:r>
              <a:rPr lang="ru-RU" sz="2000" i="1" dirty="0" smtClean="0"/>
              <a:t>право выбора военного </a:t>
            </a:r>
          </a:p>
          <a:p>
            <a:pPr>
              <a:buNone/>
            </a:pPr>
            <a:r>
              <a:rPr lang="ru-RU" sz="2000" i="1" dirty="0" smtClean="0"/>
              <a:t>училища для дальнейшего </a:t>
            </a:r>
          </a:p>
          <a:p>
            <a:pPr>
              <a:buNone/>
            </a:pPr>
            <a:r>
              <a:rPr lang="ru-RU" sz="2000" i="1" dirty="0" smtClean="0"/>
              <a:t>обучения. Любовь к </a:t>
            </a:r>
          </a:p>
          <a:p>
            <a:pPr>
              <a:buNone/>
            </a:pPr>
            <a:r>
              <a:rPr lang="ru-RU" sz="2000" i="1" dirty="0" smtClean="0"/>
              <a:t>математике и особые успехи в </a:t>
            </a:r>
          </a:p>
          <a:p>
            <a:pPr>
              <a:buNone/>
            </a:pPr>
            <a:r>
              <a:rPr lang="ru-RU" sz="2000" i="1" dirty="0" smtClean="0"/>
              <a:t>этом предмете определяют </a:t>
            </a:r>
          </a:p>
          <a:p>
            <a:pPr>
              <a:buNone/>
            </a:pPr>
            <a:r>
              <a:rPr lang="ru-RU" sz="2000" i="1" dirty="0" smtClean="0"/>
              <a:t>выбор Корнилова в пользу </a:t>
            </a:r>
          </a:p>
          <a:p>
            <a:pPr>
              <a:buNone/>
            </a:pPr>
            <a:r>
              <a:rPr lang="ru-RU" sz="2000" i="1" dirty="0" smtClean="0"/>
              <a:t>престижного  Михайловского </a:t>
            </a:r>
          </a:p>
          <a:p>
            <a:pPr>
              <a:buNone/>
            </a:pPr>
            <a:r>
              <a:rPr lang="ru-RU" sz="2000" i="1" dirty="0" smtClean="0"/>
              <a:t>Артиллерийского училища</a:t>
            </a:r>
          </a:p>
          <a:p>
            <a:pPr>
              <a:buNone/>
            </a:pPr>
            <a:r>
              <a:rPr lang="ru-RU" sz="2000" i="1" dirty="0" smtClean="0"/>
              <a:t> в Петербурге, куда он и </a:t>
            </a:r>
          </a:p>
          <a:p>
            <a:pPr>
              <a:buNone/>
            </a:pPr>
            <a:r>
              <a:rPr lang="ru-RU" sz="2000" i="1" dirty="0" smtClean="0"/>
              <a:t>поступает 29 августа 1889 </a:t>
            </a:r>
          </a:p>
          <a:p>
            <a:pPr>
              <a:buNone/>
            </a:pPr>
            <a:r>
              <a:rPr lang="ru-RU" sz="2000" i="1" dirty="0" smtClean="0"/>
              <a:t>года.</a:t>
            </a:r>
            <a:endParaRPr lang="ru-RU" sz="2000" i="1" dirty="0"/>
          </a:p>
        </p:txBody>
      </p:sp>
      <p:pic>
        <p:nvPicPr>
          <p:cNvPr id="4" name="Рисунок 3" descr="FPYSHg-T9Q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1500174"/>
            <a:ext cx="3265559" cy="4774209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Переезд из Омска в Петербург становится </a:t>
            </a:r>
          </a:p>
          <a:p>
            <a:pPr>
              <a:buNone/>
            </a:pPr>
            <a:r>
              <a:rPr lang="ru-RU" i="1" dirty="0" smtClean="0"/>
              <a:t>началом самостоятельной жизни 19-летнего </a:t>
            </a:r>
          </a:p>
          <a:p>
            <a:pPr>
              <a:buNone/>
            </a:pPr>
            <a:r>
              <a:rPr lang="ru-RU" i="1" dirty="0" smtClean="0"/>
              <a:t>юнкера. Отец уже не мог помогать Лавру </a:t>
            </a:r>
          </a:p>
          <a:p>
            <a:pPr>
              <a:buNone/>
            </a:pPr>
            <a:r>
              <a:rPr lang="ru-RU" i="1" dirty="0" smtClean="0"/>
              <a:t>деньгами, и Корнилов должен был сам</a:t>
            </a:r>
          </a:p>
          <a:p>
            <a:pPr>
              <a:buNone/>
            </a:pPr>
            <a:r>
              <a:rPr lang="ru-RU" i="1" dirty="0" smtClean="0"/>
              <a:t>зарабатывать себе на жизнь. Он даёт уроки </a:t>
            </a:r>
          </a:p>
          <a:p>
            <a:pPr>
              <a:buNone/>
            </a:pPr>
            <a:r>
              <a:rPr lang="ru-RU" i="1" dirty="0" smtClean="0"/>
              <a:t>математики и пишет статьи по зоогеографии, </a:t>
            </a:r>
          </a:p>
          <a:p>
            <a:pPr>
              <a:buNone/>
            </a:pPr>
            <a:r>
              <a:rPr lang="ru-RU" i="1" dirty="0" smtClean="0"/>
              <a:t>что приносит некоторый доход, из которого он </a:t>
            </a:r>
          </a:p>
          <a:p>
            <a:pPr>
              <a:buNone/>
            </a:pPr>
            <a:r>
              <a:rPr lang="ru-RU" i="1" dirty="0" smtClean="0"/>
              <a:t>умудряется даже помогать своим престарелым </a:t>
            </a:r>
          </a:p>
          <a:p>
            <a:pPr>
              <a:buNone/>
            </a:pPr>
            <a:r>
              <a:rPr lang="ru-RU" i="1" dirty="0" smtClean="0"/>
              <a:t>родителям.</a:t>
            </a:r>
            <a:endParaRPr lang="ru-RU" i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534400" cy="75895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  <a:latin typeface="Segoe Script" pitchFamily="34" charset="0"/>
              </a:rPr>
              <a:t>Артиллерийское училище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571612"/>
            <a:ext cx="3913058" cy="48309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i="1" dirty="0" smtClean="0"/>
              <a:t>В Михайловском </a:t>
            </a:r>
          </a:p>
          <a:p>
            <a:pPr>
              <a:buNone/>
            </a:pPr>
            <a:r>
              <a:rPr lang="ru-RU" i="1" dirty="0" smtClean="0"/>
              <a:t>Артиллерийском </a:t>
            </a:r>
          </a:p>
          <a:p>
            <a:pPr>
              <a:buNone/>
            </a:pPr>
            <a:r>
              <a:rPr lang="ru-RU" i="1" dirty="0" smtClean="0"/>
              <a:t>училище, как и в </a:t>
            </a:r>
          </a:p>
          <a:p>
            <a:pPr>
              <a:buNone/>
            </a:pPr>
            <a:r>
              <a:rPr lang="ru-RU" i="1" dirty="0" smtClean="0"/>
              <a:t>кадетском корпусе, учёба </a:t>
            </a:r>
          </a:p>
          <a:p>
            <a:pPr>
              <a:buNone/>
            </a:pPr>
            <a:r>
              <a:rPr lang="ru-RU" i="1" dirty="0" smtClean="0"/>
              <a:t>шла на «отлично». Уже в </a:t>
            </a:r>
          </a:p>
          <a:p>
            <a:pPr>
              <a:buNone/>
            </a:pPr>
            <a:r>
              <a:rPr lang="ru-RU" i="1" dirty="0" smtClean="0"/>
              <a:t>марте 1890 года </a:t>
            </a:r>
          </a:p>
          <a:p>
            <a:pPr>
              <a:buNone/>
            </a:pPr>
            <a:r>
              <a:rPr lang="ru-RU" i="1" dirty="0" smtClean="0"/>
              <a:t>Корнилов стал </a:t>
            </a:r>
          </a:p>
          <a:p>
            <a:pPr>
              <a:buNone/>
            </a:pPr>
            <a:r>
              <a:rPr lang="ru-RU" i="1" dirty="0" smtClean="0"/>
              <a:t>училищным унтер-</a:t>
            </a:r>
          </a:p>
          <a:p>
            <a:pPr>
              <a:buNone/>
            </a:pPr>
            <a:r>
              <a:rPr lang="ru-RU" i="1" dirty="0" smtClean="0"/>
              <a:t>офицером. Однако за </a:t>
            </a:r>
          </a:p>
          <a:p>
            <a:pPr>
              <a:buNone/>
            </a:pPr>
            <a:r>
              <a:rPr lang="ru-RU" i="1" dirty="0" smtClean="0"/>
              <a:t>поведение Лавр </a:t>
            </a:r>
          </a:p>
          <a:p>
            <a:pPr>
              <a:buNone/>
            </a:pPr>
            <a:r>
              <a:rPr lang="ru-RU" i="1" dirty="0" smtClean="0"/>
              <a:t>Георгиевич получал </a:t>
            </a:r>
          </a:p>
          <a:p>
            <a:pPr>
              <a:buNone/>
            </a:pPr>
            <a:r>
              <a:rPr lang="ru-RU" i="1" dirty="0" smtClean="0"/>
              <a:t>сравнительно низкие </a:t>
            </a:r>
          </a:p>
          <a:p>
            <a:pPr>
              <a:buNone/>
            </a:pPr>
            <a:r>
              <a:rPr lang="ru-RU" i="1" dirty="0" smtClean="0"/>
              <a:t>баллы.</a:t>
            </a:r>
            <a:endParaRPr lang="ru-RU" i="1" dirty="0"/>
          </a:p>
        </p:txBody>
      </p:sp>
      <p:pic>
        <p:nvPicPr>
          <p:cNvPr id="4" name="Рисунок 3" descr="1314691531_29654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1643050"/>
            <a:ext cx="4095750" cy="413385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109</TotalTime>
  <Words>390</Words>
  <Application>Microsoft Office PowerPoint</Application>
  <PresentationFormat>Экран (4:3)</PresentationFormat>
  <Paragraphs>190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Официальная</vt:lpstr>
      <vt:lpstr>Корнилов Лавр Георгиевич</vt:lpstr>
      <vt:lpstr>Детство</vt:lpstr>
      <vt:lpstr>Детство</vt:lpstr>
      <vt:lpstr>  В кадетском корпусе </vt:lpstr>
      <vt:lpstr>В кадетском корпусе </vt:lpstr>
      <vt:lpstr>    </vt:lpstr>
      <vt:lpstr>Слайд 7</vt:lpstr>
      <vt:lpstr>Слайд 8</vt:lpstr>
      <vt:lpstr>Артиллерийское училище </vt:lpstr>
      <vt:lpstr>Слайд 10</vt:lpstr>
      <vt:lpstr>Слайд 11</vt:lpstr>
      <vt:lpstr>Слайд 12</vt:lpstr>
      <vt:lpstr>Слайд 13</vt:lpstr>
      <vt:lpstr>Русско-японская война </vt:lpstr>
      <vt:lpstr>Русско-японская война </vt:lpstr>
      <vt:lpstr>Военный агент в Китае </vt:lpstr>
      <vt:lpstr>Первая мировая война </vt:lpstr>
      <vt:lpstr>Корниловское выступление </vt:lpstr>
      <vt:lpstr>Корниловское выступление </vt:lpstr>
      <vt:lpstr>Корниловское выступление </vt:lpstr>
      <vt:lpstr>Смерть Корнилова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Корнилов Лавр Георгиевич</dc:title>
  <dc:creator>Соня</dc:creator>
  <cp:lastModifiedBy>Соня</cp:lastModifiedBy>
  <cp:revision>12</cp:revision>
  <dcterms:created xsi:type="dcterms:W3CDTF">2015-04-13T12:18:06Z</dcterms:created>
  <dcterms:modified xsi:type="dcterms:W3CDTF">2015-04-13T14:39:58Z</dcterms:modified>
</cp:coreProperties>
</file>