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19"/>
  </p:notesMasterIdLst>
  <p:handoutMasterIdLst>
    <p:handoutMasterId r:id="rId20"/>
  </p:handoutMasterIdLst>
  <p:sldIdLst>
    <p:sldId id="257" r:id="rId3"/>
    <p:sldId id="272" r:id="rId4"/>
    <p:sldId id="265" r:id="rId5"/>
    <p:sldId id="273" r:id="rId6"/>
    <p:sldId id="275" r:id="rId7"/>
    <p:sldId id="258" r:id="rId8"/>
    <p:sldId id="267" r:id="rId9"/>
    <p:sldId id="264" r:id="rId10"/>
    <p:sldId id="269" r:id="rId11"/>
    <p:sldId id="276" r:id="rId12"/>
    <p:sldId id="262" r:id="rId13"/>
    <p:sldId id="277" r:id="rId14"/>
    <p:sldId id="278" r:id="rId15"/>
    <p:sldId id="279" r:id="rId16"/>
    <p:sldId id="280" r:id="rId17"/>
    <p:sldId id="281" r:id="rId18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>
      <p:cViewPr varScale="1">
        <p:scale>
          <a:sx n="74" d="100"/>
          <a:sy n="74" d="100"/>
        </p:scale>
        <p:origin x="582" y="7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5A207F-0F91-42F2-96D0-049C6003623B}" type="datetimeFigureOut">
              <a:rPr lang="en-US"/>
              <a:t>2/27/2016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567D4A-04CB-4EDF-8FB1-342A02FC8EC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01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8CC13F5-F2B1-464B-BE8F-27ABFBD2FBDE}" type="datetimeFigureOut">
              <a:rPr lang="en-US"/>
              <a:t>2/27/2016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61351F-DBB1-4664-ADA9-83BC7CB8848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236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61351F-DBB1-4664-ADA9-83BC7CB8848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8831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D00EA6-0821-4AC5-933C-321AA654534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0772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>
            <a:normAutofit/>
          </a:bodyPr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en-US"/>
              <a:t>2/27/2016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35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 marL="1600200">
              <a:defRPr/>
            </a:lvl6pPr>
            <a:lvl7pPr marL="1874520">
              <a:defRPr/>
            </a:lvl7pPr>
            <a:lvl8pPr marL="2148840">
              <a:defRPr/>
            </a:lvl8pPr>
            <a:lvl9pPr marL="242316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en-US"/>
              <a:t>2/27/2016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575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en-US"/>
              <a:t>2/27/2016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22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en-US"/>
              <a:t>2/27/2016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947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anchor="b">
            <a:normAutofit/>
          </a:bodyPr>
          <a:lstStyle>
            <a:lvl1pPr algn="l">
              <a:defRPr sz="4800" b="0" i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en-US"/>
              <a:t>2/27/2016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78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en-US"/>
              <a:t>2/27/2016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74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anchor="ctr">
            <a:noAutofit/>
          </a:bodyPr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 marL="1600200">
              <a:defRPr sz="1600"/>
            </a:lvl6pPr>
            <a:lvl7pPr marL="1874520">
              <a:defRPr sz="1600"/>
            </a:lvl7pPr>
            <a:lvl8pPr marL="2148840">
              <a:defRPr sz="1600"/>
            </a:lvl8pPr>
            <a:lvl9pPr marL="242316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en-US"/>
              <a:t>2/27/2016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885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en-US"/>
              <a:t>2/27/2016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15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en-US"/>
              <a:t>2/27/2016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433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D9712D-992A-4AB1-A5C2-575F75921AA2}" type="datetimeFigureOut">
              <a:rPr lang="en-US"/>
              <a:t>2/27/2016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FEFA0A-2F20-4B60-98C6-5FFDA469AA1C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88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anchor="b">
            <a:noAutofit/>
          </a:bodyPr>
          <a:lstStyle>
            <a:lvl1pPr algn="l">
              <a:defRPr sz="32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394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36614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3CD9712D-992A-4AB1-A5C2-575F75921AA2}" type="datetimeFigureOut">
              <a:rPr lang="en-US"/>
              <a:pPr/>
              <a:t>2/27/2016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fld id="{81FEFA0A-2F20-4B60-98C6-5FFDA469AA1C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Relationship Id="rId5" Type="http://schemas.microsoft.com/office/2007/relationships/hdphoto" Target="../media/hdphoto6.wdp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3.xml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250404" y="2156288"/>
            <a:ext cx="14854845" cy="834008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/>
            </a:r>
            <a:b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Великие имена в истории педагогики.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/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КОНФУЦИЙ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/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42284" y="4383634"/>
            <a:ext cx="6166421" cy="3171056"/>
          </a:xfrm>
        </p:spPr>
        <p:txBody>
          <a:bodyPr/>
          <a:lstStyle/>
          <a:p>
            <a:r>
              <a:rPr lang="ru-RU" b="1" dirty="0"/>
              <a:t>ПОДГОТОВИЛА</a:t>
            </a:r>
            <a:r>
              <a:rPr lang="ru-RU" dirty="0"/>
              <a:t> СТУДЕНТКА ЗАОЧНОГО ОТДЕЛЕНИЯ ФИЛОЛОГИЧЕСКОГО ФАКУЛЬТЕТА ГРУППЫ </a:t>
            </a:r>
            <a:r>
              <a:rPr lang="ru-RU" dirty="0" smtClean="0"/>
              <a:t>ЗФФ-113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АНАСТАСИЯ ЯШИНА</a:t>
            </a:r>
            <a:br>
              <a:rPr lang="ru-RU" dirty="0"/>
            </a:b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9876" y="2047537"/>
            <a:ext cx="3528392" cy="46938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4798268" y="1835171"/>
            <a:ext cx="4464496" cy="42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400" b="1" dirty="0" smtClean="0"/>
              <a:t>551 до н.э. - 479г</a:t>
            </a:r>
            <a:r>
              <a:rPr lang="ru-RU" b="1" dirty="0" smtClean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9817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35320" y="1080031"/>
            <a:ext cx="6670477" cy="7138050"/>
          </a:xfrm>
        </p:spPr>
        <p:txBody>
          <a:bodyPr>
            <a:noAutofit/>
          </a:bodyPr>
          <a:lstStyle/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ru-RU" sz="2200" b="1" dirty="0"/>
              <a:t>Ритуал</a:t>
            </a:r>
            <a:r>
              <a:rPr lang="ru-RU" sz="2200" dirty="0"/>
              <a:t> и </a:t>
            </a:r>
            <a:r>
              <a:rPr lang="ru-RU" sz="2200" b="1" dirty="0"/>
              <a:t>канон</a:t>
            </a:r>
            <a:r>
              <a:rPr lang="ru-RU" sz="2200" dirty="0"/>
              <a:t> составляют </a:t>
            </a:r>
            <a:r>
              <a:rPr lang="ru-RU" sz="2200" b="1" dirty="0"/>
              <a:t>основу </a:t>
            </a:r>
            <a:r>
              <a:rPr lang="ru-RU" sz="2200" b="1" dirty="0" smtClean="0"/>
              <a:t>воспитания</a:t>
            </a:r>
            <a:r>
              <a:rPr lang="ru-RU" sz="2200" dirty="0" smtClean="0"/>
              <a:t>. Содержание </a:t>
            </a:r>
            <a:r>
              <a:rPr lang="ru-RU" sz="2200" dirty="0"/>
              <a:t>обучения в школе Конфуция составляли: </a:t>
            </a:r>
            <a:r>
              <a:rPr lang="ru-RU" sz="2200" i="1" dirty="0"/>
              <a:t>обучение чтению, умению размышлять, словесности, поведению, преданности и доверию</a:t>
            </a:r>
            <a:r>
              <a:rPr lang="ru-RU" sz="2200" dirty="0"/>
              <a:t>. </a:t>
            </a:r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ru-RU" sz="2200" b="1" dirty="0" smtClean="0"/>
              <a:t>Основной </a:t>
            </a:r>
            <a:r>
              <a:rPr lang="ru-RU" sz="2200" b="1" dirty="0"/>
              <a:t>способ обучения </a:t>
            </a:r>
            <a:r>
              <a:rPr lang="ru-RU" sz="2200" b="1" dirty="0" smtClean="0"/>
              <a:t>— самостоятельно </a:t>
            </a:r>
            <a:r>
              <a:rPr lang="ru-RU" sz="2200" b="1" dirty="0"/>
              <a:t>делать «черновую работу»</a:t>
            </a:r>
            <a:r>
              <a:rPr lang="ru-RU" sz="2200" dirty="0"/>
              <a:t>: читать, учить наизусть, размышлять и упражняться в искусстве. </a:t>
            </a:r>
            <a:endParaRPr lang="ru-RU" sz="2200" dirty="0" smtClean="0"/>
          </a:p>
          <a:p>
            <a:pPr marL="342900" indent="-342900">
              <a:lnSpc>
                <a:spcPct val="100000"/>
              </a:lnSpc>
              <a:buFont typeface="Wingdings" panose="05000000000000000000" pitchFamily="2" charset="2"/>
              <a:buChar char="v"/>
            </a:pPr>
            <a:r>
              <a:rPr lang="ru-RU" sz="2200" b="1" dirty="0" smtClean="0"/>
              <a:t>Задача </a:t>
            </a:r>
            <a:r>
              <a:rPr lang="ru-RU" sz="2200" b="1" dirty="0"/>
              <a:t>учителя</a:t>
            </a:r>
            <a:r>
              <a:rPr lang="ru-RU" sz="2200" dirty="0"/>
              <a:t> заключалась в том, чтобы </a:t>
            </a:r>
            <a:r>
              <a:rPr lang="ru-RU" sz="2200" b="1" dirty="0"/>
              <a:t>открывать новую перспективу размышлениям ученика</a:t>
            </a:r>
            <a:r>
              <a:rPr lang="ru-RU" sz="2200" dirty="0"/>
              <a:t>. Сам Конфуций выступал </a:t>
            </a:r>
            <a:r>
              <a:rPr lang="ru-RU" sz="2200" b="1" dirty="0"/>
              <a:t>против любой формалистики</a:t>
            </a:r>
            <a:r>
              <a:rPr lang="ru-RU" sz="2200" dirty="0"/>
              <a:t>, «технизма» в обучении: </a:t>
            </a:r>
            <a:r>
              <a:rPr lang="ru-RU" sz="2200" i="1" dirty="0"/>
              <a:t>техническое знание, по его мнению, мешает истинному совершенствованию</a:t>
            </a:r>
            <a:r>
              <a:rPr lang="ru-RU" sz="2200" dirty="0"/>
              <a:t>.</a:t>
            </a:r>
          </a:p>
          <a:p>
            <a:pPr>
              <a:lnSpc>
                <a:spcPct val="120000"/>
              </a:lnSpc>
            </a:pPr>
            <a:endParaRPr lang="ru-RU" sz="2200" dirty="0"/>
          </a:p>
        </p:txBody>
      </p:sp>
      <p:sp>
        <p:nvSpPr>
          <p:cNvPr id="5" name="Rectangle 4"/>
          <p:cNvSpPr/>
          <p:nvPr/>
        </p:nvSpPr>
        <p:spPr>
          <a:xfrm>
            <a:off x="1987460" y="-243408"/>
            <a:ext cx="90059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Основные идеи. </a:t>
            </a:r>
            <a:endParaRPr lang="ru-RU" sz="8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852" y="928797"/>
            <a:ext cx="4019068" cy="5921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653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77576" y="908720"/>
            <a:ext cx="684076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300" dirty="0" smtClean="0"/>
              <a:t>Конфуций </a:t>
            </a:r>
            <a:r>
              <a:rPr lang="ru-RU" sz="2300" dirty="0"/>
              <a:t>предлагал следующие </a:t>
            </a:r>
            <a:r>
              <a:rPr lang="ru-RU" sz="2300" b="1" dirty="0" smtClean="0"/>
              <a:t>методы</a:t>
            </a:r>
            <a:r>
              <a:rPr lang="ru-RU" sz="2300" dirty="0" smtClean="0"/>
              <a:t>: </a:t>
            </a:r>
            <a:br>
              <a:rPr lang="ru-RU" sz="2300" dirty="0" smtClean="0"/>
            </a:br>
            <a:r>
              <a:rPr lang="ru-RU" sz="2300" b="1" dirty="0" smtClean="0"/>
              <a:t>диалоги</a:t>
            </a:r>
            <a:r>
              <a:rPr lang="ru-RU" sz="2300" dirty="0" smtClean="0"/>
              <a:t> </a:t>
            </a:r>
            <a:r>
              <a:rPr lang="ru-RU" sz="2300" dirty="0"/>
              <a:t>учителя с учениками, </a:t>
            </a:r>
            <a:r>
              <a:rPr lang="ru-RU" sz="2300" dirty="0" smtClean="0"/>
              <a:t/>
            </a:r>
            <a:br>
              <a:rPr lang="ru-RU" sz="2300" dirty="0" smtClean="0"/>
            </a:br>
            <a:r>
              <a:rPr lang="ru-RU" sz="2300" b="1" dirty="0" smtClean="0"/>
              <a:t>классификация</a:t>
            </a:r>
            <a:r>
              <a:rPr lang="ru-RU" sz="2300" dirty="0" smtClean="0"/>
              <a:t> </a:t>
            </a:r>
            <a:r>
              <a:rPr lang="ru-RU" sz="2300" dirty="0"/>
              <a:t>и сравнение </a:t>
            </a:r>
            <a:r>
              <a:rPr lang="ru-RU" sz="2300" b="1" dirty="0"/>
              <a:t>фактов и явлений</a:t>
            </a:r>
            <a:r>
              <a:rPr lang="ru-RU" sz="2300" dirty="0"/>
              <a:t>, </a:t>
            </a:r>
            <a:r>
              <a:rPr lang="ru-RU" sz="2300" b="1" dirty="0"/>
              <a:t>подражание образцам</a:t>
            </a:r>
            <a:r>
              <a:rPr lang="ru-RU" sz="2300" dirty="0"/>
              <a:t>, обучение </a:t>
            </a:r>
            <a:r>
              <a:rPr lang="ru-RU" sz="2300" b="1" dirty="0"/>
              <a:t>умению самостоятельно ставить вопросы </a:t>
            </a:r>
            <a:r>
              <a:rPr lang="ru-RU" sz="2300" dirty="0"/>
              <a:t>и искать на них </a:t>
            </a:r>
            <a:r>
              <a:rPr lang="ru-RU" sz="2300" b="1" dirty="0"/>
              <a:t>ответы</a:t>
            </a:r>
            <a:r>
              <a:rPr lang="ru-RU" sz="2300" dirty="0"/>
              <a:t>. </a:t>
            </a:r>
            <a:r>
              <a:rPr lang="ru-RU" sz="2300" dirty="0" smtClean="0"/>
              <a:t/>
            </a:r>
            <a:br>
              <a:rPr lang="ru-RU" sz="2300" dirty="0" smtClean="0"/>
            </a:br>
            <a:r>
              <a:rPr lang="ru-RU" sz="2300" dirty="0" smtClean="0"/>
              <a:t>Многие </a:t>
            </a:r>
            <a:r>
              <a:rPr lang="ru-RU" sz="2300" b="1" dirty="0"/>
              <a:t>принципы</a:t>
            </a:r>
            <a:r>
              <a:rPr lang="ru-RU" sz="2300" dirty="0"/>
              <a:t>, выдвинутые Конфуцием, </a:t>
            </a:r>
            <a:r>
              <a:rPr lang="ru-RU" sz="2300" b="1" dirty="0"/>
              <a:t>актуальны</a:t>
            </a:r>
            <a:r>
              <a:rPr lang="ru-RU" sz="2300" dirty="0"/>
              <a:t> и сегодня. </a:t>
            </a:r>
            <a:r>
              <a:rPr lang="ru-RU" sz="2300" dirty="0" smtClean="0"/>
              <a:t/>
            </a:r>
            <a:br>
              <a:rPr lang="ru-RU" sz="2300" dirty="0" smtClean="0"/>
            </a:br>
            <a:r>
              <a:rPr lang="ru-RU" sz="2300" dirty="0" smtClean="0"/>
              <a:t>Это:</a:t>
            </a:r>
            <a:endParaRPr lang="ru-RU" sz="2300" dirty="0"/>
          </a:p>
          <a:p>
            <a:pPr algn="r"/>
            <a:r>
              <a:rPr lang="ru-RU" sz="2300" dirty="0"/>
              <a:t>— </a:t>
            </a:r>
            <a:r>
              <a:rPr lang="ru-RU" sz="2300" b="1" i="1" dirty="0"/>
              <a:t>уважение</a:t>
            </a:r>
            <a:r>
              <a:rPr lang="ru-RU" sz="2300" i="1" dirty="0"/>
              <a:t> к ученику</a:t>
            </a:r>
            <a:r>
              <a:rPr lang="ru-RU" sz="2300" dirty="0" smtClean="0"/>
              <a:t>;</a:t>
            </a:r>
            <a:endParaRPr lang="ru-RU" sz="2300" dirty="0"/>
          </a:p>
          <a:p>
            <a:pPr algn="r"/>
            <a:r>
              <a:rPr lang="ru-RU" sz="2300" dirty="0"/>
              <a:t>— </a:t>
            </a:r>
            <a:r>
              <a:rPr lang="ru-RU" sz="2300" b="1" i="1" dirty="0"/>
              <a:t>принятие</a:t>
            </a:r>
            <a:r>
              <a:rPr lang="ru-RU" sz="2300" i="1" dirty="0"/>
              <a:t> учеников </a:t>
            </a:r>
            <a:r>
              <a:rPr lang="ru-RU" sz="2300" b="1" i="1" dirty="0"/>
              <a:t>такими</a:t>
            </a:r>
            <a:r>
              <a:rPr lang="ru-RU" sz="2300" i="1" dirty="0"/>
              <a:t>, какие они есть</a:t>
            </a:r>
            <a:r>
              <a:rPr lang="ru-RU" sz="2300" dirty="0" smtClean="0"/>
              <a:t>;</a:t>
            </a:r>
            <a:endParaRPr lang="ru-RU" sz="2300" dirty="0"/>
          </a:p>
          <a:p>
            <a:pPr algn="r"/>
            <a:r>
              <a:rPr lang="ru-RU" sz="2300" dirty="0"/>
              <a:t>— </a:t>
            </a:r>
            <a:r>
              <a:rPr lang="ru-RU" sz="2300" b="1" i="1" dirty="0"/>
              <a:t>собственный пример</a:t>
            </a:r>
            <a:r>
              <a:rPr lang="ru-RU" sz="2300" i="1" dirty="0"/>
              <a:t> — основа воспитания</a:t>
            </a:r>
            <a:r>
              <a:rPr lang="ru-RU" sz="2300" dirty="0"/>
              <a:t>;</a:t>
            </a:r>
          </a:p>
          <a:p>
            <a:pPr algn="r"/>
            <a:r>
              <a:rPr lang="ru-RU" sz="2300" dirty="0" smtClean="0"/>
              <a:t>— </a:t>
            </a:r>
            <a:r>
              <a:rPr lang="ru-RU" sz="2300" b="1" i="1" dirty="0"/>
              <a:t>терпимость</a:t>
            </a:r>
            <a:r>
              <a:rPr lang="ru-RU" sz="2300" dirty="0" smtClean="0"/>
              <a:t>;</a:t>
            </a:r>
            <a:endParaRPr lang="ru-RU" sz="2300" dirty="0"/>
          </a:p>
          <a:p>
            <a:pPr algn="r"/>
            <a:r>
              <a:rPr lang="ru-RU" sz="2300" dirty="0"/>
              <a:t>— </a:t>
            </a:r>
            <a:r>
              <a:rPr lang="ru-RU" sz="2300" b="1" i="1" dirty="0"/>
              <a:t>единство</a:t>
            </a:r>
            <a:r>
              <a:rPr lang="ru-RU" sz="2300" i="1" dirty="0"/>
              <a:t> учения и жизни</a:t>
            </a:r>
            <a:r>
              <a:rPr lang="ru-RU" sz="2300" dirty="0" smtClean="0"/>
              <a:t>;</a:t>
            </a:r>
            <a:endParaRPr lang="ru-RU" sz="2300" dirty="0"/>
          </a:p>
          <a:p>
            <a:pPr algn="r"/>
            <a:r>
              <a:rPr lang="ru-RU" sz="2300" dirty="0"/>
              <a:t>— </a:t>
            </a:r>
            <a:r>
              <a:rPr lang="ru-RU" sz="2300" b="1" i="1" dirty="0"/>
              <a:t>равенство</a:t>
            </a:r>
            <a:r>
              <a:rPr lang="ru-RU" sz="2300" i="1" dirty="0"/>
              <a:t> всех людей как учеников</a:t>
            </a:r>
            <a:r>
              <a:rPr lang="ru-RU" sz="2300" dirty="0" smtClean="0"/>
              <a:t>;</a:t>
            </a:r>
            <a:endParaRPr lang="ru-RU" sz="2300" dirty="0"/>
          </a:p>
          <a:p>
            <a:pPr algn="r"/>
            <a:r>
              <a:rPr lang="ru-RU" sz="2300" dirty="0"/>
              <a:t>— </a:t>
            </a:r>
            <a:r>
              <a:rPr lang="ru-RU" sz="2300" b="1" i="1" dirty="0"/>
              <a:t>отказ от </a:t>
            </a:r>
            <a:r>
              <a:rPr lang="ru-RU" sz="2300" b="1" i="1" dirty="0" smtClean="0"/>
              <a:t>принуждения </a:t>
            </a:r>
            <a:r>
              <a:rPr lang="ru-RU" sz="2300" i="1" dirty="0" smtClean="0"/>
              <a:t>к идее</a:t>
            </a:r>
            <a:r>
              <a:rPr lang="ru-RU" sz="2300" dirty="0" smtClean="0"/>
              <a:t>.</a:t>
            </a:r>
            <a:endParaRPr lang="ru-RU" sz="2300" dirty="0"/>
          </a:p>
        </p:txBody>
      </p:sp>
      <p:sp>
        <p:nvSpPr>
          <p:cNvPr id="6" name="Rectangle 5"/>
          <p:cNvSpPr/>
          <p:nvPr/>
        </p:nvSpPr>
        <p:spPr>
          <a:xfrm>
            <a:off x="1989956" y="-308860"/>
            <a:ext cx="90059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Основные идеи. </a:t>
            </a:r>
            <a:endParaRPr lang="ru-RU" sz="80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01" r="10617"/>
          <a:stretch/>
        </p:blipFill>
        <p:spPr>
          <a:xfrm>
            <a:off x="7462564" y="1124744"/>
            <a:ext cx="4464496" cy="477779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69088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012" y="717264"/>
            <a:ext cx="4392488" cy="27170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09431" y="987614"/>
            <a:ext cx="5282317" cy="2843517"/>
          </a:xfrm>
        </p:spPr>
        <p:txBody>
          <a:bodyPr/>
          <a:lstStyle/>
          <a:p>
            <a:r>
              <a:rPr lang="ru-RU" sz="2000" dirty="0"/>
              <a:t>Мэн-цзы был продолжателем Конфуция, </a:t>
            </a:r>
            <a:r>
              <a:rPr lang="ru-RU" sz="2000" b="1" dirty="0"/>
              <a:t>защищал конфуцианство от нападок</a:t>
            </a:r>
            <a:r>
              <a:rPr lang="ru-RU" sz="2000" dirty="0"/>
              <a:t> со стороны других тогдашних школ. </a:t>
            </a:r>
            <a:r>
              <a:rPr lang="ru-RU" sz="2000" dirty="0" smtClean="0"/>
              <a:t>Мэн-цзы </a:t>
            </a:r>
            <a:r>
              <a:rPr lang="ru-RU" sz="2000" b="1" dirty="0"/>
              <a:t>выработал концепцию человеческой природы</a:t>
            </a:r>
            <a:r>
              <a:rPr lang="ru-RU" sz="2000" dirty="0"/>
              <a:t>; он развивал мысли Конфуция </a:t>
            </a:r>
            <a:r>
              <a:rPr lang="ru-RU" sz="2000" b="1" dirty="0"/>
              <a:t>о моральном благе и отношении образованного к этому благ</a:t>
            </a:r>
            <a:r>
              <a:rPr lang="ru-RU" sz="2000" dirty="0"/>
              <a:t>у.</a:t>
            </a:r>
            <a:br>
              <a:rPr lang="ru-RU" sz="2000" dirty="0"/>
            </a:br>
            <a:r>
              <a:rPr lang="ru-RU" sz="2000" b="1" dirty="0"/>
              <a:t>Благо</a:t>
            </a:r>
            <a:r>
              <a:rPr lang="ru-RU" sz="2000" dirty="0"/>
              <a:t> – </a:t>
            </a:r>
            <a:r>
              <a:rPr lang="ru-RU" sz="2000" i="1" dirty="0"/>
              <a:t>абстрактная этическая категория, под которой подразумевается порядок </a:t>
            </a:r>
            <a:r>
              <a:rPr lang="ru-RU" sz="2000" i="1" dirty="0" smtClean="0"/>
              <a:t>при </a:t>
            </a:r>
            <a:r>
              <a:rPr lang="ru-RU" sz="2000" i="1" dirty="0"/>
              <a:t>следовании </a:t>
            </a:r>
            <a:r>
              <a:rPr lang="ru-RU" sz="2000" i="1" dirty="0" smtClean="0"/>
              <a:t>путем.</a:t>
            </a:r>
            <a:endParaRPr lang="ru-RU" sz="1100" dirty="0"/>
          </a:p>
        </p:txBody>
      </p:sp>
      <p:sp>
        <p:nvSpPr>
          <p:cNvPr id="5" name="Rectangle 4"/>
          <p:cNvSpPr/>
          <p:nvPr/>
        </p:nvSpPr>
        <p:spPr>
          <a:xfrm>
            <a:off x="1125860" y="-287174"/>
            <a:ext cx="103236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latin typeface="Century Gothic" panose="020B0502020202020204" pitchFamily="34" charset="0"/>
              </a:rPr>
              <a:t>Последователи.</a:t>
            </a:r>
            <a:endParaRPr lang="ru-RU" sz="9600" b="1" dirty="0">
              <a:latin typeface="Century Gothic" panose="020B0502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6" y="1196752"/>
            <a:ext cx="2738755" cy="4176464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2732963" y="3434331"/>
            <a:ext cx="4276468" cy="3927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Мэн-цзы</a:t>
            </a:r>
          </a:p>
        </p:txBody>
      </p:sp>
      <p:sp>
        <p:nvSpPr>
          <p:cNvPr id="9" name="Rectangle 8"/>
          <p:cNvSpPr/>
          <p:nvPr/>
        </p:nvSpPr>
        <p:spPr>
          <a:xfrm>
            <a:off x="2998068" y="3858007"/>
            <a:ext cx="869057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/>
              <a:t>Человеческая </a:t>
            </a:r>
            <a:r>
              <a:rPr lang="ru-RU" sz="1900" b="1" dirty="0"/>
              <a:t>природа наделена благом</a:t>
            </a:r>
            <a:r>
              <a:rPr lang="ru-RU" sz="1900" dirty="0"/>
              <a:t>, хотя эта природа и не всегда проявляется. </a:t>
            </a:r>
            <a:endParaRPr lang="ru-RU" sz="19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/>
              <a:t>Благо</a:t>
            </a:r>
            <a:r>
              <a:rPr lang="ru-RU" sz="1900" dirty="0" smtClean="0"/>
              <a:t> </a:t>
            </a:r>
            <a:r>
              <a:rPr lang="ru-RU" sz="1900" dirty="0"/>
              <a:t>в каждом человеке может </a:t>
            </a:r>
            <a:r>
              <a:rPr lang="ru-RU" sz="1900" b="1" dirty="0"/>
              <a:t>реализоваться</a:t>
            </a:r>
            <a:r>
              <a:rPr lang="ru-RU" sz="1900" dirty="0"/>
              <a:t> </a:t>
            </a:r>
            <a:r>
              <a:rPr lang="ru-RU" sz="1900" b="1" dirty="0"/>
              <a:t>четырьмя добродетелями</a:t>
            </a:r>
            <a:r>
              <a:rPr lang="ru-RU" sz="1900" dirty="0"/>
              <a:t>, </a:t>
            </a:r>
            <a:r>
              <a:rPr lang="ru-RU" sz="1900" b="1" dirty="0"/>
              <a:t>основой</a:t>
            </a:r>
            <a:r>
              <a:rPr lang="ru-RU" sz="1900" dirty="0"/>
              <a:t> </a:t>
            </a:r>
            <a:r>
              <a:rPr lang="ru-RU" sz="1900" dirty="0" smtClean="0"/>
              <a:t>которых </a:t>
            </a:r>
            <a:r>
              <a:rPr lang="ru-RU" sz="1900" b="1" dirty="0" smtClean="0"/>
              <a:t>является </a:t>
            </a:r>
            <a:r>
              <a:rPr lang="ru-RU" sz="1900" b="1" dirty="0"/>
              <a:t>знание</a:t>
            </a:r>
            <a:r>
              <a:rPr lang="ru-RU" sz="1900" dirty="0"/>
              <a:t>. </a:t>
            </a:r>
            <a:endParaRPr lang="ru-RU" sz="19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/>
              <a:t>Небо</a:t>
            </a:r>
            <a:r>
              <a:rPr lang="ru-RU" sz="1900" dirty="0" smtClean="0"/>
              <a:t> </a:t>
            </a:r>
            <a:r>
              <a:rPr lang="ru-RU" sz="1900" dirty="0"/>
              <a:t>Мэн-цзы понимает как </a:t>
            </a:r>
            <a:r>
              <a:rPr lang="ru-RU" sz="1900" b="1" dirty="0"/>
              <a:t>идеальную силу</a:t>
            </a:r>
            <a:r>
              <a:rPr lang="ru-RU" sz="1900" dirty="0"/>
              <a:t>, наделяющую человека существованием и социальной функцией. </a:t>
            </a:r>
            <a:endParaRPr lang="ru-RU" sz="1900" dirty="0" smtClean="0"/>
          </a:p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1900" b="1" dirty="0" smtClean="0"/>
              <a:t>Человек </a:t>
            </a:r>
            <a:r>
              <a:rPr lang="ru-RU" sz="1900" b="1" dirty="0"/>
              <a:t>существует благодаря Небу </a:t>
            </a:r>
            <a:r>
              <a:rPr lang="ru-RU" sz="1900" dirty="0"/>
              <a:t>и поэтому является его частью, так же как и природа. Различие между </a:t>
            </a:r>
            <a:r>
              <a:rPr lang="ru-RU" sz="1900" b="1" dirty="0"/>
              <a:t>Небом,</a:t>
            </a:r>
            <a:r>
              <a:rPr lang="ru-RU" sz="1900" dirty="0"/>
              <a:t> которое </a:t>
            </a:r>
            <a:r>
              <a:rPr lang="ru-RU" sz="1900" b="1" dirty="0"/>
              <a:t>сообщает человеку природу его существования</a:t>
            </a:r>
            <a:r>
              <a:rPr lang="ru-RU" sz="1900" dirty="0"/>
              <a:t>, и </a:t>
            </a:r>
            <a:r>
              <a:rPr lang="ru-RU" sz="1900" b="1" dirty="0"/>
              <a:t>человеком</a:t>
            </a:r>
            <a:r>
              <a:rPr lang="ru-RU" sz="1900" dirty="0"/>
              <a:t> может быть преодолено культивированием, совершенствованием этой природы до чистой формы.</a:t>
            </a:r>
            <a:r>
              <a:rPr lang="ru-RU" sz="1050" dirty="0"/>
              <a:t/>
            </a:r>
            <a:br>
              <a:rPr lang="ru-RU" sz="105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5319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985" y="816355"/>
            <a:ext cx="9008745" cy="6048672"/>
          </a:xfrm>
        </p:spPr>
        <p:txBody>
          <a:bodyPr>
            <a:normAutofit fontScale="25000" lnSpcReduction="20000"/>
          </a:bodyPr>
          <a:lstStyle/>
          <a:p>
            <a:r>
              <a:rPr lang="ru-RU" sz="7600" b="1" dirty="0" smtClean="0"/>
              <a:t>Юнь-цзы</a:t>
            </a:r>
            <a:r>
              <a:rPr lang="ru-RU" sz="7600" dirty="0" smtClean="0"/>
              <a:t>, настоящее имя – Сюнь Цинь (III в. до н. э.), полемизируя с Мэн-цзы, выдвинул противоположные взгляды на сущность неба, </a:t>
            </a:r>
            <a:br>
              <a:rPr lang="ru-RU" sz="7600" dirty="0" smtClean="0"/>
            </a:br>
            <a:r>
              <a:rPr lang="ru-RU" sz="7600" b="1" dirty="0" smtClean="0"/>
              <a:t>выступил против концепции человеческой природы</a:t>
            </a:r>
            <a:r>
              <a:rPr lang="ru-RU" sz="7600" dirty="0" smtClean="0"/>
              <a:t>. </a:t>
            </a:r>
            <a:br>
              <a:rPr lang="ru-RU" sz="7600" dirty="0" smtClean="0"/>
            </a:br>
            <a:r>
              <a:rPr lang="ru-RU" sz="7600" dirty="0" smtClean="0"/>
              <a:t/>
            </a:r>
            <a:br>
              <a:rPr lang="ru-RU" sz="7600" dirty="0" smtClean="0"/>
            </a:br>
            <a:r>
              <a:rPr lang="ru-RU" sz="7600" b="1" dirty="0" smtClean="0"/>
              <a:t>Небо</a:t>
            </a:r>
            <a:r>
              <a:rPr lang="ru-RU" sz="7600" dirty="0" smtClean="0"/>
              <a:t> он понимал как </a:t>
            </a:r>
            <a:r>
              <a:rPr lang="ru-RU" sz="7600" b="1" dirty="0" smtClean="0"/>
              <a:t>постоянное, имеющее свой путь и наделенное силой</a:t>
            </a:r>
            <a:r>
              <a:rPr lang="ru-RU" sz="7600" dirty="0" smtClean="0"/>
              <a:t>, сообщающей человеку сущность и существование. </a:t>
            </a:r>
            <a:r>
              <a:rPr lang="ru-RU" sz="7600" b="1" dirty="0" smtClean="0"/>
              <a:t>Вместе с землею небо соединяет мир в единое целое</a:t>
            </a:r>
            <a:r>
              <a:rPr lang="ru-RU" sz="7600" dirty="0" smtClean="0"/>
              <a:t>. Отсюда вытекает, что </a:t>
            </a:r>
            <a:r>
              <a:rPr lang="ru-RU" sz="7600" b="1" dirty="0" smtClean="0"/>
              <a:t>человек является частью природы</a:t>
            </a:r>
            <a:r>
              <a:rPr lang="ru-RU" sz="7600" dirty="0" smtClean="0"/>
              <a:t>. Заслуживает внимания членение природы у Сюнь-цзы:</a:t>
            </a:r>
            <a:br>
              <a:rPr lang="ru-RU" sz="7600" dirty="0" smtClean="0"/>
            </a:br>
            <a:r>
              <a:rPr lang="ru-RU" sz="7600" dirty="0" smtClean="0"/>
              <a:t> - </a:t>
            </a:r>
            <a:r>
              <a:rPr lang="ru-RU" sz="7600" i="1" dirty="0" smtClean="0"/>
              <a:t>явления неживые, состоящие из ци – материального вещества;</a:t>
            </a:r>
            <a:br>
              <a:rPr lang="ru-RU" sz="7600" i="1" dirty="0" smtClean="0"/>
            </a:br>
            <a:r>
              <a:rPr lang="ru-RU" sz="7600" i="1" dirty="0" smtClean="0"/>
              <a:t>явления живые, состоящие из материального вещества и обладающие шэн – жизнью</a:t>
            </a:r>
            <a:r>
              <a:rPr lang="ru-RU" sz="7600" dirty="0" smtClean="0"/>
              <a:t>;</a:t>
            </a:r>
            <a:br>
              <a:rPr lang="ru-RU" sz="7600" dirty="0" smtClean="0"/>
            </a:br>
            <a:r>
              <a:rPr lang="ru-RU" sz="7600" dirty="0" smtClean="0"/>
              <a:t> - </a:t>
            </a:r>
            <a:r>
              <a:rPr lang="ru-RU" sz="7600" i="1" dirty="0" smtClean="0"/>
              <a:t>явления, состоящие из материального вещества, живущие и обладающие чжи – сознанием</a:t>
            </a:r>
            <a:r>
              <a:rPr lang="ru-RU" sz="7600" dirty="0" smtClean="0"/>
              <a:t>;</a:t>
            </a:r>
            <a:br>
              <a:rPr lang="ru-RU" sz="7600" dirty="0" smtClean="0"/>
            </a:br>
            <a:r>
              <a:rPr lang="ru-RU" sz="7600" dirty="0" smtClean="0"/>
              <a:t> - </a:t>
            </a:r>
            <a:r>
              <a:rPr lang="ru-RU" sz="7600" i="1" dirty="0" smtClean="0"/>
              <a:t>человек, состоящий из материального вещества, живущий, обладающий </a:t>
            </a:r>
            <a:r>
              <a:rPr lang="ru-RU" sz="7600" i="1" dirty="0"/>
              <a:t>сознанием, имеющий, кроме того, и моральное сознание</a:t>
            </a:r>
            <a:r>
              <a:rPr lang="ru-RU" sz="7600" dirty="0" smtClean="0"/>
              <a:t>.</a:t>
            </a:r>
            <a:endParaRPr lang="ru-RU" sz="7600" dirty="0"/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ru-RU" sz="7200" dirty="0"/>
              <a:t>Сюнь-цзы касается и </a:t>
            </a:r>
            <a:r>
              <a:rPr lang="ru-RU" sz="7200" b="1" dirty="0"/>
              <a:t>вопросов онтологии языка</a:t>
            </a:r>
            <a:r>
              <a:rPr lang="ru-RU" sz="7200" dirty="0"/>
              <a:t>. </a:t>
            </a:r>
            <a:endParaRPr lang="ru-RU" sz="7200" dirty="0"/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ru-RU" sz="7200" b="1" dirty="0" smtClean="0"/>
              <a:t>Понятийное </a:t>
            </a:r>
            <a:r>
              <a:rPr lang="ru-RU" sz="7200" b="1" dirty="0"/>
              <a:t>освоение действительности</a:t>
            </a:r>
            <a:r>
              <a:rPr lang="ru-RU" sz="7200" dirty="0"/>
              <a:t> происходит при </a:t>
            </a:r>
            <a:r>
              <a:rPr lang="ru-RU" sz="7200" b="1" dirty="0"/>
              <a:t>помощи разума</a:t>
            </a:r>
            <a:r>
              <a:rPr lang="ru-RU" sz="7200" dirty="0"/>
              <a:t>. </a:t>
            </a:r>
            <a:endParaRPr lang="ru-RU" sz="7200" dirty="0"/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ru-RU" sz="7200" b="1" dirty="0" smtClean="0"/>
              <a:t>Чувственное </a:t>
            </a:r>
            <a:r>
              <a:rPr lang="ru-RU" sz="7200" b="1" dirty="0"/>
              <a:t>соприкосновение с реальностью</a:t>
            </a:r>
            <a:r>
              <a:rPr lang="ru-RU" sz="7200" dirty="0"/>
              <a:t> является первой ступенью познания, следующая ступень – разумное </a:t>
            </a:r>
            <a:r>
              <a:rPr lang="ru-RU" sz="7200" dirty="0" smtClean="0"/>
              <a:t>познание.</a:t>
            </a:r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ru-RU" sz="7200" b="1" dirty="0" smtClean="0"/>
              <a:t>П</a:t>
            </a:r>
            <a:r>
              <a:rPr lang="ru-RU" sz="7200" b="1" dirty="0" smtClean="0"/>
              <a:t>реодолевает </a:t>
            </a:r>
            <a:r>
              <a:rPr lang="ru-RU" sz="7200" b="1" dirty="0"/>
              <a:t>классическое понимание порядка </a:t>
            </a:r>
            <a:r>
              <a:rPr lang="ru-RU" sz="7200" dirty="0"/>
              <a:t>в конфуцианской социальной этике. </a:t>
            </a:r>
            <a:endParaRPr lang="ru-RU" sz="7200" dirty="0"/>
          </a:p>
          <a:p>
            <a:pPr marL="685800" indent="-685800">
              <a:buFont typeface="Wingdings" panose="05000000000000000000" pitchFamily="2" charset="2"/>
              <a:buChar char="q"/>
            </a:pPr>
            <a:r>
              <a:rPr lang="ru-RU" sz="7200" b="1" dirty="0" smtClean="0"/>
              <a:t>Способности </a:t>
            </a:r>
            <a:r>
              <a:rPr lang="ru-RU" sz="7200" b="1" dirty="0"/>
              <a:t>человека не являются </a:t>
            </a:r>
            <a:r>
              <a:rPr lang="ru-RU" sz="7200" dirty="0"/>
              <a:t>фатально, или наследственно, </a:t>
            </a:r>
            <a:r>
              <a:rPr lang="ru-RU" sz="7200" b="1" dirty="0"/>
              <a:t>предопределенными</a:t>
            </a:r>
            <a:r>
              <a:rPr lang="ru-RU" sz="7200" dirty="0"/>
              <a:t>, они должны </a:t>
            </a:r>
            <a:r>
              <a:rPr lang="ru-RU" sz="7200" b="1" dirty="0"/>
              <a:t>соответствовать полученному воспитанию</a:t>
            </a:r>
            <a:r>
              <a:rPr lang="ru-RU" sz="7200" dirty="0"/>
              <a:t>. </a:t>
            </a:r>
          </a:p>
          <a:p>
            <a:endParaRPr lang="ru-RU" sz="31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40" t="1099" r="6817" b="9698"/>
          <a:stretch/>
        </p:blipFill>
        <p:spPr>
          <a:xfrm>
            <a:off x="9026677" y="741123"/>
            <a:ext cx="3046028" cy="5244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4812" y="3833165"/>
            <a:ext cx="2391147" cy="28092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ounded Rectangle 7"/>
          <p:cNvSpPr/>
          <p:nvPr/>
        </p:nvSpPr>
        <p:spPr>
          <a:xfrm>
            <a:off x="8517856" y="6446064"/>
            <a:ext cx="3670968" cy="3927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Юнь-цзы (Сюнь Цинь)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01924" y="-315416"/>
            <a:ext cx="9478877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b="1" dirty="0" smtClean="0">
                <a:latin typeface="Century Gothic" panose="020B0502020202020204" pitchFamily="34" charset="0"/>
              </a:rPr>
              <a:t>Последователи.</a:t>
            </a:r>
            <a:endParaRPr lang="ru-RU" sz="88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031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6"/>
          <p:cNvSpPr>
            <a:spLocks noGrp="1"/>
          </p:cNvSpPr>
          <p:nvPr>
            <p:ph sz="half" idx="1"/>
          </p:nvPr>
        </p:nvSpPr>
        <p:spPr>
          <a:xfrm>
            <a:off x="434692" y="935359"/>
            <a:ext cx="3175790" cy="5760640"/>
          </a:xfrm>
        </p:spPr>
        <p:txBody>
          <a:bodyPr>
            <a:noAutofit/>
          </a:bodyPr>
          <a:lstStyle/>
          <a:p>
            <a:pPr marL="457200" indent="-457200"/>
            <a:r>
              <a:rPr lang="ru-RU" sz="2000" b="1" dirty="0" smtClean="0"/>
              <a:t>Педагогические взгляды </a:t>
            </a:r>
            <a:r>
              <a:rPr lang="ru-RU" sz="2000" dirty="0" smtClean="0"/>
              <a:t>Конфуция нашли </a:t>
            </a:r>
            <a:r>
              <a:rPr lang="ru-RU" sz="2000" dirty="0"/>
              <a:t>широкое отражение в классической </a:t>
            </a:r>
            <a:r>
              <a:rPr lang="ru-RU" sz="2000" dirty="0" smtClean="0"/>
              <a:t>книге </a:t>
            </a:r>
            <a:r>
              <a:rPr lang="ru-RU" sz="2000" dirty="0"/>
              <a:t>«Беседы и суждения» («Лунь </a:t>
            </a:r>
            <a:r>
              <a:rPr lang="ru-RU" sz="2000" dirty="0" smtClean="0"/>
              <a:t>юй»), </a:t>
            </a:r>
            <a:r>
              <a:rPr lang="ru-RU" sz="2000" dirty="0"/>
              <a:t>которая </a:t>
            </a:r>
            <a:r>
              <a:rPr lang="ru-RU" sz="2000" b="1" dirty="0"/>
              <a:t>содержит запись бесед Конфуция с </a:t>
            </a:r>
            <a:r>
              <a:rPr lang="ru-RU" sz="2000" b="1" dirty="0" smtClean="0"/>
              <a:t>учениками</a:t>
            </a:r>
            <a:r>
              <a:rPr lang="ru-RU" sz="2000" dirty="0" smtClean="0"/>
              <a:t>. Эту </a:t>
            </a:r>
            <a:r>
              <a:rPr lang="ru-RU" sz="2000" dirty="0"/>
              <a:t>книгу учащиеся заучивали наизусть начиная со II в. до н. э.</a:t>
            </a:r>
          </a:p>
          <a:p>
            <a:pPr marL="0" indent="0">
              <a:buNone/>
            </a:pPr>
            <a:endParaRPr lang="ru-RU" sz="16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0482" y="980728"/>
            <a:ext cx="5354416" cy="40935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252151" y="5103674"/>
            <a:ext cx="1207107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/>
              <a:t>Книга</a:t>
            </a:r>
            <a:r>
              <a:rPr lang="ru-RU" dirty="0"/>
              <a:t> состоит </a:t>
            </a:r>
            <a:r>
              <a:rPr lang="ru-RU" b="1" dirty="0"/>
              <a:t>из кратких заметок, фиксирующих афоризмы Конфуция</a:t>
            </a:r>
            <a:r>
              <a:rPr lang="ru-RU" dirty="0"/>
              <a:t>, высказывания, поступки учителя, а также его Вот некоторые педагогические </a:t>
            </a:r>
            <a:r>
              <a:rPr lang="ru-RU" b="1" dirty="0"/>
              <a:t>изречения</a:t>
            </a:r>
            <a:r>
              <a:rPr lang="ru-RU" dirty="0"/>
              <a:t> из этой книги, </a:t>
            </a:r>
            <a:r>
              <a:rPr lang="ru-RU" b="1" dirty="0"/>
              <a:t>показывающие то высокое назначение, которое отводилось в Древнем Китае обучению</a:t>
            </a:r>
            <a:r>
              <a:rPr lang="ru-RU" dirty="0"/>
              <a:t>. </a:t>
            </a:r>
            <a:r>
              <a:rPr lang="ru-RU" i="1" dirty="0"/>
              <a:t>«</a:t>
            </a:r>
            <a:r>
              <a:rPr lang="ru-RU" b="1" i="1" dirty="0"/>
              <a:t>Учиться без пресыщ</a:t>
            </a:r>
            <a:r>
              <a:rPr lang="ru-RU" i="1" dirty="0"/>
              <a:t>ения, просвещать без устали», «</a:t>
            </a:r>
            <a:r>
              <a:rPr lang="ru-RU" b="1" i="1" dirty="0"/>
              <a:t>Учиться</a:t>
            </a:r>
            <a:r>
              <a:rPr lang="ru-RU" i="1" dirty="0"/>
              <a:t> и время от времени </a:t>
            </a:r>
            <a:r>
              <a:rPr lang="ru-RU" b="1" i="1" dirty="0"/>
              <a:t>повторять изученное</a:t>
            </a:r>
            <a:r>
              <a:rPr lang="ru-RU" i="1" dirty="0"/>
              <a:t>, разве это не приятно?», «</a:t>
            </a:r>
            <a:r>
              <a:rPr lang="ru-RU" b="1" i="1" dirty="0"/>
              <a:t>Учиться и не размышлять </a:t>
            </a:r>
            <a:r>
              <a:rPr lang="ru-RU" i="1" dirty="0"/>
              <a:t>— напрасно </a:t>
            </a:r>
            <a:r>
              <a:rPr lang="ru-RU" b="1" i="1" dirty="0"/>
              <a:t>терять время</a:t>
            </a:r>
            <a:r>
              <a:rPr lang="ru-RU" i="1" dirty="0"/>
              <a:t>, </a:t>
            </a:r>
            <a:r>
              <a:rPr lang="ru-RU" b="1" i="1" dirty="0"/>
              <a:t>размышлять и не учиться — губительно</a:t>
            </a:r>
            <a:r>
              <a:rPr lang="ru-RU" i="1" dirty="0"/>
              <a:t>», «Если </a:t>
            </a:r>
            <a:r>
              <a:rPr lang="ru-RU" b="1" i="1" dirty="0"/>
              <a:t>не можешь совершенствовать себя</a:t>
            </a:r>
            <a:r>
              <a:rPr lang="ru-RU" i="1" dirty="0"/>
              <a:t>, то </a:t>
            </a:r>
            <a:r>
              <a:rPr lang="ru-RU" b="1" i="1" dirty="0"/>
              <a:t>как</a:t>
            </a:r>
            <a:r>
              <a:rPr lang="ru-RU" i="1" dirty="0"/>
              <a:t> же </a:t>
            </a:r>
            <a:r>
              <a:rPr lang="ru-RU" b="1" i="1" dirty="0"/>
              <a:t>сможешь совершенствовать других </a:t>
            </a:r>
            <a:r>
              <a:rPr lang="ru-RU" i="1" dirty="0"/>
              <a:t>людей?»</a:t>
            </a:r>
            <a:r>
              <a:rPr lang="ru-RU" dirty="0"/>
              <a:t>.</a:t>
            </a:r>
          </a:p>
        </p:txBody>
      </p:sp>
      <p:sp>
        <p:nvSpPr>
          <p:cNvPr id="9" name="Rectangle 8"/>
          <p:cNvSpPr/>
          <p:nvPr/>
        </p:nvSpPr>
        <p:spPr>
          <a:xfrm>
            <a:off x="9029971" y="935359"/>
            <a:ext cx="308788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b="1" dirty="0"/>
              <a:t>Составление книги </a:t>
            </a:r>
            <a:r>
              <a:rPr lang="ru-RU" sz="2000" dirty="0"/>
              <a:t>последователями началось после смерти Конфуция и </a:t>
            </a:r>
            <a:r>
              <a:rPr lang="ru-RU" sz="2000" b="1" dirty="0"/>
              <a:t>заняло от 30 до 50 лет.</a:t>
            </a:r>
            <a:r>
              <a:rPr lang="ru-RU" sz="2000" dirty="0"/>
              <a:t> </a:t>
            </a:r>
            <a:r>
              <a:rPr lang="ru-RU" sz="2000" b="1" dirty="0"/>
              <a:t>Знание</a:t>
            </a:r>
            <a:r>
              <a:rPr lang="ru-RU" sz="2000" dirty="0"/>
              <a:t> этой </a:t>
            </a:r>
            <a:r>
              <a:rPr lang="ru-RU" sz="2000" b="1" dirty="0"/>
              <a:t>книги наизусть </a:t>
            </a:r>
            <a:r>
              <a:rPr lang="ru-RU" sz="2000" dirty="0"/>
              <a:t>являлось </a:t>
            </a:r>
            <a:r>
              <a:rPr lang="ru-RU" sz="2000" b="1" dirty="0"/>
              <a:t>обязательным требованием китайского классического </a:t>
            </a:r>
            <a:r>
              <a:rPr lang="ru-RU" sz="2000" b="1" dirty="0" smtClean="0"/>
              <a:t>образования.</a:t>
            </a:r>
            <a:endParaRPr lang="ru-RU" sz="20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4181992" y="4681522"/>
            <a:ext cx="4276468" cy="392744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«Лунь юй»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41884" y="-243408"/>
            <a:ext cx="1032366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9600" b="1" dirty="0" smtClean="0">
                <a:latin typeface="Century Gothic" panose="020B0502020202020204" pitchFamily="34" charset="0"/>
              </a:rPr>
              <a:t>Последователи.</a:t>
            </a:r>
            <a:endParaRPr lang="ru-RU" sz="9600" b="1" dirty="0"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432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588" t="34513" r="39763" b="7640"/>
          <a:stretch/>
        </p:blipFill>
        <p:spPr>
          <a:xfrm>
            <a:off x="765820" y="1340768"/>
            <a:ext cx="3744416" cy="45103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Rectangle 4"/>
          <p:cNvSpPr/>
          <p:nvPr/>
        </p:nvSpPr>
        <p:spPr>
          <a:xfrm>
            <a:off x="0" y="-67437"/>
            <a:ext cx="12282530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300" b="1" dirty="0" smtClean="0">
                <a:latin typeface="Century Gothic" panose="020B0502020202020204" pitchFamily="34" charset="0"/>
              </a:rPr>
              <a:t>Цитаты великого философа.</a:t>
            </a:r>
            <a:endParaRPr lang="ru-RU" sz="6300" b="1" dirty="0">
              <a:latin typeface="Century Gothic" panose="020B0502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726260" y="1020018"/>
            <a:ext cx="7344816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Учитесь так, словно вы постоянно ощущаете нехватку своих знаний, и так, словно вы постоянно боитесь растерять свои знания</a:t>
            </a:r>
            <a:r>
              <a:rPr lang="ru-RU" sz="24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Тот, кто, обращаясь к старому, способен открывать новое, достоин быть учителем</a:t>
            </a:r>
            <a:r>
              <a:rPr lang="ru-RU" sz="24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Выберите себе работу по душе, и вам не придется работать ни одного дня в своей жизни.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Я передаю, а не сочиняю. Я верю в древность и люблю ее.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Утром познав истину, вечером можно умереть</a:t>
            </a:r>
            <a:r>
              <a:rPr lang="ru-RU" sz="24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dirty="0"/>
              <a:t>Только самые мудрые и самые глупые не поддаются обучению.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i="1" dirty="0"/>
              <a:t>Стоя на берегу реки, Учитель сказал</a:t>
            </a:r>
            <a:r>
              <a:rPr lang="ru-RU" sz="2400" dirty="0"/>
              <a:t>: "Все уходит, как эти воды, всякий день и всякую ночь".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52411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9389" y="836712"/>
            <a:ext cx="6279767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195105" y="836712"/>
            <a:ext cx="5400600" cy="6232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100" dirty="0"/>
              <a:t>Человек расширяет Путь, а не Путь расширяет </a:t>
            </a:r>
            <a:r>
              <a:rPr lang="ru-RU" sz="2100" dirty="0" smtClean="0"/>
              <a:t>человека.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100" dirty="0" smtClean="0"/>
              <a:t>Посылать </a:t>
            </a:r>
            <a:r>
              <a:rPr lang="ru-RU" sz="2100" dirty="0"/>
              <a:t>людей на войну необученными — значит предавать их</a:t>
            </a:r>
            <a:r>
              <a:rPr lang="ru-RU" sz="21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100" dirty="0"/>
              <a:t>Некто спросил: "Правильно ли говорят, что за зло нужно платить добром?" Учитель сказал: "А чем же тогда платить за добро? За зло надо платить по справедливости, а за добро — </a:t>
            </a:r>
            <a:r>
              <a:rPr lang="ru-RU" sz="2100" dirty="0" smtClean="0"/>
              <a:t>добром».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100" dirty="0"/>
              <a:t>Мудрый не знает волнений, человечный не знает забот, смелый не знает страха.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100" dirty="0"/>
              <a:t>Благородный помогает людям увидеть доброе в себе и не поучает людей видеть в себе дурное. А низкий человек поступает наоборот.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100" dirty="0"/>
              <a:t>В древности люди учились для того, чтобы совершенствовать себя. Нынче учатся для того, чтобы удивить других</a:t>
            </a:r>
            <a:r>
              <a:rPr lang="ru-RU" sz="2100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2100" dirty="0"/>
          </a:p>
        </p:txBody>
      </p:sp>
      <p:sp>
        <p:nvSpPr>
          <p:cNvPr id="5" name="Rectangle 4"/>
          <p:cNvSpPr/>
          <p:nvPr/>
        </p:nvSpPr>
        <p:spPr>
          <a:xfrm>
            <a:off x="117748" y="-55193"/>
            <a:ext cx="12282530" cy="10618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6300" b="1" dirty="0" smtClean="0">
                <a:latin typeface="Century Gothic" panose="020B0502020202020204" pitchFamily="34" charset="0"/>
              </a:rPr>
              <a:t>Цитаты великого философа.</a:t>
            </a:r>
            <a:endParaRPr lang="ru-RU" sz="6300" b="1" dirty="0"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739389" y="4675702"/>
            <a:ext cx="6092825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/>
              <a:t>Даже в обществе двух человек я непременно найду, чему у них поучиться. Достоинствам их я постараюсь подражать, а на их недостатках сам буду </a:t>
            </a:r>
            <a:r>
              <a:rPr lang="ru-RU" sz="2200" dirty="0" smtClean="0"/>
              <a:t>учиться.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200" dirty="0" smtClean="0"/>
              <a:t>Только </a:t>
            </a:r>
            <a:r>
              <a:rPr lang="ru-RU" sz="2200" dirty="0"/>
              <a:t>истинно человечный человек способен и любить, и ненавидеть</a:t>
            </a:r>
            <a:r>
              <a:rPr lang="ru-RU" sz="2200" dirty="0" smtClean="0"/>
              <a:t>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910182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</p:nvPr>
        </p:nvSpPr>
        <p:spPr>
          <a:xfrm>
            <a:off x="6118470" y="1024481"/>
            <a:ext cx="6070355" cy="6190101"/>
          </a:xfrm>
        </p:spPr>
        <p:txBody>
          <a:bodyPr>
            <a:no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Конфуций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был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потомком знатного рода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Кун. Его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родословная восходит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к верному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последователю императора династии Чжоу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Чэнь-вана, по имени Вэй-цзы, пожалованного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за верность и доблесть уделом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(царством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);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С раннего детства Конфуций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много работал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, поскольку маленькая семья жила в бедности. </a:t>
            </a:r>
            <a:endParaRPr lang="ru-RU" sz="19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Мать Конфуция, вознося 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молитвы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предкам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рассказывала сыну о великих деяниях его отца и его предков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. Так у Конфуция крепло осознание того, что ему необходимо занять достойное его рода место, поэтому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он начал заниматься самообразованием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, в первую очередь — </a:t>
            </a:r>
            <a:r>
              <a:rPr lang="ru-RU" sz="1900" b="1" dirty="0">
                <a:latin typeface="Arial" panose="020B0604020202020204" pitchFamily="34" charset="0"/>
                <a:cs typeface="Arial" panose="020B0604020202020204" pitchFamily="34" charset="0"/>
              </a:rPr>
              <a:t>изучать</a:t>
            </a:r>
            <a:r>
              <a:rPr lang="ru-RU" sz="1900" dirty="0">
                <a:latin typeface="Arial" panose="020B0604020202020204" pitchFamily="34" charset="0"/>
                <a:cs typeface="Arial" panose="020B0604020202020204" pitchFamily="34" charset="0"/>
              </a:rPr>
              <a:t> необходимые каждому аристократу Китая того времени 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искусства.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В возрасте 19 лет Конфуций был назначен </a:t>
            </a:r>
            <a:r>
              <a:rPr lang="ru-RU" sz="1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распорядителем амбаров</a:t>
            </a:r>
            <a:r>
              <a:rPr lang="ru-RU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, а в 23 – чиновником.</a:t>
            </a:r>
          </a:p>
          <a:p>
            <a:pPr marL="0" indent="0">
              <a:buNone/>
            </a:pPr>
            <a:endParaRPr lang="en-US" sz="14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31727"/>
            <a:ext cx="3214092" cy="2996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itle 12"/>
          <p:cNvSpPr>
            <a:spLocks noGrp="1"/>
          </p:cNvSpPr>
          <p:nvPr>
            <p:ph type="title"/>
          </p:nvPr>
        </p:nvSpPr>
        <p:spPr>
          <a:xfrm>
            <a:off x="1158593" y="188291"/>
            <a:ext cx="9601200" cy="936104"/>
          </a:xfrm>
        </p:spPr>
        <p:txBody>
          <a:bodyPr>
            <a:noAutofit/>
          </a:bodyPr>
          <a:lstStyle/>
          <a:p>
            <a:pPr algn="ctr"/>
            <a:r>
              <a:rPr lang="ru-RU" sz="8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Этапы жизни:</a:t>
            </a:r>
            <a:endParaRPr lang="en-US" sz="8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1" y="3440942"/>
            <a:ext cx="3039597" cy="45883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Вэй-Цзы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6" t="6335" r="13336"/>
          <a:stretch/>
        </p:blipFill>
        <p:spPr>
          <a:xfrm>
            <a:off x="3078873" y="1856971"/>
            <a:ext cx="2880320" cy="49075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ounded Rectangle 5"/>
          <p:cNvSpPr/>
          <p:nvPr/>
        </p:nvSpPr>
        <p:spPr>
          <a:xfrm>
            <a:off x="2196178" y="6365240"/>
            <a:ext cx="4608512" cy="458835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8" name="TextBox 7"/>
          <p:cNvSpPr txBox="1"/>
          <p:nvPr/>
        </p:nvSpPr>
        <p:spPr>
          <a:xfrm>
            <a:off x="2494012" y="6409991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Мать Конфуция Янь Чжэнцзай</a:t>
            </a:r>
          </a:p>
        </p:txBody>
      </p:sp>
    </p:spTree>
    <p:extLst>
      <p:ext uri="{BB962C8B-B14F-4D97-AF65-F5344CB8AC3E}">
        <p14:creationId xmlns:p14="http://schemas.microsoft.com/office/powerpoint/2010/main" val="127082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9876" y="188640"/>
            <a:ext cx="9601200" cy="810344"/>
          </a:xfrm>
        </p:spPr>
        <p:txBody>
          <a:bodyPr>
            <a:noAutofit/>
          </a:bodyPr>
          <a:lstStyle/>
          <a:p>
            <a:pPr algn="ctr"/>
            <a:r>
              <a:rPr lang="ru-RU" sz="8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Этапы жизни:</a:t>
            </a:r>
            <a:endParaRPr lang="en-US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02324" y="786116"/>
            <a:ext cx="6737817" cy="5915406"/>
          </a:xfrm>
        </p:spPr>
        <p:txBody>
          <a:bodyPr>
            <a:normAutofit fontScale="85000" lnSpcReduction="10000"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Однако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истинное призвание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Конфуция было в том, чтобы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передавать свои знания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обучать других людей. Так, в возрасте 22 лет он стал практиковать частные уроки. 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Конфуций усердно работал и вскоре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стал самым знаменитым преподавателем в Китае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 В частной школе «по воспитанию человеческих характеров» открытой им, преподавались четыре дисциплины: литература, язык, мораль и политика. А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учеников принимали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туда, невзирая на их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материальное положение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происхождение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Во время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заката империи Чжоу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осознав невозможность повлиять на политику государства,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Конфуций подал в отставку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и отправился в сопровождении учеников в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путешествие по Китаю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во время которого он пытался донести свои идеи правителям различных областей.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В возрасте около 60 лет в 484 г. до н.э. Конфуций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вернулся домой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 и провёл последние годы жизни,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обучая новых учеников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, а также систематизируя литературное наследие прошлого. </a:t>
            </a:r>
          </a:p>
          <a:p>
            <a:endParaRPr lang="ru-R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2" y="825962"/>
            <a:ext cx="4608512" cy="2603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1"/>
          <a:stretch/>
        </p:blipFill>
        <p:spPr>
          <a:xfrm>
            <a:off x="693812" y="3479401"/>
            <a:ext cx="4608512" cy="3257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659301" y="3134350"/>
            <a:ext cx="4643023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Конфуций в окружении учеников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567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347" y="179782"/>
            <a:ext cx="11759478" cy="687288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Основные научные труды.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93"/>
          <a:stretch/>
        </p:blipFill>
        <p:spPr>
          <a:xfrm>
            <a:off x="4796850" y="1196752"/>
            <a:ext cx="3462943" cy="4801314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527" y="850708"/>
            <a:ext cx="4685323" cy="61786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 smtClean="0">
                <a:latin typeface="Century Gothic" panose="020B0502020202020204" pitchFamily="34" charset="0"/>
              </a:rPr>
              <a:t>«Чунь-цю</a:t>
            </a:r>
            <a:r>
              <a:rPr lang="ru-RU" dirty="0">
                <a:latin typeface="Century Gothic" panose="020B0502020202020204" pitchFamily="34" charset="0"/>
              </a:rPr>
              <a:t> (春秋, «Вёсны и осени») </a:t>
            </a:r>
            <a:r>
              <a:rPr lang="ru-RU" dirty="0" smtClean="0">
                <a:latin typeface="Century Gothic" panose="020B0502020202020204" pitchFamily="34" charset="0"/>
              </a:rPr>
              <a:t>-х</a:t>
            </a:r>
            <a:r>
              <a:rPr lang="ru-RU" b="1" dirty="0" smtClean="0">
                <a:latin typeface="Century Gothic" panose="020B0502020202020204" pitchFamily="34" charset="0"/>
              </a:rPr>
              <a:t>роника</a:t>
            </a:r>
            <a:r>
              <a:rPr lang="ru-RU" b="1" dirty="0">
                <a:latin typeface="Century Gothic" panose="020B0502020202020204" pitchFamily="34" charset="0"/>
              </a:rPr>
              <a:t> древнекитайского государства </a:t>
            </a:r>
            <a:r>
              <a:rPr lang="ru-RU" b="1" dirty="0" smtClean="0">
                <a:latin typeface="Century Gothic" panose="020B0502020202020204" pitchFamily="34" charset="0"/>
              </a:rPr>
              <a:t>Лу</a:t>
            </a:r>
            <a:r>
              <a:rPr lang="ru-RU" dirty="0" smtClean="0">
                <a:latin typeface="Century Gothic" panose="020B0502020202020204" pitchFamily="34" charset="0"/>
              </a:rPr>
              <a:t>,охватывающая</a:t>
            </a:r>
            <a:r>
              <a:rPr lang="ru-RU" dirty="0">
                <a:latin typeface="Century Gothic" panose="020B0502020202020204" pitchFamily="34" charset="0"/>
              </a:rPr>
              <a:t> период Чуньцю (с 722 по 479 гг. до н. э.) Это </a:t>
            </a:r>
            <a:r>
              <a:rPr lang="ru-RU" b="1" dirty="0">
                <a:latin typeface="Century Gothic" panose="020B0502020202020204" pitchFamily="34" charset="0"/>
              </a:rPr>
              <a:t>древнейший китайский текст летописного плана</a:t>
            </a:r>
            <a:r>
              <a:rPr lang="ru-RU" dirty="0" smtClean="0">
                <a:latin typeface="Century Gothic" panose="020B0502020202020204" pitchFamily="34" charset="0"/>
              </a:rPr>
              <a:t>.</a:t>
            </a:r>
            <a:br>
              <a:rPr lang="ru-RU" dirty="0" smtClean="0">
                <a:latin typeface="Century Gothic" panose="020B0502020202020204" pitchFamily="34" charset="0"/>
              </a:rPr>
            </a:br>
            <a:r>
              <a:rPr lang="ru-RU" dirty="0">
                <a:latin typeface="Century Gothic" panose="020B0502020202020204" pitchFamily="34" charset="0"/>
              </a:rPr>
              <a:t>Согласно статистическому анализу, который провёл Д. В. Деопик, </a:t>
            </a:r>
            <a:r>
              <a:rPr lang="ru-RU" b="1" dirty="0">
                <a:latin typeface="Century Gothic" panose="020B0502020202020204" pitchFamily="34" charset="0"/>
              </a:rPr>
              <a:t>текст можно разделить на семь видов записей</a:t>
            </a:r>
            <a:r>
              <a:rPr lang="ru-RU" dirty="0">
                <a:latin typeface="Century Gothic" panose="020B0502020202020204" pitchFamily="34" charset="0"/>
              </a:rPr>
              <a:t>: «внешняя политика», «военная история», «быт монархов», «внутренняя политика», «экономика», «сакральное», «природные явления». </a:t>
            </a:r>
            <a:r>
              <a:rPr lang="ru-RU" b="1" dirty="0">
                <a:latin typeface="Century Gothic" panose="020B0502020202020204" pitchFamily="34" charset="0"/>
              </a:rPr>
              <a:t>Действующими лицами хроники являются монархи и вельможи </a:t>
            </a:r>
            <a:r>
              <a:rPr lang="ru-RU" dirty="0">
                <a:latin typeface="Century Gothic" panose="020B0502020202020204" pitchFamily="34" charset="0"/>
              </a:rPr>
              <a:t>13 царств, а также </a:t>
            </a:r>
            <a:r>
              <a:rPr lang="ru-RU" b="1" dirty="0">
                <a:latin typeface="Century Gothic" panose="020B0502020202020204" pitchFamily="34" charset="0"/>
              </a:rPr>
              <a:t>племена </a:t>
            </a:r>
            <a:r>
              <a:rPr lang="ru-RU" b="1" i="1" dirty="0">
                <a:latin typeface="Century Gothic" panose="020B0502020202020204" pitchFamily="34" charset="0"/>
              </a:rPr>
              <a:t>ди</a:t>
            </a:r>
            <a:r>
              <a:rPr lang="ru-RU" dirty="0">
                <a:latin typeface="Century Gothic" panose="020B0502020202020204" pitchFamily="34" charset="0"/>
              </a:rPr>
              <a:t>. </a:t>
            </a:r>
          </a:p>
        </p:txBody>
      </p:sp>
      <p:sp>
        <p:nvSpPr>
          <p:cNvPr id="8" name="Rectangle 7"/>
          <p:cNvSpPr/>
          <p:nvPr/>
        </p:nvSpPr>
        <p:spPr>
          <a:xfrm>
            <a:off x="8371320" y="850708"/>
            <a:ext cx="377031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Century Gothic" panose="020B0502020202020204" pitchFamily="34" charset="0"/>
              </a:rPr>
              <a:t>Мэн-цзы впервые упоминает, что автором является Конфуций, хотя, по-видимому, </a:t>
            </a:r>
            <a:r>
              <a:rPr lang="ru-RU" b="1" dirty="0">
                <a:latin typeface="Century Gothic" panose="020B0502020202020204" pitchFamily="34" charset="0"/>
              </a:rPr>
              <a:t>фактическое авторство принадлежит придворным хронистам царства Лу</a:t>
            </a:r>
            <a:r>
              <a:rPr lang="ru-RU" dirty="0">
                <a:latin typeface="Century Gothic" panose="020B0502020202020204" pitchFamily="34" charset="0"/>
              </a:rPr>
              <a:t>. </a:t>
            </a:r>
            <a:br>
              <a:rPr lang="ru-RU" dirty="0">
                <a:latin typeface="Century Gothic" panose="020B0502020202020204" pitchFamily="34" charset="0"/>
              </a:rPr>
            </a:br>
            <a:r>
              <a:rPr lang="ru-RU" dirty="0">
                <a:latin typeface="Century Gothic" panose="020B0502020202020204" pitchFamily="34" charset="0"/>
              </a:rPr>
              <a:t>Благодаря атрибуции Конфуцию </a:t>
            </a:r>
            <a:r>
              <a:rPr lang="ru-RU" b="1" dirty="0">
                <a:latin typeface="Century Gothic" panose="020B0502020202020204" pitchFamily="34" charset="0"/>
              </a:rPr>
              <a:t>летопись вошла в состав Конфуцианского пятикнижия</a:t>
            </a:r>
            <a:r>
              <a:rPr lang="ru-RU" dirty="0">
                <a:latin typeface="Century Gothic" panose="020B0502020202020204" pitchFamily="34" charset="0"/>
              </a:rPr>
              <a:t>. Их интерпретация комментаторами предполагала, что </a:t>
            </a:r>
            <a:r>
              <a:rPr lang="ru-RU" b="1" dirty="0">
                <a:latin typeface="Century Gothic" panose="020B0502020202020204" pitchFamily="34" charset="0"/>
              </a:rPr>
              <a:t>Конфуций высказывал этическую оценку упоминаемым событиям</a:t>
            </a:r>
            <a:r>
              <a:rPr lang="ru-RU" dirty="0">
                <a:latin typeface="Century Gothic" panose="020B0502020202020204" pitchFamily="34" charset="0"/>
              </a:rPr>
              <a:t>, упоминая одни и умалчивая о других. Этот принцип получил название </a:t>
            </a:r>
            <a:r>
              <a:rPr lang="ru-RU" i="1" dirty="0">
                <a:latin typeface="Century Gothic" panose="020B0502020202020204" pitchFamily="34" charset="0"/>
              </a:rPr>
              <a:t>бао-бянь</a:t>
            </a:r>
            <a:r>
              <a:rPr lang="ru-RU" dirty="0">
                <a:latin typeface="Century Gothic" panose="020B0502020202020204" pitchFamily="34" charset="0"/>
              </a:rPr>
              <a:t> </a:t>
            </a:r>
            <a:r>
              <a:rPr lang="en-US" altLang="ja-JP" dirty="0">
                <a:latin typeface="Century Gothic" panose="020B0502020202020204" pitchFamily="34" charset="0"/>
              </a:rPr>
              <a:t>(</a:t>
            </a:r>
            <a:r>
              <a:rPr lang="ru-RU" i="1" dirty="0">
                <a:latin typeface="Century Gothic" panose="020B0502020202020204" pitchFamily="34" charset="0"/>
              </a:rPr>
              <a:t>восхваление и порицание</a:t>
            </a:r>
            <a:r>
              <a:rPr lang="ru-RU" dirty="0">
                <a:latin typeface="Century Gothic" panose="020B0502020202020204" pitchFamily="34" charset="0"/>
              </a:rPr>
              <a:t>).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503715" y="6089092"/>
            <a:ext cx="4104456" cy="67092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</a:t>
            </a: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Чунь-цю. Конфуциева Летопись. </a:t>
            </a:r>
            <a:b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ru-RU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Перевод Монастырева, 1876г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.</a:t>
            </a:r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3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7472" y="0"/>
            <a:ext cx="11881320" cy="903312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Основные научные труды.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half" idx="2"/>
          </p:nvPr>
        </p:nvSpPr>
        <p:spPr>
          <a:xfrm>
            <a:off x="5290390" y="903312"/>
            <a:ext cx="6368115" cy="595468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11200" dirty="0">
                <a:latin typeface="Century Gothic" panose="020B0502020202020204" pitchFamily="34" charset="0"/>
              </a:rPr>
              <a:t>Кроме того, Конфуций собирал, редактировал и распространял многие книги, среди которых: </a:t>
            </a:r>
            <a:r>
              <a:rPr lang="ru-RU" sz="11200" dirty="0" smtClean="0">
                <a:latin typeface="Century Gothic" panose="020B0502020202020204" pitchFamily="34" charset="0"/>
              </a:rPr>
              <a:t/>
            </a:r>
            <a:br>
              <a:rPr lang="ru-RU" sz="11200" dirty="0" smtClean="0">
                <a:latin typeface="Century Gothic" panose="020B0502020202020204" pitchFamily="34" charset="0"/>
              </a:rPr>
            </a:br>
            <a:r>
              <a:rPr lang="ru-RU" sz="11200" b="1" dirty="0" smtClean="0">
                <a:latin typeface="Century Gothic" panose="020B0502020202020204" pitchFamily="34" charset="0"/>
              </a:rPr>
              <a:t>«</a:t>
            </a:r>
            <a:r>
              <a:rPr lang="ru-RU" sz="11200" b="1" dirty="0">
                <a:latin typeface="Century Gothic" panose="020B0502020202020204" pitchFamily="34" charset="0"/>
              </a:rPr>
              <a:t>И цзин» </a:t>
            </a:r>
            <a:r>
              <a:rPr lang="ru-RU" sz="11200" dirty="0">
                <a:latin typeface="Century Gothic" panose="020B0502020202020204" pitchFamily="34" charset="0"/>
              </a:rPr>
              <a:t>(«Книга перемен</a:t>
            </a:r>
            <a:r>
              <a:rPr lang="ru-RU" sz="11200" dirty="0" smtClean="0">
                <a:latin typeface="Century Gothic" panose="020B0502020202020204" pitchFamily="34" charset="0"/>
              </a:rPr>
              <a:t>»),</a:t>
            </a:r>
            <a:br>
              <a:rPr lang="ru-RU" sz="11200" dirty="0" smtClean="0">
                <a:latin typeface="Century Gothic" panose="020B0502020202020204" pitchFamily="34" charset="0"/>
              </a:rPr>
            </a:br>
            <a:r>
              <a:rPr lang="ru-RU" sz="11200" b="1" dirty="0" smtClean="0">
                <a:latin typeface="Century Gothic" panose="020B0502020202020204" pitchFamily="34" charset="0"/>
              </a:rPr>
              <a:t>«</a:t>
            </a:r>
            <a:r>
              <a:rPr lang="ru-RU" sz="11200" b="1" dirty="0">
                <a:latin typeface="Century Gothic" panose="020B0502020202020204" pitchFamily="34" charset="0"/>
              </a:rPr>
              <a:t>Ши-цзин» </a:t>
            </a:r>
            <a:r>
              <a:rPr lang="ru-RU" sz="11200" dirty="0">
                <a:latin typeface="Century Gothic" panose="020B0502020202020204" pitchFamily="34" charset="0"/>
              </a:rPr>
              <a:t>(«Книга песен</a:t>
            </a:r>
            <a:r>
              <a:rPr lang="ru-RU" sz="11200" dirty="0" smtClean="0">
                <a:latin typeface="Century Gothic" panose="020B0502020202020204" pitchFamily="34" charset="0"/>
              </a:rPr>
              <a:t>»)</a:t>
            </a:r>
            <a:r>
              <a:rPr lang="ru-RU" sz="6000" dirty="0" smtClean="0">
                <a:latin typeface="Century Gothic" panose="020B0502020202020204" pitchFamily="34" charset="0"/>
              </a:rPr>
              <a:t/>
            </a:r>
            <a:br>
              <a:rPr lang="ru-RU" sz="6000" dirty="0" smtClean="0">
                <a:latin typeface="Century Gothic" panose="020B0502020202020204" pitchFamily="34" charset="0"/>
              </a:rPr>
            </a:br>
            <a:r>
              <a:rPr lang="ru-RU" sz="8800" b="1" dirty="0"/>
              <a:t>С</a:t>
            </a:r>
            <a:r>
              <a:rPr lang="ru-RU" sz="8800" b="1" dirty="0" smtClean="0"/>
              <a:t>обрание </a:t>
            </a:r>
            <a:r>
              <a:rPr lang="ru-RU" sz="8800" b="1" dirty="0"/>
              <a:t>очень древних стихов, гимнов и песен</a:t>
            </a:r>
            <a:r>
              <a:rPr lang="ru-RU" sz="8800" dirty="0"/>
              <a:t> из различных государств Китая. Она сформировалась в XI-VII вв. до Р.Х. </a:t>
            </a:r>
            <a:r>
              <a:rPr lang="ru-RU" sz="8800" dirty="0" smtClean="0"/>
              <a:t>Окончательная </a:t>
            </a:r>
            <a:r>
              <a:rPr lang="ru-RU" sz="8800" dirty="0"/>
              <a:t>редакция, приписываемая </a:t>
            </a:r>
            <a:r>
              <a:rPr lang="ru-RU" sz="8800" dirty="0" smtClean="0"/>
              <a:t>Конфуцию, включает </a:t>
            </a:r>
            <a:r>
              <a:rPr lang="ru-RU" sz="8800" dirty="0"/>
              <a:t>в себя </a:t>
            </a:r>
            <a:r>
              <a:rPr lang="ru-RU" sz="8800" dirty="0" smtClean="0"/>
              <a:t>305 </a:t>
            </a:r>
            <a:r>
              <a:rPr lang="ru-RU" sz="8800" dirty="0"/>
              <a:t>произведений и подразделяется на четыре части: </a:t>
            </a:r>
            <a:r>
              <a:rPr lang="ru-RU" sz="8800" b="1" dirty="0"/>
              <a:t>«Нравы царств», «Малые оды», «Великие оды» и «Гимны».</a:t>
            </a:r>
            <a:r>
              <a:rPr lang="ru-RU" sz="8800" dirty="0"/>
              <a:t> </a:t>
            </a:r>
            <a:br>
              <a:rPr lang="ru-RU" sz="8800" dirty="0"/>
            </a:br>
            <a:r>
              <a:rPr lang="ru-RU" sz="8800" dirty="0"/>
              <a:t/>
            </a:r>
            <a:br>
              <a:rPr lang="ru-RU" sz="8800" dirty="0"/>
            </a:br>
            <a:r>
              <a:rPr lang="ru-RU" sz="8800" dirty="0"/>
              <a:t>Самые </a:t>
            </a:r>
            <a:r>
              <a:rPr lang="ru-RU" sz="8800" b="1" dirty="0"/>
              <a:t>древние разделы «Книги Песен» </a:t>
            </a:r>
            <a:r>
              <a:rPr lang="ru-RU" sz="8800" dirty="0"/>
              <a:t>представлены </a:t>
            </a:r>
            <a:r>
              <a:rPr lang="ru-RU" sz="8800" b="1" dirty="0"/>
              <a:t>ритуальными гимнами</a:t>
            </a:r>
            <a:r>
              <a:rPr lang="ru-RU" sz="8800" dirty="0"/>
              <a:t> и панериками чжоуской </a:t>
            </a:r>
            <a:r>
              <a:rPr lang="ru-RU" sz="8800" dirty="0" smtClean="0"/>
              <a:t>династии, а </a:t>
            </a:r>
            <a:r>
              <a:rPr lang="ru-RU" sz="8800" dirty="0"/>
              <a:t>также  </a:t>
            </a:r>
            <a:r>
              <a:rPr lang="ru-RU" sz="8800" b="1" dirty="0"/>
              <a:t>песнями, описывающими быт  чжоуской знати</a:t>
            </a:r>
            <a:r>
              <a:rPr lang="ru-RU" sz="8800" dirty="0"/>
              <a:t>: пиры, охотничьи забавы, сражения, строительство крепостей и проч. Наибольшей известностью, однако, пользовались </a:t>
            </a:r>
            <a:r>
              <a:rPr lang="ru-RU" sz="8800" dirty="0" smtClean="0"/>
              <a:t>  </a:t>
            </a:r>
            <a:br>
              <a:rPr lang="ru-RU" sz="8800" dirty="0" smtClean="0"/>
            </a:br>
            <a:r>
              <a:rPr lang="ru-RU" sz="8800" dirty="0" smtClean="0"/>
              <a:t>   </a:t>
            </a:r>
            <a:r>
              <a:rPr lang="ru-RU" sz="8800" b="1" dirty="0" smtClean="0"/>
              <a:t>песни</a:t>
            </a:r>
            <a:r>
              <a:rPr lang="ru-RU" sz="8800" b="1" dirty="0"/>
              <a:t>, родившиеся в </a:t>
            </a:r>
            <a:r>
              <a:rPr lang="ru-RU" sz="8800" b="1" dirty="0" smtClean="0"/>
              <a:t>народной среде</a:t>
            </a:r>
            <a:r>
              <a:rPr lang="ru-RU" sz="8800" dirty="0"/>
              <a:t>. </a:t>
            </a:r>
            <a:endParaRPr lang="ru-RU" sz="8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462564" y="6439645"/>
            <a:ext cx="4440390" cy="45365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endParaRPr lang="ru-RU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5974" y="903312"/>
            <a:ext cx="3684341" cy="58287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Rounded Rectangle 10"/>
          <p:cNvSpPr/>
          <p:nvPr/>
        </p:nvSpPr>
        <p:spPr>
          <a:xfrm>
            <a:off x="1217684" y="6183376"/>
            <a:ext cx="4322746" cy="54868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Ши-цзин. Издательство «Москва», 1987год.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4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4318" y="791342"/>
            <a:ext cx="4916451" cy="4437858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86100" y="908720"/>
            <a:ext cx="4032448" cy="4464496"/>
          </a:xfrm>
        </p:spPr>
        <p:txBody>
          <a:bodyPr>
            <a:noAutofit/>
          </a:bodyPr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«И цзин» 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(«Книга перемен</a:t>
            </a:r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») </a:t>
            </a:r>
            <a:r>
              <a:rPr lang="ru-RU" sz="1600" dirty="0" smtClean="0"/>
              <a:t>- </a:t>
            </a:r>
            <a:r>
              <a:rPr lang="ru-RU" sz="1800" dirty="0" smtClean="0"/>
              <a:t>наиболее </a:t>
            </a:r>
            <a:r>
              <a:rPr lang="ru-RU" sz="1800" dirty="0"/>
              <a:t>ранний из </a:t>
            </a:r>
            <a:r>
              <a:rPr lang="ru-RU" sz="1800" dirty="0" smtClean="0"/>
              <a:t>китайских </a:t>
            </a:r>
            <a:r>
              <a:rPr lang="ru-RU" sz="1800" dirty="0"/>
              <a:t>философских текстов. Она </a:t>
            </a:r>
            <a:r>
              <a:rPr lang="ru-RU" sz="1800" b="1" dirty="0"/>
              <a:t>состоит из 64 символов — гексаграмм</a:t>
            </a:r>
            <a:r>
              <a:rPr lang="ru-RU" sz="1800" dirty="0"/>
              <a:t>, каждый из которых </a:t>
            </a:r>
            <a:r>
              <a:rPr lang="ru-RU" sz="1800" b="1" dirty="0"/>
              <a:t>выражает</a:t>
            </a:r>
            <a:r>
              <a:rPr lang="ru-RU" sz="1800" dirty="0"/>
              <a:t> ту или иную </a:t>
            </a:r>
            <a:r>
              <a:rPr lang="ru-RU" sz="1800" b="1" dirty="0"/>
              <a:t>жизненную ситуацию </a:t>
            </a:r>
            <a:r>
              <a:rPr lang="ru-RU" sz="1800" dirty="0"/>
              <a:t>во времени с точки зрения её постепенного развития. </a:t>
            </a:r>
            <a:r>
              <a:rPr lang="ru-RU" sz="1800" b="1" dirty="0"/>
              <a:t>Символы состоят из шести черт</a:t>
            </a:r>
            <a:r>
              <a:rPr lang="ru-RU" sz="1800" dirty="0"/>
              <a:t>; черты обозначают последовательные ступени </a:t>
            </a:r>
            <a:r>
              <a:rPr lang="ru-RU" sz="1800" b="1" dirty="0"/>
              <a:t>развития</a:t>
            </a:r>
            <a:r>
              <a:rPr lang="ru-RU" sz="1800" dirty="0"/>
              <a:t> данной </a:t>
            </a:r>
            <a:r>
              <a:rPr lang="ru-RU" sz="1800" b="1" dirty="0"/>
              <a:t>ситуации</a:t>
            </a:r>
            <a:r>
              <a:rPr lang="ru-RU" sz="1800" dirty="0"/>
              <a:t>. Принято считать, что </a:t>
            </a:r>
            <a:r>
              <a:rPr lang="ru-RU" sz="1800" b="1" dirty="0"/>
              <a:t>черты читаются снизу вверх</a:t>
            </a:r>
            <a:r>
              <a:rPr lang="ru-RU" sz="1800" dirty="0"/>
              <a:t> (хотя встречается и обратное толкование); их последовательность описывает развитие ситуации. </a:t>
            </a:r>
            <a:endParaRPr lang="en-US" sz="1800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05780" y="88348"/>
            <a:ext cx="12961440" cy="791343"/>
          </a:xfrm>
        </p:spPr>
        <p:txBody>
          <a:bodyPr>
            <a:noAutofit/>
          </a:bodyPr>
          <a:lstStyle/>
          <a:p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Основные научные труды.</a:t>
            </a: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1" y="791342"/>
            <a:ext cx="3151640" cy="52100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3239607" y="5347118"/>
            <a:ext cx="89393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Конфуций так </a:t>
            </a:r>
            <a:r>
              <a:rPr lang="ru-RU" b="1" dirty="0"/>
              <a:t>оценивал значимость</a:t>
            </a:r>
            <a:r>
              <a:rPr lang="ru-RU" dirty="0"/>
              <a:t> этого произведения: «</a:t>
            </a:r>
            <a:r>
              <a:rPr lang="ru-RU" i="1" dirty="0"/>
              <a:t>Если бы мне удалось продлить жизнь, то я отдал бы пятьдесят лет на изучение Перемен, и тогда бы смог не совершать ошибок</a:t>
            </a:r>
            <a:r>
              <a:rPr lang="ru-RU" dirty="0"/>
              <a:t>». Книга перемен </a:t>
            </a:r>
            <a:r>
              <a:rPr lang="ru-RU" b="1" dirty="0"/>
              <a:t>стоит на первом месте</a:t>
            </a:r>
            <a:r>
              <a:rPr lang="ru-RU" dirty="0"/>
              <a:t> среди классических </a:t>
            </a:r>
            <a:r>
              <a:rPr lang="ru-RU" b="1" dirty="0"/>
              <a:t>книг конфуцианства</a:t>
            </a:r>
            <a:r>
              <a:rPr lang="ru-RU" dirty="0"/>
              <a:t> и в библиографических обзорах китайской литературы.</a:t>
            </a:r>
            <a:br>
              <a:rPr lang="ru-RU" dirty="0"/>
            </a:br>
            <a:endParaRPr lang="ru-RU" dirty="0"/>
          </a:p>
        </p:txBody>
      </p:sp>
      <p:sp>
        <p:nvSpPr>
          <p:cNvPr id="8" name="Rounded Rectangle 7"/>
          <p:cNvSpPr/>
          <p:nvPr/>
        </p:nvSpPr>
        <p:spPr>
          <a:xfrm>
            <a:off x="7587361" y="4798438"/>
            <a:ext cx="4322746" cy="5486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Гексаграмма Книги Перемен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47847" y="5819635"/>
            <a:ext cx="3191760" cy="404646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 цзин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76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47034" y="1201302"/>
            <a:ext cx="4541791" cy="4742726"/>
          </a:xfrm>
        </p:spPr>
        <p:txBody>
          <a:bodyPr/>
          <a:lstStyle/>
          <a:p>
            <a:pPr algn="r"/>
            <a:r>
              <a:rPr lang="ru-RU" dirty="0"/>
              <a:t>Для Конфуция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</a:t>
            </a:r>
            <a:r>
              <a:rPr lang="ru-RU" dirty="0"/>
              <a:t>Кун-Фу-Цзы - </a:t>
            </a:r>
            <a:r>
              <a:rPr lang="ru-RU" i="1" dirty="0"/>
              <a:t>Почетный учитель Кун</a:t>
            </a:r>
            <a:r>
              <a:rPr lang="ru-RU" dirty="0"/>
              <a:t>)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цель воспитания</a:t>
            </a:r>
            <a:r>
              <a:rPr lang="ru-RU" i="1" dirty="0" smtClean="0"/>
              <a:t> </a:t>
            </a:r>
            <a:r>
              <a:rPr lang="ru-RU" dirty="0"/>
              <a:t>- </a:t>
            </a:r>
            <a:r>
              <a:rPr lang="ru-RU" b="1" dirty="0"/>
              <a:t>благородный муж</a:t>
            </a:r>
            <a:r>
              <a:rPr lang="ru-RU" dirty="0"/>
              <a:t>, нравственно воспитанный, образованный, </a:t>
            </a:r>
            <a:r>
              <a:rPr lang="ru-RU" b="1" dirty="0"/>
              <a:t>развитый умственно</a:t>
            </a:r>
            <a:r>
              <a:rPr lang="ru-RU" dirty="0"/>
              <a:t>, </a:t>
            </a:r>
            <a:r>
              <a:rPr lang="ru-RU" b="1" dirty="0"/>
              <a:t>физически</a:t>
            </a:r>
            <a:r>
              <a:rPr lang="ru-RU" dirty="0"/>
              <a:t>, эстетически, сочетающий в себе </a:t>
            </a:r>
            <a:r>
              <a:rPr lang="ru-RU" b="1" dirty="0"/>
              <a:t>глубокие знания </a:t>
            </a:r>
            <a:r>
              <a:rPr lang="ru-RU" dirty="0"/>
              <a:t>и </a:t>
            </a:r>
            <a:r>
              <a:rPr lang="ru-RU" b="1" dirty="0"/>
              <a:t>должное поведение</a:t>
            </a:r>
            <a:r>
              <a:rPr lang="ru-RU" dirty="0" smtClean="0"/>
              <a:t>. Это человек, который ставит интересы общества и государства на первое место, пренебрегая своими личными.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quarter" idx="4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828" y="1268760"/>
            <a:ext cx="7405624" cy="3744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314300" y="1437733"/>
            <a:ext cx="12961440" cy="791343"/>
          </a:xfrm>
        </p:spPr>
        <p:txBody>
          <a:bodyPr>
            <a:noAutofit/>
          </a:bodyPr>
          <a:lstStyle/>
          <a:p>
            <a:pPr algn="ctr"/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Основные идеи. </a:t>
            </a: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/>
            </a:r>
            <a:b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endParaRPr lang="en-US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7788" y="5013176"/>
            <a:ext cx="706553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Конфуций </a:t>
            </a:r>
            <a:r>
              <a:rPr lang="ru-RU" b="1" dirty="0"/>
              <a:t>разделял людей по их природным возможностям</a:t>
            </a:r>
            <a:r>
              <a:rPr lang="ru-RU" dirty="0"/>
              <a:t>: во-первых – это </a:t>
            </a:r>
            <a:r>
              <a:rPr lang="ru-RU" b="1" dirty="0"/>
              <a:t>«Сыны неба», </a:t>
            </a:r>
            <a:r>
              <a:rPr lang="ru-RU" i="1" dirty="0"/>
              <a:t>обладающие врожденной мудростью</a:t>
            </a:r>
            <a:r>
              <a:rPr lang="ru-RU" dirty="0"/>
              <a:t>, другие – это </a:t>
            </a:r>
            <a:r>
              <a:rPr lang="ru-RU" b="1" dirty="0"/>
              <a:t>«Благородные мужи»</a:t>
            </a:r>
            <a:r>
              <a:rPr lang="ru-RU" dirty="0"/>
              <a:t>, </a:t>
            </a:r>
            <a:r>
              <a:rPr lang="ru-RU" i="1" dirty="0"/>
              <a:t>благодаря учению пришедшие к знанию</a:t>
            </a:r>
            <a:r>
              <a:rPr lang="ru-RU" dirty="0"/>
              <a:t>. К третьим он относил </a:t>
            </a:r>
            <a:r>
              <a:rPr lang="ru-RU" b="1" dirty="0"/>
              <a:t>«Чернь», </a:t>
            </a:r>
            <a:r>
              <a:rPr lang="ru-RU" i="1" dirty="0"/>
              <a:t>не способных, по его мнению, к трудному процессу постижения знаний.</a:t>
            </a:r>
          </a:p>
        </p:txBody>
      </p:sp>
    </p:spTree>
    <p:extLst>
      <p:ext uri="{BB962C8B-B14F-4D97-AF65-F5344CB8AC3E}">
        <p14:creationId xmlns:p14="http://schemas.microsoft.com/office/powerpoint/2010/main" val="942682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1764" y="764704"/>
            <a:ext cx="12551196" cy="1143000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      </a:t>
            </a:r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Основные </a:t>
            </a:r>
            <a:r>
              <a:rPr lang="ru-RU" sz="7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идеи. </a:t>
            </a:r>
            <a: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/>
            </a:r>
            <a:br>
              <a:rPr lang="ru-RU" sz="6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</a:br>
            <a:r>
              <a:rPr lang="ru-RU" sz="6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   </a:t>
            </a:r>
            <a:endParaRPr lang="en-US" sz="6600" dirty="0"/>
          </a:p>
        </p:txBody>
      </p:sp>
      <p:sp>
        <p:nvSpPr>
          <p:cNvPr id="4" name="Rectangle 3"/>
          <p:cNvSpPr/>
          <p:nvPr/>
        </p:nvSpPr>
        <p:spPr>
          <a:xfrm>
            <a:off x="288941" y="794110"/>
            <a:ext cx="504056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Конфуций считал, что </a:t>
            </a:r>
            <a:r>
              <a:rPr lang="ru-RU" b="1" dirty="0"/>
              <a:t>природное</a:t>
            </a:r>
            <a:r>
              <a:rPr lang="ru-RU" dirty="0"/>
              <a:t> в человеке — </a:t>
            </a:r>
            <a:r>
              <a:rPr lang="ru-RU" b="1" dirty="0"/>
              <a:t>материал</a:t>
            </a:r>
            <a:r>
              <a:rPr lang="ru-RU" dirty="0"/>
              <a:t>, из которого </a:t>
            </a:r>
            <a:r>
              <a:rPr lang="ru-RU" b="1" dirty="0"/>
              <a:t>при правильном воспитании </a:t>
            </a:r>
            <a:r>
              <a:rPr lang="ru-RU" dirty="0"/>
              <a:t>можно сделать </a:t>
            </a:r>
            <a:r>
              <a:rPr lang="ru-RU" b="1" dirty="0"/>
              <a:t>идеальную личность</a:t>
            </a:r>
            <a:r>
              <a:rPr lang="ru-RU" dirty="0"/>
              <a:t>. </a:t>
            </a:r>
            <a:r>
              <a:rPr lang="ru-RU" b="1" dirty="0"/>
              <a:t>Стабильность общества </a:t>
            </a:r>
            <a:r>
              <a:rPr lang="ru-RU" dirty="0"/>
              <a:t>покоится на </a:t>
            </a:r>
            <a:r>
              <a:rPr lang="ru-RU" b="1" dirty="0"/>
              <a:t>воспитании</a:t>
            </a:r>
            <a:r>
              <a:rPr lang="ru-RU" dirty="0"/>
              <a:t> согласно социальному назначению. «</a:t>
            </a:r>
            <a:r>
              <a:rPr lang="ru-RU" i="1" dirty="0"/>
              <a:t>По своей природе люди друг другу близки, а по своим привычкам друг от друга далеки</a:t>
            </a:r>
            <a:r>
              <a:rPr lang="ru-RU" dirty="0"/>
              <a:t>».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348" y="908720"/>
            <a:ext cx="6159530" cy="38164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4654251" y="4869160"/>
            <a:ext cx="75345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Конфуций выдвинул </a:t>
            </a:r>
            <a:r>
              <a:rPr lang="ru-RU" b="1" dirty="0"/>
              <a:t>принцип гуманного отношения </a:t>
            </a:r>
            <a:r>
              <a:rPr lang="ru-RU" dirty="0"/>
              <a:t>к людям: «</a:t>
            </a:r>
            <a:r>
              <a:rPr lang="ru-RU" i="1" dirty="0"/>
              <a:t>чего себе не пожелаешь, того не делай и другим</a:t>
            </a:r>
            <a:r>
              <a:rPr lang="ru-RU" dirty="0"/>
              <a:t>». «</a:t>
            </a:r>
            <a:r>
              <a:rPr lang="ru-RU" b="1" i="1" dirty="0"/>
              <a:t>Любить</a:t>
            </a:r>
            <a:r>
              <a:rPr lang="ru-RU" i="1" dirty="0"/>
              <a:t> людей по-настоящему, не заинтересованно, </a:t>
            </a:r>
            <a:r>
              <a:rPr lang="ru-RU" b="1" i="1" dirty="0"/>
              <a:t>не унижая опекой </a:t>
            </a:r>
            <a:r>
              <a:rPr lang="ru-RU" i="1" dirty="0"/>
              <a:t>или </a:t>
            </a:r>
            <a:r>
              <a:rPr lang="ru-RU" b="1" i="1" dirty="0"/>
              <a:t>равнодушием</a:t>
            </a:r>
            <a:r>
              <a:rPr lang="ru-RU" i="1" dirty="0"/>
              <a:t>, </a:t>
            </a:r>
            <a:r>
              <a:rPr lang="ru-RU" b="1" i="1" dirty="0"/>
              <a:t>принимая их </a:t>
            </a:r>
            <a:r>
              <a:rPr lang="ru-RU" i="1" dirty="0"/>
              <a:t>такими, какие они есть, помогая </a:t>
            </a:r>
            <a:r>
              <a:rPr lang="ru-RU" b="1" i="1" dirty="0"/>
              <a:t>развиться всему лучшему </a:t>
            </a:r>
            <a:r>
              <a:rPr lang="ru-RU" i="1" dirty="0"/>
              <a:t>в них, но </a:t>
            </a:r>
            <a:r>
              <a:rPr lang="ru-RU" b="1" i="1" dirty="0"/>
              <a:t>не закрывая глаза на их пороки и слабости</a:t>
            </a:r>
            <a:r>
              <a:rPr lang="ru-RU" dirty="0"/>
              <a:t>».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774" y="3085804"/>
            <a:ext cx="3476893" cy="3739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78379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987460" y="-243408"/>
            <a:ext cx="900599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Основные идеи. </a:t>
            </a:r>
            <a:endParaRPr lang="ru-RU" sz="8000" dirty="0"/>
          </a:p>
        </p:txBody>
      </p:sp>
      <p:sp>
        <p:nvSpPr>
          <p:cNvPr id="4" name="Rectangle 3"/>
          <p:cNvSpPr/>
          <p:nvPr/>
        </p:nvSpPr>
        <p:spPr>
          <a:xfrm>
            <a:off x="117748" y="948690"/>
            <a:ext cx="12169352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Основные </a:t>
            </a:r>
            <a:r>
              <a:rPr lang="ru-RU" b="1" dirty="0"/>
              <a:t>принципы этико-политического учения </a:t>
            </a:r>
            <a:r>
              <a:rPr lang="ru-RU" dirty="0"/>
              <a:t>(конфуцианства) включают </a:t>
            </a:r>
            <a:r>
              <a:rPr lang="ru-RU" b="1" dirty="0"/>
              <a:t>«Шесть искусств</a:t>
            </a:r>
            <a:r>
              <a:rPr lang="ru-RU" b="1" dirty="0" smtClean="0"/>
              <a:t>»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/>
              <a:t>1. </a:t>
            </a:r>
            <a:r>
              <a:rPr lang="ru-RU" b="1" dirty="0"/>
              <a:t>«ЛИ» </a:t>
            </a:r>
            <a:r>
              <a:rPr lang="ru-RU" dirty="0"/>
              <a:t>- </a:t>
            </a:r>
            <a:r>
              <a:rPr lang="ru-RU" b="1" i="1" dirty="0"/>
              <a:t>должное поведение </a:t>
            </a:r>
            <a:r>
              <a:rPr lang="ru-RU" i="1" dirty="0"/>
              <a:t>в обществе, группе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2. «И» — </a:t>
            </a:r>
            <a:r>
              <a:rPr lang="ru-RU" i="1" dirty="0"/>
              <a:t>умение </a:t>
            </a:r>
            <a:r>
              <a:rPr lang="ru-RU" b="1" i="1" dirty="0"/>
              <a:t>подчинить долгу </a:t>
            </a:r>
            <a:r>
              <a:rPr lang="ru-RU" i="1" dirty="0"/>
              <a:t>себя и окружающих</a:t>
            </a:r>
            <a:r>
              <a:rPr lang="ru-RU" dirty="0" smtClean="0"/>
              <a:t>.</a:t>
            </a:r>
            <a:endParaRPr lang="ru-RU" dirty="0"/>
          </a:p>
          <a:p>
            <a:r>
              <a:rPr lang="ru-RU" dirty="0"/>
              <a:t>3. </a:t>
            </a:r>
            <a:r>
              <a:rPr lang="ru-RU" b="1" dirty="0"/>
              <a:t>«СЯО» </a:t>
            </a:r>
            <a:r>
              <a:rPr lang="ru-RU" dirty="0"/>
              <a:t>— </a:t>
            </a:r>
            <a:r>
              <a:rPr lang="ru-RU" i="1" dirty="0"/>
              <a:t>сыновья </a:t>
            </a:r>
            <a:r>
              <a:rPr lang="ru-RU" b="1" i="1" dirty="0"/>
              <a:t>почтительность</a:t>
            </a:r>
            <a:r>
              <a:rPr lang="ru-RU" i="1" dirty="0"/>
              <a:t> или должное подчинение старшему (по возрасту, по должности</a:t>
            </a:r>
            <a:r>
              <a:rPr lang="ru-RU" i="1" dirty="0" smtClean="0"/>
              <a:t>).</a:t>
            </a:r>
            <a:endParaRPr lang="ru-RU" i="1" dirty="0"/>
          </a:p>
          <a:p>
            <a:r>
              <a:rPr lang="ru-RU" dirty="0"/>
              <a:t>4. </a:t>
            </a:r>
            <a:r>
              <a:rPr lang="ru-RU" b="1" dirty="0"/>
              <a:t>«ЖЭНЬ» </a:t>
            </a:r>
            <a:r>
              <a:rPr lang="ru-RU" dirty="0"/>
              <a:t>— </a:t>
            </a:r>
            <a:r>
              <a:rPr lang="ru-RU" i="1" dirty="0"/>
              <a:t>принцип </a:t>
            </a:r>
            <a:r>
              <a:rPr lang="ru-RU" b="1" i="1" dirty="0"/>
              <a:t>гуманности</a:t>
            </a:r>
            <a:r>
              <a:rPr lang="ru-RU" i="1" dirty="0"/>
              <a:t>, человечности</a:t>
            </a:r>
            <a:r>
              <a:rPr lang="ru-RU" i="1" dirty="0" smtClean="0"/>
              <a:t>.</a:t>
            </a:r>
            <a:endParaRPr lang="ru-RU" i="1" dirty="0"/>
          </a:p>
          <a:p>
            <a:r>
              <a:rPr lang="ru-RU" dirty="0"/>
              <a:t>5. </a:t>
            </a:r>
            <a:r>
              <a:rPr lang="ru-RU" b="1" dirty="0"/>
              <a:t>«ЧЖИ» </a:t>
            </a:r>
            <a:r>
              <a:rPr lang="ru-RU" dirty="0"/>
              <a:t>— </a:t>
            </a:r>
            <a:r>
              <a:rPr lang="ru-RU" b="1" i="1" dirty="0"/>
              <a:t>знание</a:t>
            </a:r>
            <a:r>
              <a:rPr lang="ru-RU" i="1" dirty="0" smtClean="0"/>
              <a:t>.</a:t>
            </a:r>
            <a:endParaRPr lang="ru-RU" i="1" dirty="0"/>
          </a:p>
          <a:p>
            <a:r>
              <a:rPr lang="ru-RU" dirty="0"/>
              <a:t>6. </a:t>
            </a:r>
            <a:r>
              <a:rPr lang="ru-RU" b="1" dirty="0"/>
              <a:t>«СИНЬ» </a:t>
            </a:r>
            <a:r>
              <a:rPr lang="ru-RU" dirty="0"/>
              <a:t>— </a:t>
            </a:r>
            <a:r>
              <a:rPr lang="ru-RU" b="1" i="1" dirty="0"/>
              <a:t>верность</a:t>
            </a:r>
            <a:r>
              <a:rPr lang="ru-RU" i="1" dirty="0" smtClean="0"/>
              <a:t>.</a:t>
            </a:r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i="1" dirty="0" smtClean="0"/>
          </a:p>
          <a:p>
            <a:endParaRPr lang="ru-RU" i="1" dirty="0"/>
          </a:p>
          <a:p>
            <a:endParaRPr lang="ru-RU" dirty="0"/>
          </a:p>
          <a:p>
            <a:r>
              <a:rPr lang="ru-RU" dirty="0"/>
              <a:t>Конфуцианская мораль требует </a:t>
            </a:r>
            <a:r>
              <a:rPr lang="ru-RU" b="1" dirty="0"/>
              <a:t>постоянного самосовершенствования</a:t>
            </a:r>
            <a:r>
              <a:rPr lang="ru-RU" dirty="0"/>
              <a:t>, послушания старшим, неукоснительного и </a:t>
            </a:r>
            <a:r>
              <a:rPr lang="ru-RU" b="1" dirty="0"/>
              <a:t>строгого соблюдения </a:t>
            </a:r>
            <a:r>
              <a:rPr lang="ru-RU" dirty="0"/>
              <a:t>всех существующих</a:t>
            </a:r>
            <a:r>
              <a:rPr lang="ru-RU" b="1" dirty="0"/>
              <a:t> норм </a:t>
            </a:r>
            <a:r>
              <a:rPr lang="ru-RU" dirty="0"/>
              <a:t>и правил.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6460" y="2348880"/>
            <a:ext cx="5544616" cy="36224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3048" y="2924944"/>
            <a:ext cx="4061891" cy="3046418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7246540" y="5591661"/>
            <a:ext cx="4322746" cy="548680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Храм Конфуция в Тайбэе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2323048" y="5805263"/>
            <a:ext cx="4229032" cy="335077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Символ Конфуцианства</a:t>
            </a:r>
            <a:endParaRPr lang="ru-RU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5031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renity 16x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11E33DF-2340-4F4E-B874-B73FEFEBFC8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Serenity nature presentation (widescreen)</Template>
  <TotalTime>0</TotalTime>
  <Words>1311</Words>
  <Application>Microsoft Office PowerPoint</Application>
  <PresentationFormat>Custom</PresentationFormat>
  <Paragraphs>109</Paragraphs>
  <Slides>16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Century Gothic</vt:lpstr>
      <vt:lpstr>Euphemia</vt:lpstr>
      <vt:lpstr>Wingdings</vt:lpstr>
      <vt:lpstr>Serenity 16x9</vt:lpstr>
      <vt:lpstr>  Великие имена в истории педагогики. КОНФУЦИЙ </vt:lpstr>
      <vt:lpstr>Этапы жизни:</vt:lpstr>
      <vt:lpstr>Этапы жизни:</vt:lpstr>
      <vt:lpstr>Основные научные труды.</vt:lpstr>
      <vt:lpstr>Основные научные труды.</vt:lpstr>
      <vt:lpstr>Основные научные труды.</vt:lpstr>
      <vt:lpstr>Основные идеи.  </vt:lpstr>
      <vt:lpstr>          Основные идеи.      </vt:lpstr>
      <vt:lpstr>PowerPoint Presentation</vt:lpstr>
      <vt:lpstr>PowerPoint Presentation</vt:lpstr>
      <vt:lpstr>PowerPoint Presentation</vt:lpstr>
      <vt:lpstr>Мэн-цзы был продолжателем Конфуция, защищал конфуцианство от нападок со стороны других тогдашних школ. Мэн-цзы выработал концепцию человеческой природы; он развивал мысли Конфуция о моральном благе и отношении образованного к этому благу. Благо – абстрактная этическая категория, под которой подразумевается порядок при следовании путем.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2016-02-24T10:27:10Z</dcterms:created>
  <dcterms:modified xsi:type="dcterms:W3CDTF">2016-02-27T14:13:22Z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TC028011099991</vt:lpwstr>
  </property>
</Properties>
</file>