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4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F%D0%BE%D0%BB%D1%8F%D1%80%D0%BD%D0%B0%D1%8F_%D0%BC%D0%BE%D0%BB%D0%B5%D0%BA%D1%83%D0%BB%D0%B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D%D0%BC%D1%83%D0%BB%D1%8C%D0%B3%D0%B0%D1%82%D0%BE%D1%8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C%D0%B0%D0%B7%D0%BE%D1%87%D0%BD%D0%BE-%D0%BE%D1%85%D0%BB%D0%B0%D0%B6%D0%B4%D0%B0%D1%8E%D1%89%D0%B8%D0%B5_%D0%B6%D0%B8%D0%B4%D0%BA%D0%BE%D1%81%D1%82%D0%B8" TargetMode="External"/><Relationship Id="rId2" Type="http://schemas.openxmlformats.org/officeDocument/2006/relationships/hyperlink" Target="https://ru.wikipedia.org/wiki/%D0%9A%D1%80%D0%B8%D1%82%D0%B8%D1%87%D0%B5%D1%81%D0%BA%D0%B0%D1%8F_%D1%82%D0%B5%D0%BC%D0%BF%D0%B5%D1%80%D0%B0%D1%82%D1%83%D1%80%D0%B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E%D0%BD%D1%86%D0%B5%D0%BD%D1%82%D1%80%D0%B0%D1%86%D0%B8%D1%8F_%D1%80%D0%B0%D1%81%D1%82%D0%B2%D0%BE%D1%80%D0%BE%D0%B2" TargetMode="External"/><Relationship Id="rId2" Type="http://schemas.openxmlformats.org/officeDocument/2006/relationships/hyperlink" Target="https://ru.wikipedia.org/wiki/%D0%AD%D0%BC%D1%83%D0%BB%D1%8C%D0%B3%D0%B0%D1%82%D0%BE%D1%8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2%D0%BE%D0%B4%D0%BE%D1%80%D0%BE%D0%B4%D0%BD%D1%8B%D0%B9_%D0%BF%D0%BE%D0%BA%D0%B0%D0%B7%D0%B0%D1%82%D0%B5%D0%BB%D1%8C" TargetMode="External"/><Relationship Id="rId4" Type="http://schemas.openxmlformats.org/officeDocument/2006/relationships/hyperlink" Target="https://ru.wikipedia.org/wiki/%D0%A2%D0%B5%D0%BC%D0%BF%D0%B5%D1%80%D0%B0%D1%82%D1%83%D1%80%D0%B0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E%D0%B2%D0%B5%D1%80%D1%85%D0%BD%D0%BE%D1%81%D1%82%D0%BD%D0%BE-%D0%B0%D0%BA%D1%82%D0%B8%D0%B2%D0%BD%D1%8B%D0%B5_%D0%B2%D0%B5%D1%89%D0%B5%D1%81%D1%82%D0%B2%D0%B0" TargetMode="External"/><Relationship Id="rId3" Type="http://schemas.openxmlformats.org/officeDocument/2006/relationships/hyperlink" Target="https://ru.wikipedia.org/wiki/%D0%9A%D0%BE%D0%BD%D0%B4%D0%B5%D0%BD%D1%81%D0%B0%D1%86%D0%B8%D1%8F" TargetMode="External"/><Relationship Id="rId7" Type="http://schemas.openxmlformats.org/officeDocument/2006/relationships/hyperlink" Target="https://ru.wikipedia.org/wiki/%D0%9C%D0%B8%D1%86%D0%B5%D0%BB%D0%BB%D1%8B" TargetMode="External"/><Relationship Id="rId2" Type="http://schemas.openxmlformats.org/officeDocument/2006/relationships/hyperlink" Target="https://ru.wikipedia.org/wiki/%D0%94%D0%B8%D1%81%D0%BF%D0%B5%D1%80%D0%B3%D0%B8%D1%80%D0%BE%D0%B2%D0%B0%D0%BD%D0%B8%D0%B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D%D0%BC%D1%83%D0%BB%D1%8C%D0%B3%D0%B0%D1%82%D0%BE%D1%80" TargetMode="External"/><Relationship Id="rId5" Type="http://schemas.openxmlformats.org/officeDocument/2006/relationships/hyperlink" Target="https://ru.wikipedia.org/wiki/%D0%A0%D0%B0%D1%81%D0%BF%D0%BB%D0%B0%D0%B2" TargetMode="External"/><Relationship Id="rId4" Type="http://schemas.openxmlformats.org/officeDocument/2006/relationships/hyperlink" Target="https://ru.wikipedia.org/wiki/%D0%A0%D0%B0%D1%81%D1%82%D0%B2%D0%BE%D1%80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3%D0%BB%D1%8C%D1%82%D1%80%D0%B0%D0%B7%D0%B2%D1%83%D0%B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5%D1%81%D1%82%D0%B8%D1%86%D0%B8%D0%B4%D1%8B" TargetMode="External"/><Relationship Id="rId3" Type="http://schemas.openxmlformats.org/officeDocument/2006/relationships/hyperlink" Target="https://ru.wikipedia.org/wiki/%D0%9C%D0%B0%D1%80%D0%B3%D0%B0%D1%80%D0%B8%D0%BD" TargetMode="External"/><Relationship Id="rId7" Type="http://schemas.openxmlformats.org/officeDocument/2006/relationships/hyperlink" Target="https://ru.wikipedia.org/wiki/%D0%A1%D0%BC%D0%B0%D0%B7%D0%BE%D1%87%D0%BD%D0%BE-%D0%BE%D1%85%D0%BB%D0%B0%D0%B6%D0%B4%D0%B0%D1%8E%D1%89%D0%B8%D0%B5_%D0%B6%D0%B8%D0%B4%D0%BA%D0%BE%D1%81%D1%82%D0%B8" TargetMode="External"/><Relationship Id="rId2" Type="http://schemas.openxmlformats.org/officeDocument/2006/relationships/hyperlink" Target="https://ru.wikipedia.org/wiki/%D0%A1%D0%BB%D0%B8%D0%B2%D0%BE%D1%87%D0%BD%D0%BE%D0%B5_%D0%BC%D0%B0%D1%81%D0%BB%D0%B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1%D0%B8%D1%82%D1%83%D0%BC" TargetMode="External"/><Relationship Id="rId5" Type="http://schemas.openxmlformats.org/officeDocument/2006/relationships/hyperlink" Target="https://ru.wikipedia.org/wiki/%D0%9A%D0%B0%D1%83%D1%87%D1%83%D0%BA" TargetMode="External"/><Relationship Id="rId4" Type="http://schemas.openxmlformats.org/officeDocument/2006/relationships/hyperlink" Target="https://ru.wikipedia.org/wiki/%D0%9C%D0%B0%D0%B9%D0%BE%D0%BD%D0%B5%D0%B7" TargetMode="External"/><Relationship Id="rId9" Type="http://schemas.openxmlformats.org/officeDocument/2006/relationships/hyperlink" Target="https://ru.wikipedia.org/wiki/%D0%9A%D0%BE%D1%81%D0%BC%D0%B5%D1%82%D0%B8%D0%BA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Эму́льсии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Эму́льсия</a:t>
            </a:r>
            <a:r>
              <a:rPr lang="ru-RU" dirty="0" smtClean="0"/>
              <a:t> (</a:t>
            </a:r>
            <a:r>
              <a:rPr lang="ru-RU" dirty="0" err="1" smtClean="0"/>
              <a:t>новолат</a:t>
            </a:r>
            <a:r>
              <a:rPr lang="ru-RU" dirty="0" smtClean="0"/>
              <a:t>. </a:t>
            </a:r>
            <a:r>
              <a:rPr lang="ru-RU" dirty="0" err="1" smtClean="0"/>
              <a:t>emulsio</a:t>
            </a:r>
            <a:r>
              <a:rPr lang="ru-RU" dirty="0" smtClean="0"/>
              <a:t>; от лат. </a:t>
            </a:r>
            <a:r>
              <a:rPr lang="ru-RU" dirty="0" err="1" smtClean="0"/>
              <a:t>emulgeo</a:t>
            </a:r>
            <a:r>
              <a:rPr lang="ru-RU" dirty="0" smtClean="0"/>
              <a:t> — дою, выдаиваю) — дисперсная система, состоящая из микроскопических капель жидкости (дисперсной фазы), распределенных в другой жидкости (дисперсионной среде).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типы эмульсий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Прямые</a:t>
            </a:r>
            <a:r>
              <a:rPr lang="ru-RU" dirty="0" smtClean="0"/>
              <a:t>, с каплями неполярной жидкости в </a:t>
            </a:r>
            <a:r>
              <a:rPr lang="ru-RU" dirty="0" smtClean="0">
                <a:hlinkClick r:id="rId2" tooltip="Полярная молекула"/>
              </a:rPr>
              <a:t>полярной среде</a:t>
            </a:r>
            <a:r>
              <a:rPr lang="ru-RU" dirty="0" smtClean="0"/>
              <a:t> (типа «масло в воде»)</a:t>
            </a:r>
          </a:p>
          <a:p>
            <a:r>
              <a:rPr lang="ru-RU" dirty="0" smtClean="0"/>
              <a:t>Для эмульсий типа м/в хорошими эмульгаторами могут служить растворимые в воде мыла (натриевые и калиевые соли жирных кислот). Молекулы этих соединений, адсорбируясь на поверхности раздела фаз, не только снижают поверхностное натяжение на ней, но благодаря закономерной ориентации в поверхностном слое создают в нем пленку, обладающую механической прочностью и защищающей эмульсию от разрушения.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Обратные</a:t>
            </a:r>
            <a:r>
              <a:rPr lang="ru-RU" dirty="0" smtClean="0"/>
              <a:t>, или </a:t>
            </a:r>
            <a:r>
              <a:rPr lang="ru-RU" dirty="0" err="1" smtClean="0"/>
              <a:t>инвертные</a:t>
            </a:r>
            <a:r>
              <a:rPr lang="ru-RU" dirty="0" smtClean="0"/>
              <a:t> (типа «вода в масле»)</a:t>
            </a:r>
          </a:p>
          <a:p>
            <a:r>
              <a:rPr lang="ru-RU" dirty="0" smtClean="0"/>
              <a:t>Для эмульсии типа в/м хорошими </a:t>
            </a:r>
            <a:r>
              <a:rPr lang="ru-RU" dirty="0" smtClean="0">
                <a:hlinkClick r:id="rId2" tooltip="Эмульгатор"/>
              </a:rPr>
              <a:t>эмульгаторами</a:t>
            </a:r>
            <a:r>
              <a:rPr lang="ru-RU" dirty="0" smtClean="0"/>
              <a:t> могут быть нерастворимые в воде мыла (кальциевые, магниевые и алюминиевые соли жирных кислот).</a:t>
            </a:r>
          </a:p>
          <a:p>
            <a:r>
              <a:rPr lang="ru-RU" dirty="0" smtClean="0"/>
              <a:t>Изменение состава эмульсий или внешнее воздействие могут привести к превращению прямой эмульсии в обратную или наоборот.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Также эмульсии разделяются на </a:t>
            </a:r>
            <a:r>
              <a:rPr lang="ru-RU" b="1" dirty="0" err="1" smtClean="0"/>
              <a:t>лиофильные</a:t>
            </a:r>
            <a:r>
              <a:rPr lang="ru-RU" dirty="0" smtClean="0"/>
              <a:t> и </a:t>
            </a:r>
            <a:r>
              <a:rPr lang="ru-RU" b="1" dirty="0" err="1" smtClean="0"/>
              <a:t>лиофобные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Лиофильные</a:t>
            </a:r>
            <a:r>
              <a:rPr lang="ru-RU" b="1" dirty="0" smtClean="0"/>
              <a:t> эмульсии</a:t>
            </a:r>
            <a:r>
              <a:rPr lang="ru-RU" dirty="0" smtClean="0"/>
              <a:t> образуются самопроизвольно и </a:t>
            </a:r>
            <a:r>
              <a:rPr lang="ru-RU" dirty="0" err="1" smtClean="0"/>
              <a:t>термодинамически</a:t>
            </a:r>
            <a:r>
              <a:rPr lang="ru-RU" dirty="0" smtClean="0"/>
              <a:t> устойчивы. К ним относятся т. н. критические эмульсии, образующиеся вблизи </a:t>
            </a:r>
            <a:r>
              <a:rPr lang="ru-RU" dirty="0" smtClean="0">
                <a:hlinkClick r:id="rId2" tooltip="Критическая температура"/>
              </a:rPr>
              <a:t>критической температуры</a:t>
            </a:r>
            <a:r>
              <a:rPr lang="ru-RU" dirty="0" smtClean="0"/>
              <a:t> смешения двух жидких фаз, а также некоторые </a:t>
            </a:r>
            <a:r>
              <a:rPr lang="ru-RU" dirty="0" smtClean="0">
                <a:hlinkClick r:id="rId3" tooltip="Смазочно-охлаждающие жидкости"/>
              </a:rPr>
              <a:t>смазочно-охлаждающие жидкости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Получение эмульсий</a:t>
            </a:r>
            <a:br>
              <a:rPr lang="ru-RU" dirty="0" smtClean="0"/>
            </a:br>
            <a:r>
              <a:rPr lang="ru-RU" dirty="0" smtClean="0"/>
              <a:t>Эмульсии образуются двумя путями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путём дробления капель.</a:t>
            </a:r>
          </a:p>
          <a:p>
            <a:r>
              <a:rPr lang="ru-RU" dirty="0" smtClean="0"/>
              <a:t>Этот метод осуществляется путём медленного прибавления </a:t>
            </a:r>
            <a:r>
              <a:rPr lang="ru-RU" dirty="0" err="1" smtClean="0"/>
              <a:t>диспергируемого</a:t>
            </a:r>
            <a:r>
              <a:rPr lang="ru-RU" dirty="0" smtClean="0"/>
              <a:t> вещества в дисперсную систему в присутствии </a:t>
            </a:r>
            <a:r>
              <a:rPr lang="ru-RU" dirty="0" smtClean="0">
                <a:hlinkClick r:id="rId2" tooltip="Эмульгатор"/>
              </a:rPr>
              <a:t>эмульгатора</a:t>
            </a:r>
            <a:r>
              <a:rPr lang="ru-RU" dirty="0" smtClean="0"/>
              <a:t> при непрерывном и сильном перемешивании. Главными факторами, от которых зависит степень дисперсности частиц получаемой эмульсии и её устойчивость, является скорость перемешивания, скорость введения </a:t>
            </a:r>
            <a:r>
              <a:rPr lang="ru-RU" dirty="0" err="1" smtClean="0"/>
              <a:t>диспергируемого</a:t>
            </a:r>
            <a:r>
              <a:rPr lang="ru-RU" dirty="0" smtClean="0"/>
              <a:t> вещества, его количество, природа </a:t>
            </a:r>
            <a:r>
              <a:rPr lang="ru-RU" dirty="0" smtClean="0">
                <a:hlinkClick r:id="rId2" tooltip="Эмульгатор"/>
              </a:rPr>
              <a:t>эмульгатора</a:t>
            </a:r>
            <a:r>
              <a:rPr lang="ru-RU" dirty="0" smtClean="0"/>
              <a:t> и его </a:t>
            </a:r>
            <a:r>
              <a:rPr lang="ru-RU" dirty="0" err="1" smtClean="0">
                <a:hlinkClick r:id="rId3" tooltip="Концентрация растворов"/>
              </a:rPr>
              <a:t>концентрация</a:t>
            </a:r>
            <a:r>
              <a:rPr lang="ru-RU" dirty="0" err="1" smtClean="0"/>
              <a:t>,</a:t>
            </a:r>
            <a:r>
              <a:rPr lang="ru-RU" dirty="0" err="1" smtClean="0">
                <a:hlinkClick r:id="rId4" tooltip="Температура"/>
              </a:rPr>
              <a:t>температура</a:t>
            </a:r>
            <a:r>
              <a:rPr lang="ru-RU" dirty="0" smtClean="0"/>
              <a:t> и </a:t>
            </a:r>
            <a:r>
              <a:rPr lang="ru-RU" dirty="0" err="1" smtClean="0">
                <a:hlinkClick r:id="rId5" tooltip="Водородный показатель"/>
              </a:rPr>
              <a:t>pH</a:t>
            </a:r>
            <a:r>
              <a:rPr lang="ru-RU" dirty="0" smtClean="0"/>
              <a:t> среды.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err="1" smtClean="0"/>
              <a:t>Лиофобные</a:t>
            </a:r>
            <a:r>
              <a:rPr lang="ru-RU" b="1" dirty="0" smtClean="0"/>
              <a:t> эмульсии</a:t>
            </a:r>
            <a:r>
              <a:rPr lang="ru-RU" dirty="0" smtClean="0"/>
              <a:t> возникают при механическом, акустическом или электрическом эмульгировании (</a:t>
            </a:r>
            <a:r>
              <a:rPr lang="ru-RU" dirty="0" smtClean="0">
                <a:hlinkClick r:id="rId2" tooltip="Диспергирование"/>
              </a:rPr>
              <a:t>диспергировании</a:t>
            </a:r>
            <a:r>
              <a:rPr lang="ru-RU" dirty="0" smtClean="0"/>
              <a:t>), а также </a:t>
            </a:r>
            <a:r>
              <a:rPr lang="ru-RU" dirty="0" err="1" smtClean="0"/>
              <a:t>вследствие</a:t>
            </a:r>
            <a:r>
              <a:rPr lang="ru-RU" dirty="0" err="1" smtClean="0">
                <a:hlinkClick r:id="rId3" tooltip="Конденсация"/>
              </a:rPr>
              <a:t>конденсационного</a:t>
            </a:r>
            <a:r>
              <a:rPr lang="ru-RU" dirty="0" smtClean="0"/>
              <a:t> образования капель дисперсной фазы в пересыщенных </a:t>
            </a:r>
            <a:r>
              <a:rPr lang="ru-RU" dirty="0" smtClean="0">
                <a:hlinkClick r:id="rId4" tooltip="Раствор"/>
              </a:rPr>
              <a:t>растворах</a:t>
            </a:r>
            <a:r>
              <a:rPr lang="ru-RU" dirty="0" smtClean="0"/>
              <a:t> или </a:t>
            </a:r>
            <a:r>
              <a:rPr lang="ru-RU" u="sng" dirty="0" smtClean="0">
                <a:hlinkClick r:id="rId5" tooltip="Расплав"/>
              </a:rPr>
              <a:t>расплавах</a:t>
            </a:r>
            <a:r>
              <a:rPr lang="ru-RU" dirty="0" smtClean="0"/>
              <a:t>. Они </a:t>
            </a:r>
            <a:r>
              <a:rPr lang="ru-RU" dirty="0" err="1" smtClean="0"/>
              <a:t>термодинамически</a:t>
            </a:r>
            <a:r>
              <a:rPr lang="ru-RU" dirty="0" smtClean="0"/>
              <a:t> неустойчивы и длительно существуют лишь в присутствии </a:t>
            </a:r>
            <a:r>
              <a:rPr lang="ru-RU" dirty="0" smtClean="0">
                <a:hlinkClick r:id="rId6" tooltip="Эмульгатор"/>
              </a:rPr>
              <a:t>эмульгаторов</a:t>
            </a:r>
            <a:r>
              <a:rPr lang="ru-RU" dirty="0" smtClean="0"/>
              <a:t> — веществ, облегчающих диспергирование и препятствующих </a:t>
            </a:r>
            <a:r>
              <a:rPr lang="ru-RU" dirty="0" err="1" smtClean="0"/>
              <a:t>коалесценции</a:t>
            </a:r>
            <a:r>
              <a:rPr lang="ru-RU" dirty="0" smtClean="0"/>
              <a:t> (слипанию). Эффективные эмульгаторы — </a:t>
            </a:r>
            <a:r>
              <a:rPr lang="ru-RU" dirty="0" smtClean="0">
                <a:hlinkClick r:id="rId7" tooltip="Мицеллы"/>
              </a:rPr>
              <a:t>мицеллообразующие</a:t>
            </a:r>
            <a:r>
              <a:rPr lang="ru-RU" dirty="0" smtClean="0"/>
              <a:t> </a:t>
            </a:r>
            <a:r>
              <a:rPr lang="ru-RU" dirty="0" smtClean="0">
                <a:hlinkClick r:id="rId8" tooltip="Поверхностно-активные вещества"/>
              </a:rPr>
              <a:t>ПАВ</a:t>
            </a:r>
            <a:r>
              <a:rPr lang="ru-RU" dirty="0" smtClean="0"/>
              <a:t>, растворимые высокомолекулярные вещества, некоторые высокодисперсные твёрдые тела.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путём образования плёнок и их разрыва на мелкие капли.</a:t>
            </a:r>
          </a:p>
          <a:p>
            <a:r>
              <a:rPr lang="ru-RU" dirty="0" smtClean="0"/>
              <a:t>Механизм образования состоит в следующем. Жидкость, образующая дисперсную фазу (например, масло), при медленном прибавлении к дисперсионной среде образует плёнку. Эта плёнка разрывается пузырьками воздуха, выходящими из отверстия трубки, которые находятся на дне сосуда. Образуются мелкие единичные капли. Одновременно пузырьки воздуха энергично размешивают всю жидкость и этим самым способствуют дальнейшему эмульгированию. В настоящее время для получения концентрированной эмульсии масла с водой её подвергают действию </a:t>
            </a:r>
            <a:r>
              <a:rPr lang="ru-RU" dirty="0" smtClean="0">
                <a:hlinkClick r:id="rId2" tooltip="Ультразвук"/>
              </a:rPr>
              <a:t>ультразвука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эмульсий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Эмульсии широко используют в различных отраслях промышленности:</a:t>
            </a:r>
          </a:p>
          <a:p>
            <a:r>
              <a:rPr lang="ru-RU" dirty="0" smtClean="0"/>
              <a:t>Пищевая промышленность (</a:t>
            </a:r>
            <a:r>
              <a:rPr lang="ru-RU" dirty="0" smtClean="0">
                <a:hlinkClick r:id="rId2" tooltip="Сливочное масло"/>
              </a:rPr>
              <a:t>сливочное масло</a:t>
            </a:r>
            <a:r>
              <a:rPr lang="ru-RU" dirty="0" smtClean="0"/>
              <a:t>, </a:t>
            </a:r>
            <a:r>
              <a:rPr lang="ru-RU" dirty="0" smtClean="0">
                <a:hlinkClick r:id="rId3" tooltip="Маргарин"/>
              </a:rPr>
              <a:t>маргарин</a:t>
            </a:r>
            <a:r>
              <a:rPr lang="ru-RU" dirty="0" smtClean="0"/>
              <a:t>, </a:t>
            </a:r>
            <a:r>
              <a:rPr lang="ru-RU" dirty="0" smtClean="0">
                <a:hlinkClick r:id="rId4" tooltip="Майонез"/>
              </a:rPr>
              <a:t>майонез</a:t>
            </a:r>
            <a:r>
              <a:rPr lang="ru-RU" dirty="0" smtClean="0"/>
              <a:t>);</a:t>
            </a:r>
          </a:p>
          <a:p>
            <a:r>
              <a:rPr lang="ru-RU" dirty="0" smtClean="0"/>
              <a:t>Мыловарение;</a:t>
            </a:r>
          </a:p>
          <a:p>
            <a:r>
              <a:rPr lang="ru-RU" dirty="0" smtClean="0"/>
              <a:t>Переработка натурального </a:t>
            </a:r>
            <a:r>
              <a:rPr lang="ru-RU" dirty="0" smtClean="0">
                <a:hlinkClick r:id="rId5" tooltip="Каучук"/>
              </a:rPr>
              <a:t>каучука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Строительная промышленность (</a:t>
            </a:r>
            <a:r>
              <a:rPr lang="ru-RU" dirty="0" smtClean="0">
                <a:hlinkClick r:id="rId6" tooltip="Битум"/>
              </a:rPr>
              <a:t>битумные</a:t>
            </a:r>
            <a:r>
              <a:rPr lang="ru-RU" dirty="0" smtClean="0"/>
              <a:t> материалы, пропиточные композиции);</a:t>
            </a:r>
          </a:p>
          <a:p>
            <a:r>
              <a:rPr lang="ru-RU" dirty="0" smtClean="0"/>
              <a:t>Автомобильная промышленность (получение </a:t>
            </a:r>
            <a:r>
              <a:rPr lang="ru-RU" dirty="0" smtClean="0">
                <a:hlinkClick r:id="rId7" tooltip="Смазочно-охлаждающие жидкости"/>
              </a:rPr>
              <a:t>смазочно-охлаждающих жидкостей</a:t>
            </a:r>
            <a:r>
              <a:rPr lang="ru-RU" dirty="0" smtClean="0"/>
              <a:t>);</a:t>
            </a:r>
          </a:p>
          <a:p>
            <a:r>
              <a:rPr lang="ru-RU" dirty="0" smtClean="0"/>
              <a:t>Сельское хозяйство (</a:t>
            </a:r>
            <a:r>
              <a:rPr lang="ru-RU" dirty="0" err="1" smtClean="0">
                <a:hlinkClick r:id="rId8" tooltip="Пестициды"/>
              </a:rPr>
              <a:t>пестицидные</a:t>
            </a:r>
            <a:r>
              <a:rPr lang="ru-RU" dirty="0" smtClean="0"/>
              <a:t> препараты);</a:t>
            </a:r>
          </a:p>
          <a:p>
            <a:r>
              <a:rPr lang="ru-RU" dirty="0" smtClean="0"/>
              <a:t>Медицина (производство лекарственных и </a:t>
            </a:r>
            <a:r>
              <a:rPr lang="ru-RU" dirty="0" smtClean="0">
                <a:hlinkClick r:id="rId9" tooltip="Косметика"/>
              </a:rPr>
              <a:t>косметических</a:t>
            </a:r>
            <a:r>
              <a:rPr lang="ru-RU" dirty="0" smtClean="0"/>
              <a:t> средств);</a:t>
            </a:r>
          </a:p>
          <a:p>
            <a:r>
              <a:rPr lang="ru-RU" dirty="0" smtClean="0"/>
              <a:t>Живопись.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4D4D4D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</TotalTime>
  <Words>155</Words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Городская</vt:lpstr>
      <vt:lpstr>Эму́льсии</vt:lpstr>
      <vt:lpstr>Основные типы эмульсий </vt:lpstr>
      <vt:lpstr>Слайд 3</vt:lpstr>
      <vt:lpstr>Также эмульсии разделяются на лиофильные и лиофобные:</vt:lpstr>
      <vt:lpstr>Получение эмульсий Эмульсии образуются двумя путями</vt:lpstr>
      <vt:lpstr>Слайд 6</vt:lpstr>
      <vt:lpstr>Слайд 7</vt:lpstr>
      <vt:lpstr>Применение эмульсий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Uzer</dc:creator>
  <cp:lastModifiedBy>Uzer</cp:lastModifiedBy>
  <cp:revision>2</cp:revision>
  <dcterms:created xsi:type="dcterms:W3CDTF">2015-12-20T08:21:38Z</dcterms:created>
  <dcterms:modified xsi:type="dcterms:W3CDTF">2015-12-20T08:46:03Z</dcterms:modified>
</cp:coreProperties>
</file>