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9"/>
  </p:notesMasterIdLst>
  <p:sldIdLst>
    <p:sldId id="256" r:id="rId2"/>
    <p:sldId id="277" r:id="rId3"/>
    <p:sldId id="324" r:id="rId4"/>
    <p:sldId id="315" r:id="rId5"/>
    <p:sldId id="305" r:id="rId6"/>
    <p:sldId id="306" r:id="rId7"/>
    <p:sldId id="316" r:id="rId8"/>
    <p:sldId id="291" r:id="rId9"/>
    <p:sldId id="295" r:id="rId10"/>
    <p:sldId id="296" r:id="rId11"/>
    <p:sldId id="317" r:id="rId12"/>
    <p:sldId id="318" r:id="rId13"/>
    <p:sldId id="319" r:id="rId14"/>
    <p:sldId id="320" r:id="rId15"/>
    <p:sldId id="321" r:id="rId16"/>
    <p:sldId id="322" r:id="rId17"/>
    <p:sldId id="32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0F"/>
    <a:srgbClr val="740000"/>
    <a:srgbClr val="FFFF00"/>
    <a:srgbClr val="000066"/>
    <a:srgbClr val="FFFF66"/>
    <a:srgbClr val="FFFF99"/>
    <a:srgbClr val="006666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94684" autoAdjust="0"/>
  </p:normalViewPr>
  <p:slideViewPr>
    <p:cSldViewPr>
      <p:cViewPr>
        <p:scale>
          <a:sx n="75" d="100"/>
          <a:sy n="75" d="100"/>
        </p:scale>
        <p:origin x="-100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0A52AA2-CE20-43EC-9E44-6FF89E1A1B74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F984966-3787-430B-AA5A-DD8BDD8FE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F73BD8-59BC-4AF5-BC45-BE7EB23430AC}" type="slidenum">
              <a:rPr lang="ru-RU" smtClean="0">
                <a:cs typeface="Arial" charset="0"/>
              </a:rPr>
              <a:pPr/>
              <a:t>13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96B8AC-109F-4EAC-B39B-BA7C1818D440}" type="slidenum">
              <a:rPr lang="ru-RU" smtClean="0">
                <a:cs typeface="Arial" charset="0"/>
              </a:rPr>
              <a:pPr/>
              <a:t>17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CF727-4772-444C-B321-B6F236D072DD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94995-8C16-4D57-8131-E64FB0F60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DB5FB-C579-454E-81C6-3301AEC4D524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20321-7203-4EEC-869C-91B9627E3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B0A41-720B-46A7-97F6-AA6E070FD570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4505D-E373-4DD2-AE52-47F8A25F3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0F141-FB47-4ECF-865D-6D01A1EFA431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4F72-A5B6-41B3-90F9-8CDD8F7808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F210AB-D112-4D5C-8FC7-084E530D2075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4589E-DA2D-4631-9583-E1E4285E1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CAB53-01E4-4B6F-BE95-E8755F28AEBE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289E9-73F6-4975-8B11-C38B73182B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B5B0D-210F-44B8-9B9F-97973B468FD5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5EF42-8CEF-4963-9FD8-34A8BE2D7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4A4B-29B3-4605-BECC-FBB7725DF2BC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E0FA4-A3B2-4EC3-9451-7A118F107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0CEEF-41FC-4E06-974D-9E67B5765F0A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301E5-2FC1-4D93-B80C-F57CB8532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5EAA7C-6B4F-4FC7-8D36-80CD20653B95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1345B-168A-4BCD-8BA7-FD699AF77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B1209-BE08-41EE-A71D-75F367620A24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8C576-5453-4E78-A3B2-8EFD124590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0D5FED2-8FDC-47A2-91F5-67957D725DB8}" type="datetimeFigureOut">
              <a:rPr lang="ru-RU"/>
              <a:pPr>
                <a:defRPr/>
              </a:pPr>
              <a:t>07.03.2016</a:t>
            </a:fld>
            <a:endParaRPr lang="ru-RU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8FD819C-D1A7-41A8-8A68-9A5FD0442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0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3175" y="0"/>
            <a:ext cx="9140825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86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6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6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6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6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6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6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6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6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6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86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86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1/1f/Cath2russia.jpg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g1.liveinternet.ru/images/foto/b/3/483/1272483/f_1545275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hyperlink" Target="http://img-fotki.yandex.ru/get/3303/serg-sergeew.5/0_1ec50_5f57967f_X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tat17.privet.ru/lr/0911b78ac6a3e4c03e88ae4dd573fc06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quifer.ru/images/zimnii-dvorec/zimnii-dvorec-0.jpg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586.vkontakte.ru/u363172/61923339/x_ebbeff35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hyperlink" Target="http://school.excurspb.ru/images/stories/inter/hermitage/hermitage19.jpg" TargetMode="Externa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g-fotki.yandex.ru/get/17/wilderweine.8/0_c5ee_75809e32_X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Файл:Cath2russi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0"/>
            <a:ext cx="411162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5300663"/>
            <a:ext cx="8675687" cy="1223962"/>
          </a:xfrm>
          <a:effectLst>
            <a:outerShdw dist="71842" dir="18900000" algn="ctr" rotWithShape="0">
              <a:srgbClr val="006666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lang="ru-RU" sz="11000" b="1">
                <a:solidFill>
                  <a:srgbClr val="FFFF66"/>
                </a:solidFill>
              </a:rPr>
              <a:t>		</a:t>
            </a:r>
            <a:endParaRPr lang="en-US" sz="11000" b="1">
              <a:solidFill>
                <a:srgbClr val="FFFF66"/>
              </a:solidFill>
            </a:endParaRP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468313" y="4941888"/>
            <a:ext cx="84248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600" b="1">
                <a:solidFill>
                  <a:srgbClr val="00650F"/>
                </a:solidFill>
                <a:latin typeface="Dotum" pitchFamily="34" charset="-127"/>
              </a:rPr>
              <a:t>Екатерина Великая</a:t>
            </a: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6659563" y="5876925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6804025" y="5805488"/>
            <a:ext cx="23399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650F"/>
                </a:solidFill>
              </a:rPr>
              <a:t>Подготовила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650F"/>
                </a:solidFill>
              </a:rPr>
              <a:t>Ученица4классаРахматова  Настя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sz="quarter" idx="10"/>
          </p:nvPr>
        </p:nvSpPr>
        <p:spPr>
          <a:xfrm>
            <a:off x="6858000" y="0"/>
            <a:ext cx="2133600" cy="228600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solidFill>
                  <a:schemeClr val="bg1"/>
                </a:solidFill>
                <a:effectLst/>
                <a:latin typeface="+mn-lt"/>
                <a:cs typeface="+mn-cs"/>
              </a:rPr>
              <a:t>www.themegallery.com</a:t>
            </a: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537325"/>
            <a:ext cx="2895600" cy="320675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effectLst/>
                <a:latin typeface="+mn-lt"/>
                <a:cs typeface="+mn-cs"/>
              </a:rPr>
              <a:t>Company Logo</a:t>
            </a:r>
          </a:p>
        </p:txBody>
      </p:sp>
      <p:pic>
        <p:nvPicPr>
          <p:cNvPr id="107532" name="Picture 12" descr="Картинка 17 из 43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1052513"/>
            <a:ext cx="29733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u="sng">
                <a:solidFill>
                  <a:srgbClr val="FFFF00"/>
                </a:solidFill>
              </a:rPr>
              <a:t>Санкт-Петербург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3851275" cy="52482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>
                <a:solidFill>
                  <a:srgbClr val="000066"/>
                </a:solidFill>
              </a:rPr>
              <a:t>Нева  оделась  в  каменные  набережные</a:t>
            </a:r>
          </a:p>
          <a:p>
            <a:pPr eaLnBrk="1" hangingPunct="1">
              <a:defRPr/>
            </a:pPr>
            <a:r>
              <a:rPr lang="ru-RU" sz="2800" b="1" i="1">
                <a:solidFill>
                  <a:srgbClr val="000066"/>
                </a:solidFill>
              </a:rPr>
              <a:t>Появились  каменные  и  чугунные  мосты</a:t>
            </a:r>
          </a:p>
        </p:txBody>
      </p:sp>
      <p:pic>
        <p:nvPicPr>
          <p:cNvPr id="107534" name="Picture 14" descr="Картинка 67 из 43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1773238"/>
            <a:ext cx="30543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3860800"/>
            <a:ext cx="55768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2"/>
          <p:cNvSpPr>
            <a:spLocks noChangeArrowheads="1"/>
          </p:cNvSpPr>
          <p:nvPr/>
        </p:nvSpPr>
        <p:spPr bwMode="auto">
          <a:xfrm>
            <a:off x="1547813" y="6488113"/>
            <a:ext cx="5472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Вид на на Неву с моста им. Лейтенанта Шмидта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5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107523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25538"/>
            <a:ext cx="47529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250825" y="3789363"/>
            <a:ext cx="47529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Каменные мосты Петербурга.</a:t>
            </a:r>
            <a:r>
              <a:rPr lang="vi-VN" sz="2400" b="1"/>
              <a:t> </a:t>
            </a:r>
            <a:r>
              <a:rPr lang="vi-VN" sz="2400"/>
              <a:t>Ани́чков мост</a:t>
            </a:r>
            <a:r>
              <a:rPr lang="ru-RU" sz="2400"/>
              <a:t>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319088"/>
            <a:ext cx="83820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i="1" u="sng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Санкт-Петербург</a:t>
            </a: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3644900"/>
            <a:ext cx="38306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5364163" y="2492375"/>
            <a:ext cx="36004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Чугунный мост Петербурга.</a:t>
            </a:r>
            <a:r>
              <a:rPr lang="vi-VN" sz="2400" b="1"/>
              <a:t> </a:t>
            </a:r>
            <a:endParaRPr lang="ru-RU" sz="240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sz="quarter" idx="10"/>
          </p:nvPr>
        </p:nvSpPr>
        <p:spPr>
          <a:xfrm>
            <a:off x="6858000" y="0"/>
            <a:ext cx="2133600" cy="228600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solidFill>
                  <a:schemeClr val="bg1"/>
                </a:solidFill>
                <a:effectLst/>
                <a:latin typeface="+mn-lt"/>
                <a:cs typeface="+mn-cs"/>
              </a:rPr>
              <a:t>www.themegallery.com</a:t>
            </a: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537325"/>
            <a:ext cx="2895600" cy="320675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effectLst/>
                <a:latin typeface="+mn-lt"/>
                <a:cs typeface="+mn-cs"/>
              </a:rPr>
              <a:t>Company Logo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u="sng">
                <a:solidFill>
                  <a:srgbClr val="FFFF00"/>
                </a:solidFill>
              </a:rPr>
              <a:t>Санкт-Петербург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80975" y="1219200"/>
            <a:ext cx="2952750" cy="52482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>
                <a:solidFill>
                  <a:srgbClr val="000066"/>
                </a:solidFill>
              </a:rPr>
              <a:t>В  середине  </a:t>
            </a:r>
            <a:r>
              <a:rPr lang="en-US" sz="2800" b="1" i="1">
                <a:solidFill>
                  <a:srgbClr val="000066"/>
                </a:solidFill>
              </a:rPr>
              <a:t>XVIII</a:t>
            </a:r>
            <a:r>
              <a:rPr lang="ru-RU" sz="2800" b="1" i="1">
                <a:solidFill>
                  <a:srgbClr val="000066"/>
                </a:solidFill>
              </a:rPr>
              <a:t>  века  на  берегу  Невы  возводится  великолепный  Зимний  дворец</a:t>
            </a:r>
          </a:p>
        </p:txBody>
      </p:sp>
      <p:pic>
        <p:nvPicPr>
          <p:cNvPr id="109576" name="Picture 8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052513"/>
            <a:ext cx="57150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8" name="Picture 10" descr="Картинка 7 из 1649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292600"/>
            <a:ext cx="2881313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0" name="Picture 12" descr="image0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05263"/>
            <a:ext cx="28289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82" name="Picture 14" descr="Картинка 1 из 16499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00788" y="4581525"/>
            <a:ext cx="271145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76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1095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214313" y="5357813"/>
            <a:ext cx="8786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Набережная, на которой стоит Зимний дворец, называется </a:t>
            </a:r>
            <a:r>
              <a:rPr lang="ru-RU" sz="2400" b="1"/>
              <a:t>Дворцовой</a:t>
            </a:r>
            <a:r>
              <a:rPr lang="ru-RU" sz="2400"/>
              <a:t>. Это огромное нарядное здание построено архитектором </a:t>
            </a:r>
            <a:r>
              <a:rPr lang="ru-RU" sz="2400" b="1"/>
              <a:t>Франческо Бартоломео Растрелли</a:t>
            </a:r>
            <a:r>
              <a:rPr lang="ru-RU" sz="2400"/>
              <a:t>.</a:t>
            </a:r>
          </a:p>
        </p:txBody>
      </p:sp>
      <p:pic>
        <p:nvPicPr>
          <p:cNvPr id="26626" name="Рисунок 3" descr="http://cs586.vkontakte.ru/u363172/61923339/x_ebbeff3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b="13898"/>
          <a:stretch>
            <a:fillRect/>
          </a:stretch>
        </p:blipFill>
        <p:spPr bwMode="auto">
          <a:xfrm>
            <a:off x="684213" y="981075"/>
            <a:ext cx="80645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319088"/>
            <a:ext cx="83820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i="1" u="sng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Санкт-Петербург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4" descr="http://cs996.vkontakte.ru/u778984/-14/x_123657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908050"/>
            <a:ext cx="7888288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319088"/>
            <a:ext cx="83820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i="1" u="sng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Санкт-Петербург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052513"/>
            <a:ext cx="7348537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1692275" y="5949950"/>
            <a:ext cx="5861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Эрмитаж, парадная лестница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319088"/>
            <a:ext cx="83820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i="1" u="sng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Санкт-Петербург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6975"/>
            <a:ext cx="4140200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1476375" y="5949950"/>
            <a:ext cx="6429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Павильонный зал Эрмитаже.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319088"/>
            <a:ext cx="8382000" cy="563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3200" b="1" i="1" u="sng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Санкт-Петербург</a:t>
            </a:r>
          </a:p>
        </p:txBody>
      </p:sp>
      <p:pic>
        <p:nvPicPr>
          <p:cNvPr id="30724" name="Picture 6" descr="WP_20160102_15_54_43_P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96975"/>
            <a:ext cx="4859337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6" descr="http://www.spb-guide.ru/img/8037/39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8"/>
            <a:ext cx="4929188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6" descr="http://img-fotki.yandex.ru/get/3313/fchstudents.d4/0_21290_183f9b0e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143250"/>
            <a:ext cx="45005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4" descr="http://school.excurspb.ru/images/stories/inter/hermitage/hermitage19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b="9155"/>
          <a:stretch>
            <a:fillRect/>
          </a:stretch>
        </p:blipFill>
        <p:spPr bwMode="auto">
          <a:xfrm>
            <a:off x="4643438" y="0"/>
            <a:ext cx="450056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3" descr="http://www.worlds.ru/photo/russia_300120101944_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64343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57188" y="2714625"/>
            <a:ext cx="8429625" cy="1200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/>
              <a:t>В Эрмитаже хранится огромное количество экспонатов: </a:t>
            </a:r>
          </a:p>
          <a:p>
            <a:pPr algn="ctr">
              <a:defRPr/>
            </a:pPr>
            <a:r>
              <a:rPr lang="ru-RU" sz="2400" dirty="0"/>
              <a:t>от глубокой древности до наших дней.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Дата 3"/>
          <p:cNvSpPr>
            <a:spLocks noGrp="1"/>
          </p:cNvSpPr>
          <p:nvPr>
            <p:ph type="dt" sz="quarter" idx="10"/>
          </p:nvPr>
        </p:nvSpPr>
        <p:spPr>
          <a:xfrm>
            <a:off x="6858000" y="0"/>
            <a:ext cx="2133600" cy="228600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solidFill>
                  <a:schemeClr val="bg1"/>
                </a:solidFill>
                <a:effectLst/>
                <a:latin typeface="+mn-lt"/>
                <a:cs typeface="+mn-cs"/>
              </a:rPr>
              <a:t>www.themegallery.com</a:t>
            </a:r>
          </a:p>
        </p:txBody>
      </p:sp>
      <p:sp>
        <p:nvSpPr>
          <p:cNvPr id="52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537325"/>
            <a:ext cx="2895600" cy="320675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effectLst/>
                <a:latin typeface="+mn-lt"/>
                <a:cs typeface="+mn-cs"/>
              </a:rPr>
              <a:t>Company Logo</a:t>
            </a: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19088"/>
            <a:ext cx="9144000" cy="563562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u="sng">
                <a:solidFill>
                  <a:srgbClr val="FFFF00"/>
                </a:solidFill>
              </a:rPr>
              <a:t>Историческая  справка</a:t>
            </a:r>
            <a:endParaRPr lang="en-US" b="1" i="1" u="sng">
              <a:solidFill>
                <a:srgbClr val="FFFF00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88110" name="AutoShape 46"/>
          <p:cNvSpPr>
            <a:spLocks noChangeArrowheads="1"/>
          </p:cNvSpPr>
          <p:nvPr/>
        </p:nvSpPr>
        <p:spPr bwMode="ltGray">
          <a:xfrm rot="5400000">
            <a:off x="-2422526" y="1474788"/>
            <a:ext cx="4824413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88111" name="AutoShape 47"/>
          <p:cNvSpPr>
            <a:spLocks noChangeArrowheads="1"/>
          </p:cNvSpPr>
          <p:nvPr/>
        </p:nvSpPr>
        <p:spPr bwMode="ltGray">
          <a:xfrm rot="5400000" flipH="1">
            <a:off x="-2016918" y="1910556"/>
            <a:ext cx="4032250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56000"/>
                </a:schemeClr>
              </a:gs>
              <a:gs pos="100000">
                <a:schemeClr val="accent1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grpSp>
        <p:nvGrpSpPr>
          <p:cNvPr id="88152" name="Group 88"/>
          <p:cNvGrpSpPr>
            <a:grpSpLocks/>
          </p:cNvGrpSpPr>
          <p:nvPr/>
        </p:nvGrpSpPr>
        <p:grpSpPr bwMode="auto">
          <a:xfrm>
            <a:off x="1447800" y="1820863"/>
            <a:ext cx="4737100" cy="508000"/>
            <a:chOff x="912" y="1147"/>
            <a:chExt cx="2984" cy="320"/>
          </a:xfrm>
        </p:grpSpPr>
        <p:sp>
          <p:nvSpPr>
            <p:cNvPr id="15404" name="AutoShape 52"/>
            <p:cNvSpPr>
              <a:spLocks noChangeArrowheads="1"/>
            </p:cNvSpPr>
            <p:nvPr/>
          </p:nvSpPr>
          <p:spPr bwMode="gray">
            <a:xfrm>
              <a:off x="1112" y="1147"/>
              <a:ext cx="2784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В  1721  году  умирает  Петр  </a:t>
              </a:r>
              <a:r>
                <a:rPr lang="en-US" b="1">
                  <a:solidFill>
                    <a:schemeClr val="tx2"/>
                  </a:solidFill>
                </a:rPr>
                <a:t>I</a:t>
              </a:r>
            </a:p>
          </p:txBody>
        </p:sp>
        <p:grpSp>
          <p:nvGrpSpPr>
            <p:cNvPr id="15405" name="Group 53"/>
            <p:cNvGrpSpPr>
              <a:grpSpLocks/>
            </p:cNvGrpSpPr>
            <p:nvPr/>
          </p:nvGrpSpPr>
          <p:grpSpPr bwMode="auto">
            <a:xfrm>
              <a:off x="912" y="1203"/>
              <a:ext cx="240" cy="240"/>
              <a:chOff x="2078" y="1680"/>
              <a:chExt cx="1615" cy="1615"/>
            </a:xfrm>
          </p:grpSpPr>
          <p:sp>
            <p:nvSpPr>
              <p:cNvPr id="15406" name="Oval 5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407" name="Oval 5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120" name="Oval 56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409" name="Oval 57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122" name="Oval 58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411" name="Oval 59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88153" name="Group 89"/>
          <p:cNvGrpSpPr>
            <a:grpSpLocks/>
          </p:cNvGrpSpPr>
          <p:nvPr/>
        </p:nvGrpSpPr>
        <p:grpSpPr bwMode="auto">
          <a:xfrm>
            <a:off x="1981200" y="2590800"/>
            <a:ext cx="4895850" cy="508000"/>
            <a:chOff x="1248" y="1632"/>
            <a:chExt cx="3084" cy="320"/>
          </a:xfrm>
        </p:grpSpPr>
        <p:sp>
          <p:nvSpPr>
            <p:cNvPr id="15396" name="AutoShape 51"/>
            <p:cNvSpPr>
              <a:spLocks noChangeArrowheads="1"/>
            </p:cNvSpPr>
            <p:nvPr/>
          </p:nvSpPr>
          <p:spPr bwMode="gray">
            <a:xfrm>
              <a:off x="1440" y="1632"/>
              <a:ext cx="2892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В  течение  41  года  в  Российской </a:t>
              </a:r>
            </a:p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Империи сменяются  6  императоров</a:t>
              </a:r>
              <a:endParaRPr lang="en-US" b="1">
                <a:solidFill>
                  <a:schemeClr val="tx2"/>
                </a:solidFill>
              </a:endParaRPr>
            </a:p>
          </p:txBody>
        </p:sp>
        <p:grpSp>
          <p:nvGrpSpPr>
            <p:cNvPr id="15397" name="Group 60"/>
            <p:cNvGrpSpPr>
              <a:grpSpLocks/>
            </p:cNvGrpSpPr>
            <p:nvPr/>
          </p:nvGrpSpPr>
          <p:grpSpPr bwMode="auto">
            <a:xfrm>
              <a:off x="1248" y="1699"/>
              <a:ext cx="240" cy="240"/>
              <a:chOff x="2078" y="1680"/>
              <a:chExt cx="1615" cy="1615"/>
            </a:xfrm>
          </p:grpSpPr>
          <p:sp>
            <p:nvSpPr>
              <p:cNvPr id="15398" name="Oval 61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99" name="Oval 62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127" name="Oval 63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401" name="Oval 64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129" name="Oval 65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403" name="Oval 66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88154" name="Group 90"/>
          <p:cNvGrpSpPr>
            <a:grpSpLocks/>
          </p:cNvGrpSpPr>
          <p:nvPr/>
        </p:nvGrpSpPr>
        <p:grpSpPr bwMode="auto">
          <a:xfrm>
            <a:off x="2133600" y="3459163"/>
            <a:ext cx="5462588" cy="508000"/>
            <a:chOff x="1344" y="2179"/>
            <a:chExt cx="3441" cy="320"/>
          </a:xfrm>
        </p:grpSpPr>
        <p:sp>
          <p:nvSpPr>
            <p:cNvPr id="15388" name="AutoShape 50"/>
            <p:cNvSpPr>
              <a:spLocks noChangeArrowheads="1"/>
            </p:cNvSpPr>
            <p:nvPr/>
          </p:nvSpPr>
          <p:spPr bwMode="gray">
            <a:xfrm>
              <a:off x="1536" y="2179"/>
              <a:ext cx="3249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В  1762  году  на  престол  восходит</a:t>
              </a:r>
            </a:p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немецкая  принцесса,  жена  Петра  </a:t>
              </a:r>
              <a:r>
                <a:rPr lang="en-US" b="1">
                  <a:solidFill>
                    <a:schemeClr val="tx2"/>
                  </a:solidFill>
                </a:rPr>
                <a:t>III</a:t>
              </a:r>
            </a:p>
          </p:txBody>
        </p:sp>
        <p:grpSp>
          <p:nvGrpSpPr>
            <p:cNvPr id="15389" name="Group 67"/>
            <p:cNvGrpSpPr>
              <a:grpSpLocks/>
            </p:cNvGrpSpPr>
            <p:nvPr/>
          </p:nvGrpSpPr>
          <p:grpSpPr bwMode="auto">
            <a:xfrm>
              <a:off x="1344" y="2227"/>
              <a:ext cx="240" cy="240"/>
              <a:chOff x="2078" y="1680"/>
              <a:chExt cx="1615" cy="1615"/>
            </a:xfrm>
          </p:grpSpPr>
          <p:sp>
            <p:nvSpPr>
              <p:cNvPr id="15390" name="Oval 68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91" name="Oval 69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134" name="Oval 70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93" name="Oval 71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136" name="Oval 72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95" name="Oval 73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88155" name="Group 91"/>
          <p:cNvGrpSpPr>
            <a:grpSpLocks/>
          </p:cNvGrpSpPr>
          <p:nvPr/>
        </p:nvGrpSpPr>
        <p:grpSpPr bwMode="auto">
          <a:xfrm>
            <a:off x="1981200" y="4271963"/>
            <a:ext cx="6262688" cy="508000"/>
            <a:chOff x="1248" y="2691"/>
            <a:chExt cx="3945" cy="320"/>
          </a:xfrm>
        </p:grpSpPr>
        <p:sp>
          <p:nvSpPr>
            <p:cNvPr id="15380" name="AutoShape 49"/>
            <p:cNvSpPr>
              <a:spLocks noChangeArrowheads="1"/>
            </p:cNvSpPr>
            <p:nvPr/>
          </p:nvSpPr>
          <p:spPr bwMode="gray">
            <a:xfrm>
              <a:off x="1460" y="2691"/>
              <a:ext cx="3733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Она  продолжает  реформы  Петра  Великого</a:t>
              </a:r>
              <a:endParaRPr lang="en-US" b="1">
                <a:solidFill>
                  <a:schemeClr val="tx2"/>
                </a:solidFill>
              </a:endParaRPr>
            </a:p>
          </p:txBody>
        </p:sp>
        <p:grpSp>
          <p:nvGrpSpPr>
            <p:cNvPr id="15381" name="Group 74"/>
            <p:cNvGrpSpPr>
              <a:grpSpLocks/>
            </p:cNvGrpSpPr>
            <p:nvPr/>
          </p:nvGrpSpPr>
          <p:grpSpPr bwMode="auto">
            <a:xfrm>
              <a:off x="1248" y="2755"/>
              <a:ext cx="240" cy="240"/>
              <a:chOff x="2078" y="1680"/>
              <a:chExt cx="1615" cy="1615"/>
            </a:xfrm>
          </p:grpSpPr>
          <p:sp>
            <p:nvSpPr>
              <p:cNvPr id="15382" name="Oval 75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83" name="Oval 76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141" name="Oval 77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85" name="Oval 78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143" name="Oval 79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87" name="Oval 80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88156" name="Group 92"/>
          <p:cNvGrpSpPr>
            <a:grpSpLocks/>
          </p:cNvGrpSpPr>
          <p:nvPr/>
        </p:nvGrpSpPr>
        <p:grpSpPr bwMode="auto">
          <a:xfrm>
            <a:off x="1524000" y="5099050"/>
            <a:ext cx="7440613" cy="508000"/>
            <a:chOff x="960" y="3212"/>
            <a:chExt cx="4687" cy="320"/>
          </a:xfrm>
        </p:grpSpPr>
        <p:sp>
          <p:nvSpPr>
            <p:cNvPr id="15372" name="AutoShape 48"/>
            <p:cNvSpPr>
              <a:spLocks noChangeArrowheads="1"/>
            </p:cNvSpPr>
            <p:nvPr/>
          </p:nvSpPr>
          <p:spPr bwMode="gray">
            <a:xfrm>
              <a:off x="1148" y="3212"/>
              <a:ext cx="4499" cy="32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Время  её  правления (34  года)  называют  Золотым  веком</a:t>
              </a:r>
            </a:p>
            <a:p>
              <a:pPr eaLnBrk="0" hangingPunct="0"/>
              <a:r>
                <a:rPr lang="ru-RU" b="1">
                  <a:solidFill>
                    <a:schemeClr val="tx2"/>
                  </a:solidFill>
                </a:rPr>
                <a:t>России  или  Эпохой  Просвещения</a:t>
              </a:r>
              <a:endParaRPr lang="en-US" b="1">
                <a:solidFill>
                  <a:schemeClr val="tx2"/>
                </a:solidFill>
              </a:endParaRPr>
            </a:p>
          </p:txBody>
        </p:sp>
        <p:grpSp>
          <p:nvGrpSpPr>
            <p:cNvPr id="15373" name="Group 81"/>
            <p:cNvGrpSpPr>
              <a:grpSpLocks/>
            </p:cNvGrpSpPr>
            <p:nvPr/>
          </p:nvGrpSpPr>
          <p:grpSpPr bwMode="auto">
            <a:xfrm>
              <a:off x="960" y="3243"/>
              <a:ext cx="224" cy="240"/>
              <a:chOff x="2078" y="1680"/>
              <a:chExt cx="1615" cy="1615"/>
            </a:xfrm>
          </p:grpSpPr>
          <p:sp>
            <p:nvSpPr>
              <p:cNvPr id="15374" name="Oval 82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375" name="Oval 83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148" name="Oval 84"/>
              <p:cNvSpPr>
                <a:spLocks noChangeArrowheads="1"/>
              </p:cNvSpPr>
              <p:nvPr/>
            </p:nvSpPr>
            <p:spPr bwMode="gray">
              <a:xfrm>
                <a:off x="2251" y="1855"/>
                <a:ext cx="1262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77" name="Oval 85"/>
              <p:cNvSpPr>
                <a:spLocks noChangeArrowheads="1"/>
              </p:cNvSpPr>
              <p:nvPr/>
            </p:nvSpPr>
            <p:spPr bwMode="gray"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8150" name="Oval 86"/>
              <p:cNvSpPr>
                <a:spLocks noChangeArrowheads="1"/>
              </p:cNvSpPr>
              <p:nvPr/>
            </p:nvSpPr>
            <p:spPr bwMode="gray">
              <a:xfrm>
                <a:off x="2338" y="1936"/>
                <a:ext cx="1096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379" name="Oval 87"/>
              <p:cNvSpPr>
                <a:spLocks noChangeArrowheads="1"/>
              </p:cNvSpPr>
              <p:nvPr/>
            </p:nvSpPr>
            <p:spPr bwMode="gray"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80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8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0.liveinternet.ru/images/attach/c/2/72/226/72226797_1300460186_2010_1_l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76250"/>
            <a:ext cx="673100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3995738" y="1773238"/>
            <a:ext cx="48625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Когда в 14 лет Екатерина II переехала в Россию, здесь царствовала Елизавета Петровна. Острый и живой ум, красота немецкой принцессы обратили на себя внимание императрицы. </a:t>
            </a:r>
          </a:p>
        </p:txBody>
      </p:sp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326231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395288" y="5373688"/>
            <a:ext cx="32146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Великая княгиня Екатерина Алексеевна - будущая императрица Екатерина II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 txBox="1">
            <a:spLocks noChangeArrowheads="1"/>
          </p:cNvSpPr>
          <p:nvPr/>
        </p:nvSpPr>
        <p:spPr bwMode="auto">
          <a:xfrm>
            <a:off x="4859338" y="981075"/>
            <a:ext cx="4284662" cy="606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Блистая при русском дворе красотою и умом, Екатерина весь свой досуг употребляла на самообразование. Она много читала. Едва ли в целой России была женщина образованнее нее. Русский язык Екатерина выучила так, что знала множество поговорок и писала на нем сочинения. </a:t>
            </a:r>
          </a:p>
          <a:p>
            <a:endParaRPr lang="ru-RU" sz="2400"/>
          </a:p>
        </p:txBody>
      </p:sp>
      <p:pic>
        <p:nvPicPr>
          <p:cNvPr id="18434" name="Рисунок 6" descr="http://img.liveinternet.ru/images/attach/2/13801/13801259_Kater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4429125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500063" y="5715000"/>
            <a:ext cx="8143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После смерти супруга Петра III в 1762 году Екатерина стала императрицей.</a:t>
            </a:r>
          </a:p>
        </p:txBody>
      </p:sp>
      <p:pic>
        <p:nvPicPr>
          <p:cNvPr id="19458" name="Рисунок 2" descr="http://imganaliz.hurriyet.com.tr/LiveImages/YeniFotoAnaliz/604/D%c3%bcnyan%c4%b1n%20en%20tuhaf%20h%c3%bck%c3%bcmet%20s%c4%b1rlar%c4%b1/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404813"/>
            <a:ext cx="4875213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2"/>
          <p:cNvSpPr>
            <a:spLocks noChangeArrowheads="1"/>
          </p:cNvSpPr>
          <p:nvPr/>
        </p:nvSpPr>
        <p:spPr bwMode="auto">
          <a:xfrm>
            <a:off x="539750" y="6092825"/>
            <a:ext cx="3643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Годы правления 1762 - 1796. </a:t>
            </a: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4572000" y="1268413"/>
            <a:ext cx="435768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alibri" pitchFamily="34" charset="0"/>
              </a:rPr>
              <a:t>Она славилась искусством управлять государством и выбирать своих приближенных. В делах она принимала за образец Петра Великого и постоянно спрашивала себя: «Как бы поступил в таком случае Петр I ?» </a:t>
            </a:r>
          </a:p>
          <a:p>
            <a:r>
              <a:rPr lang="ru-RU" sz="2400">
                <a:latin typeface="Calibri" pitchFamily="34" charset="0"/>
              </a:rPr>
              <a:t>Екатерина царствовала 34 года. Все это время наполнено громкими победами русских и мудрыми распоряжениями императрицы. 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836613"/>
            <a:ext cx="39370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6858000" y="0"/>
            <a:ext cx="2133600" cy="228600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solidFill>
                  <a:schemeClr val="bg1"/>
                </a:solidFill>
                <a:effectLst/>
                <a:latin typeface="+mn-lt"/>
                <a:cs typeface="+mn-cs"/>
              </a:rPr>
              <a:t>www.themegallery.com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537325"/>
            <a:ext cx="2895600" cy="320675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effectLst/>
                <a:latin typeface="+mn-lt"/>
                <a:cs typeface="+mn-cs"/>
              </a:rPr>
              <a:t>Company Logo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u="sng">
                <a:solidFill>
                  <a:srgbClr val="FFFF00"/>
                </a:solidFill>
              </a:rPr>
              <a:t>Задачи  правления: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>
                <a:solidFill>
                  <a:schemeClr val="tx2"/>
                </a:solidFill>
              </a:rPr>
              <a:t>Нужно просвещать нацию, которой должно управлять.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>
                <a:solidFill>
                  <a:schemeClr val="tx2"/>
                </a:solidFill>
              </a:rPr>
              <a:t>Нужно ввести добрый порядок в государстве, поддерживать общество и заставить его соблюдать законы.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>
                <a:solidFill>
                  <a:schemeClr val="tx2"/>
                </a:solidFill>
              </a:rPr>
              <a:t>Нужно учредить в государстве хорошую и точную полицию.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>
                <a:solidFill>
                  <a:schemeClr val="tx2"/>
                </a:solidFill>
              </a:rPr>
              <a:t>Нужно способствовать расцвету государства и сделать его изобильным.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>
                <a:solidFill>
                  <a:schemeClr val="tx2"/>
                </a:solidFill>
              </a:rPr>
              <a:t>Нужно сделать государство грозным в самом себе и внушающим уважение соседям.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35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1024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quarter" idx="10"/>
          </p:nvPr>
        </p:nvSpPr>
        <p:spPr>
          <a:xfrm>
            <a:off x="6858000" y="0"/>
            <a:ext cx="2133600" cy="228600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solidFill>
                  <a:schemeClr val="bg1"/>
                </a:solidFill>
                <a:effectLst/>
                <a:latin typeface="+mn-lt"/>
                <a:cs typeface="+mn-cs"/>
              </a:rPr>
              <a:t>www.themegallery.com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537325"/>
            <a:ext cx="2895600" cy="320675"/>
          </a:xfrm>
        </p:spPr>
        <p:txBody>
          <a:bodyPr anchor="t"/>
          <a:lstStyle/>
          <a:p>
            <a:pPr algn="r">
              <a:defRPr/>
            </a:pPr>
            <a:r>
              <a:rPr lang="en-US" sz="1000" b="1">
                <a:effectLst/>
                <a:latin typeface="+mn-lt"/>
                <a:cs typeface="+mn-cs"/>
              </a:rPr>
              <a:t>Company Logo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u="sng">
                <a:solidFill>
                  <a:srgbClr val="FFFF00"/>
                </a:solidFill>
              </a:rPr>
              <a:t>Санкт-Петербург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19200"/>
            <a:ext cx="3059113" cy="52482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b="1" i="1">
                <a:solidFill>
                  <a:srgbClr val="000066"/>
                </a:solidFill>
              </a:rPr>
              <a:t>Санкт-Петербург  стал  самым  многолюдным  городом  Империи.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i="1">
                <a:solidFill>
                  <a:srgbClr val="000066"/>
                </a:solidFill>
              </a:rPr>
              <a:t>На  Сенатской  площади  установлен памятник  Петру  </a:t>
            </a:r>
            <a:r>
              <a:rPr lang="en-US" sz="2800" b="1" i="1">
                <a:solidFill>
                  <a:srgbClr val="000066"/>
                </a:solidFill>
              </a:rPr>
              <a:t>I</a:t>
            </a:r>
            <a:r>
              <a:rPr lang="ru-RU" sz="2800" b="1" i="1">
                <a:solidFill>
                  <a:srgbClr val="000066"/>
                </a:solidFill>
              </a:rPr>
              <a:t>  «Медный  всадник»</a:t>
            </a:r>
          </a:p>
        </p:txBody>
      </p:sp>
      <p:pic>
        <p:nvPicPr>
          <p:cNvPr id="22533" name="Picture 7" descr="Картинка 436 из 1049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250" y="1412875"/>
            <a:ext cx="59483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45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106499" grpId="0" build="p"/>
    </p:bld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350</TotalTime>
  <Words>344</Words>
  <Application>Microsoft Office PowerPoint</Application>
  <PresentationFormat>Экран (4:3)</PresentationFormat>
  <Paragraphs>59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Wingdings</vt:lpstr>
      <vt:lpstr>Calibri</vt:lpstr>
      <vt:lpstr>Dotum</vt:lpstr>
      <vt:lpstr>Times New Roman</vt:lpstr>
      <vt:lpstr>Облака</vt:lpstr>
      <vt:lpstr>Облака</vt:lpstr>
      <vt:lpstr>  </vt:lpstr>
      <vt:lpstr>Историческая  справка</vt:lpstr>
      <vt:lpstr>Слайд 3</vt:lpstr>
      <vt:lpstr>Слайд 4</vt:lpstr>
      <vt:lpstr>Слайд 5</vt:lpstr>
      <vt:lpstr>Слайд 6</vt:lpstr>
      <vt:lpstr>Слайд 7</vt:lpstr>
      <vt:lpstr>Задачи  правления:</vt:lpstr>
      <vt:lpstr>Санкт-Петербург</vt:lpstr>
      <vt:lpstr>Санкт-Петербург</vt:lpstr>
      <vt:lpstr>Слайд 11</vt:lpstr>
      <vt:lpstr>Санкт-Петербург</vt:lpstr>
      <vt:lpstr>Слайд 13</vt:lpstr>
      <vt:lpstr>Слайд 14</vt:lpstr>
      <vt:lpstr>Слайд 15</vt:lpstr>
      <vt:lpstr>Слайд 16</vt:lpstr>
      <vt:lpstr>Слайд 17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Екатерина  Великая</dc:title>
  <dc:creator>Наталья</dc:creator>
  <cp:lastModifiedBy>владимир</cp:lastModifiedBy>
  <cp:revision>52</cp:revision>
  <dcterms:created xsi:type="dcterms:W3CDTF">2010-03-24T14:34:04Z</dcterms:created>
  <dcterms:modified xsi:type="dcterms:W3CDTF">2016-03-07T14:54:35Z</dcterms:modified>
</cp:coreProperties>
</file>