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67" r:id="rId3"/>
    <p:sldId id="258" r:id="rId4"/>
    <p:sldId id="262" r:id="rId5"/>
    <p:sldId id="268" r:id="rId6"/>
    <p:sldId id="269" r:id="rId7"/>
    <p:sldId id="270" r:id="rId8"/>
    <p:sldId id="271" r:id="rId9"/>
    <p:sldId id="272" r:id="rId10"/>
    <p:sldId id="273" r:id="rId11"/>
    <p:sldId id="275" r:id="rId1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864">
          <p15:clr>
            <a:srgbClr val="A4A3A4"/>
          </p15:clr>
        </p15:guide>
        <p15:guide id="3" orient="horz" pos="2496">
          <p15:clr>
            <a:srgbClr val="A4A3A4"/>
          </p15:clr>
        </p15:guide>
        <p15:guide id="4" orient="horz" pos="1200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pos="3839">
          <p15:clr>
            <a:srgbClr val="A4A3A4"/>
          </p15:clr>
        </p15:guide>
        <p15:guide id="7" pos="959">
          <p15:clr>
            <a:srgbClr val="A4A3A4"/>
          </p15:clr>
        </p15:guide>
        <p15:guide id="8" pos="6719">
          <p15:clr>
            <a:srgbClr val="A4A3A4"/>
          </p15:clr>
        </p15:guide>
        <p15:guide id="9" pos="383">
          <p15:clr>
            <a:srgbClr val="A4A3A4"/>
          </p15:clr>
        </p15:guide>
        <p15:guide id="10" pos="4703">
          <p15:clr>
            <a:srgbClr val="A4A3A4"/>
          </p15:clr>
        </p15:guide>
        <p15:guide id="11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4871" autoAdjust="0"/>
  </p:normalViewPr>
  <p:slideViewPr>
    <p:cSldViewPr>
      <p:cViewPr varScale="1">
        <p:scale>
          <a:sx n="74" d="100"/>
          <a:sy n="74" d="100"/>
        </p:scale>
        <p:origin x="582" y="72"/>
      </p:cViewPr>
      <p:guideLst>
        <p:guide orient="horz" pos="2160"/>
        <p:guide orient="horz" pos="864"/>
        <p:guide orient="horz" pos="2496"/>
        <p:guide orient="horz" pos="1200"/>
        <p:guide orient="horz" pos="3888"/>
        <p:guide pos="3839"/>
        <p:guide pos="959"/>
        <p:guide pos="6719"/>
        <p:guide pos="383"/>
        <p:guide pos="4703"/>
        <p:guide pos="10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20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5FFBF-2C64-42CD-9E2F-09E2049D891B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F2C6B-0C1B-4F88-BCBA-898BA50DE78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930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3DF44-BBF1-44C7-A0B1-7B7B2F7B3880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E53BB-F993-49A1-9E37-CA3E5BE0709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8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88825" cy="4449836"/>
          </a:xfrm>
          <a:custGeom>
            <a:avLst/>
            <a:gdLst>
              <a:gd name="connsiteX0" fmla="*/ 0 w 12188825"/>
              <a:gd name="connsiteY0" fmla="*/ 0 h 5545334"/>
              <a:gd name="connsiteX1" fmla="*/ 12188825 w 12188825"/>
              <a:gd name="connsiteY1" fmla="*/ 0 h 5545334"/>
              <a:gd name="connsiteX2" fmla="*/ 12188825 w 12188825"/>
              <a:gd name="connsiteY2" fmla="*/ 4181566 h 5545334"/>
              <a:gd name="connsiteX3" fmla="*/ 6105607 w 12188825"/>
              <a:gd name="connsiteY3" fmla="*/ 4449836 h 5545334"/>
              <a:gd name="connsiteX4" fmla="*/ 1 w 12188825"/>
              <a:gd name="connsiteY4" fmla="*/ 4179342 h 5545334"/>
              <a:gd name="connsiteX5" fmla="*/ 1 w 12188825"/>
              <a:gd name="connsiteY5" fmla="*/ 5545334 h 5545334"/>
              <a:gd name="connsiteX6" fmla="*/ 0 w 12188825"/>
              <a:gd name="connsiteY6" fmla="*/ 0 h 5545334"/>
              <a:gd name="connsiteX0" fmla="*/ 0 w 12188825"/>
              <a:gd name="connsiteY0" fmla="*/ 0 h 4449836"/>
              <a:gd name="connsiteX1" fmla="*/ 12188825 w 12188825"/>
              <a:gd name="connsiteY1" fmla="*/ 0 h 4449836"/>
              <a:gd name="connsiteX2" fmla="*/ 12188825 w 12188825"/>
              <a:gd name="connsiteY2" fmla="*/ 4181566 h 4449836"/>
              <a:gd name="connsiteX3" fmla="*/ 6105607 w 12188825"/>
              <a:gd name="connsiteY3" fmla="*/ 4449836 h 4449836"/>
              <a:gd name="connsiteX4" fmla="*/ 1 w 12188825"/>
              <a:gd name="connsiteY4" fmla="*/ 4179342 h 4449836"/>
              <a:gd name="connsiteX5" fmla="*/ 0 w 12188825"/>
              <a:gd name="connsiteY5" fmla="*/ 0 h 444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4449836">
                <a:moveTo>
                  <a:pt x="0" y="0"/>
                </a:moveTo>
                <a:lnTo>
                  <a:pt x="12188825" y="0"/>
                </a:lnTo>
                <a:lnTo>
                  <a:pt x="12188825" y="4181566"/>
                </a:lnTo>
                <a:cubicBezTo>
                  <a:pt x="10420785" y="4351787"/>
                  <a:pt x="8336850" y="4449836"/>
                  <a:pt x="6105607" y="4449836"/>
                </a:cubicBezTo>
                <a:cubicBezTo>
                  <a:pt x="3864934" y="4449836"/>
                  <a:pt x="1772815" y="4350957"/>
                  <a:pt x="1" y="4179342"/>
                </a:cubicBezTo>
                <a:cubicBezTo>
                  <a:pt x="1" y="2786228"/>
                  <a:pt x="0" y="1393114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12"/>
          <p:cNvSpPr/>
          <p:nvPr/>
        </p:nvSpPr>
        <p:spPr>
          <a:xfrm flipV="1">
            <a:off x="1" y="4179342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16"/>
          <p:cNvSpPr/>
          <p:nvPr/>
        </p:nvSpPr>
        <p:spPr>
          <a:xfrm flipV="1">
            <a:off x="0" y="4232668"/>
            <a:ext cx="12188825" cy="2625332"/>
          </a:xfrm>
          <a:custGeom>
            <a:avLst/>
            <a:gdLst/>
            <a:ahLst/>
            <a:cxnLst/>
            <a:rect l="l" t="t" r="r" b="b"/>
            <a:pathLst>
              <a:path w="12188825" h="2625332">
                <a:moveTo>
                  <a:pt x="12188819" y="2625332"/>
                </a:moveTo>
                <a:lnTo>
                  <a:pt x="12188819" y="1143000"/>
                </a:lnTo>
                <a:lnTo>
                  <a:pt x="12188819" y="1066800"/>
                </a:lnTo>
                <a:lnTo>
                  <a:pt x="12188825" y="1066800"/>
                </a:lnTo>
                <a:lnTo>
                  <a:pt x="12188825" y="0"/>
                </a:lnTo>
                <a:lnTo>
                  <a:pt x="1" y="0"/>
                </a:lnTo>
                <a:lnTo>
                  <a:pt x="1" y="762000"/>
                </a:lnTo>
                <a:lnTo>
                  <a:pt x="1" y="893566"/>
                </a:lnTo>
                <a:lnTo>
                  <a:pt x="0" y="893566"/>
                </a:lnTo>
                <a:lnTo>
                  <a:pt x="0" y="2417303"/>
                </a:lnTo>
                <a:cubicBezTo>
                  <a:pt x="1730673" y="2256633"/>
                  <a:pt x="3842817" y="2181652"/>
                  <a:pt x="6121030" y="2221419"/>
                </a:cubicBezTo>
                <a:cubicBezTo>
                  <a:pt x="8380478" y="2260858"/>
                  <a:pt x="10472741" y="2407392"/>
                  <a:pt x="12188819" y="262533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2743200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1775" y="4800600"/>
            <a:ext cx="7335837" cy="13716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10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7923211" y="457200"/>
            <a:ext cx="3781439" cy="3276600"/>
          </a:xfrm>
        </p:spPr>
        <p:txBody>
          <a:bodyPr anchor="b">
            <a:noAutofit/>
          </a:bodyPr>
          <a:lstStyle>
            <a:lvl1pPr algn="l"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-3026" y="0"/>
            <a:ext cx="7469039" cy="636649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1" y="3962400"/>
            <a:ext cx="3781439" cy="1828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4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4" y="1905000"/>
            <a:ext cx="9144000" cy="4267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9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black">
          <a:xfrm>
            <a:off x="9294812" y="274639"/>
            <a:ext cx="1371602" cy="589756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3" y="274639"/>
            <a:ext cx="7619999" cy="5884321"/>
          </a:xfrm>
        </p:spPr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7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6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 flipH="1">
            <a:off x="0" y="0"/>
            <a:ext cx="12188825" cy="3245754"/>
          </a:xfrm>
          <a:custGeom>
            <a:avLst/>
            <a:gdLst/>
            <a:ahLst/>
            <a:cxnLst/>
            <a:rect l="l" t="t" r="r" b="b"/>
            <a:pathLst>
              <a:path w="12188825" h="3245754">
                <a:moveTo>
                  <a:pt x="12188825" y="0"/>
                </a:moveTo>
                <a:lnTo>
                  <a:pt x="0" y="0"/>
                </a:lnTo>
                <a:lnTo>
                  <a:pt x="1" y="2975260"/>
                </a:lnTo>
                <a:cubicBezTo>
                  <a:pt x="1772815" y="3146875"/>
                  <a:pt x="3864934" y="3245754"/>
                  <a:pt x="6105607" y="3245754"/>
                </a:cubicBezTo>
                <a:cubicBezTo>
                  <a:pt x="8336850" y="3245754"/>
                  <a:pt x="10420785" y="3147705"/>
                  <a:pt x="12188825" y="297748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12"/>
          <p:cNvSpPr/>
          <p:nvPr/>
        </p:nvSpPr>
        <p:spPr>
          <a:xfrm flipH="1" flipV="1">
            <a:off x="0" y="2975260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16"/>
          <p:cNvSpPr/>
          <p:nvPr/>
        </p:nvSpPr>
        <p:spPr>
          <a:xfrm flipH="1" flipV="1">
            <a:off x="0" y="3028586"/>
            <a:ext cx="12188825" cy="3829414"/>
          </a:xfrm>
          <a:custGeom>
            <a:avLst/>
            <a:gdLst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2270882 h 3829414"/>
              <a:gd name="connsiteX14" fmla="*/ 12188819 w 12188825"/>
              <a:gd name="connsiteY14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19 w 12188825"/>
              <a:gd name="connsiteY12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19 w 12188825"/>
              <a:gd name="connsiteY11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19 w 12188825"/>
              <a:gd name="connsiteY10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0 h 3829414"/>
              <a:gd name="connsiteX8" fmla="*/ 12188825 w 12188825"/>
              <a:gd name="connsiteY8" fmla="*/ 0 h 3829414"/>
              <a:gd name="connsiteX9" fmla="*/ 12188819 w 12188825"/>
              <a:gd name="connsiteY9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0 h 3829414"/>
              <a:gd name="connsiteX7" fmla="*/ 12188825 w 12188825"/>
              <a:gd name="connsiteY7" fmla="*/ 0 h 3829414"/>
              <a:gd name="connsiteX8" fmla="*/ 12188819 w 12188825"/>
              <a:gd name="connsiteY8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0 h 3829414"/>
              <a:gd name="connsiteX6" fmla="*/ 12188825 w 12188825"/>
              <a:gd name="connsiteY6" fmla="*/ 0 h 3829414"/>
              <a:gd name="connsiteX7" fmla="*/ 12188819 w 12188825"/>
              <a:gd name="connsiteY7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0 h 3829414"/>
              <a:gd name="connsiteX5" fmla="*/ 12188825 w 12188825"/>
              <a:gd name="connsiteY5" fmla="*/ 0 h 3829414"/>
              <a:gd name="connsiteX6" fmla="*/ 12188819 w 12188825"/>
              <a:gd name="connsiteY6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1 w 12188825"/>
              <a:gd name="connsiteY3" fmla="*/ 0 h 3829414"/>
              <a:gd name="connsiteX4" fmla="*/ 12188825 w 12188825"/>
              <a:gd name="connsiteY4" fmla="*/ 0 h 3829414"/>
              <a:gd name="connsiteX5" fmla="*/ 12188819 w 12188825"/>
              <a:gd name="connsiteY5" fmla="*/ 3829414 h 38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3829414">
                <a:moveTo>
                  <a:pt x="12188819" y="3829414"/>
                </a:moveTo>
                <a:cubicBezTo>
                  <a:pt x="10472741" y="3611474"/>
                  <a:pt x="8380478" y="3464940"/>
                  <a:pt x="6121030" y="3425501"/>
                </a:cubicBezTo>
                <a:cubicBezTo>
                  <a:pt x="3842817" y="3385734"/>
                  <a:pt x="1730673" y="3460715"/>
                  <a:pt x="0" y="3621385"/>
                </a:cubicBezTo>
                <a:cubicBezTo>
                  <a:pt x="0" y="2414257"/>
                  <a:pt x="1" y="1207128"/>
                  <a:pt x="1" y="0"/>
                </a:cubicBezTo>
                <a:lnTo>
                  <a:pt x="12188825" y="0"/>
                </a:lnTo>
                <a:cubicBezTo>
                  <a:pt x="12188823" y="1276471"/>
                  <a:pt x="12188821" y="2552943"/>
                  <a:pt x="12188819" y="38294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3505200"/>
            <a:ext cx="9144000" cy="1908446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white">
          <a:xfrm>
            <a:off x="1501775" y="5562600"/>
            <a:ext cx="7335837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3141318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" fmla="*/ 0 w 12188825"/>
              <a:gd name="connsiteY0" fmla="*/ 0 h 3141318"/>
              <a:gd name="connsiteX1" fmla="*/ 12188825 w 12188825"/>
              <a:gd name="connsiteY1" fmla="*/ 0 h 3141318"/>
              <a:gd name="connsiteX2" fmla="*/ 12188824 w 12188825"/>
              <a:gd name="connsiteY2" fmla="*/ 2819066 h 3141318"/>
              <a:gd name="connsiteX3" fmla="*/ 6324758 w 12188825"/>
              <a:gd name="connsiteY3" fmla="*/ 3141318 h 3141318"/>
              <a:gd name="connsiteX4" fmla="*/ 0 w 12188825"/>
              <a:gd name="connsiteY4" fmla="*/ 2907554 h 3141318"/>
              <a:gd name="connsiteX5" fmla="*/ 0 w 12188825"/>
              <a:gd name="connsiteY5" fmla="*/ 0 h 314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tIns="457200"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17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12"/>
          <p:cNvSpPr/>
          <p:nvPr/>
        </p:nvSpPr>
        <p:spPr>
          <a:xfrm flipH="1">
            <a:off x="2" y="789993"/>
            <a:ext cx="12188825" cy="5080598"/>
          </a:xfrm>
          <a:custGeom>
            <a:avLst/>
            <a:gdLst/>
            <a:ahLst/>
            <a:cxnLst/>
            <a:rect l="l" t="t" r="r" b="b"/>
            <a:pathLst>
              <a:path w="12188825" h="5080598">
                <a:moveTo>
                  <a:pt x="12188824" y="0"/>
                </a:moveTo>
                <a:cubicBezTo>
                  <a:pt x="10416010" y="171615"/>
                  <a:pt x="8323891" y="270494"/>
                  <a:pt x="6083218" y="270494"/>
                </a:cubicBezTo>
                <a:cubicBezTo>
                  <a:pt x="3851975" y="270494"/>
                  <a:pt x="1768040" y="172445"/>
                  <a:pt x="0" y="2224"/>
                </a:cubicBezTo>
                <a:lnTo>
                  <a:pt x="0" y="1496008"/>
                </a:lnTo>
                <a:lnTo>
                  <a:pt x="0" y="1785092"/>
                </a:lnTo>
                <a:lnTo>
                  <a:pt x="0" y="3295506"/>
                </a:lnTo>
                <a:lnTo>
                  <a:pt x="0" y="3553408"/>
                </a:lnTo>
                <a:lnTo>
                  <a:pt x="0" y="5080598"/>
                </a:lnTo>
                <a:cubicBezTo>
                  <a:pt x="1772814" y="4908983"/>
                  <a:pt x="3864933" y="4810104"/>
                  <a:pt x="6105606" y="4810104"/>
                </a:cubicBezTo>
                <a:cubicBezTo>
                  <a:pt x="8336849" y="4810104"/>
                  <a:pt x="10420784" y="4908153"/>
                  <a:pt x="12188824" y="5078374"/>
                </a:cubicBezTo>
                <a:lnTo>
                  <a:pt x="12188824" y="3553408"/>
                </a:lnTo>
                <a:lnTo>
                  <a:pt x="12188825" y="3553408"/>
                </a:lnTo>
                <a:lnTo>
                  <a:pt x="12188825" y="1496008"/>
                </a:lnTo>
                <a:lnTo>
                  <a:pt x="12188824" y="1496008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12"/>
          <p:cNvSpPr/>
          <p:nvPr/>
        </p:nvSpPr>
        <p:spPr>
          <a:xfrm flipH="1">
            <a:off x="2" y="792217"/>
            <a:ext cx="12188825" cy="5078374"/>
          </a:xfrm>
          <a:custGeom>
            <a:avLst/>
            <a:gdLst/>
            <a:ahLst/>
            <a:cxnLst/>
            <a:rect l="l" t="t" r="r" b="b"/>
            <a:pathLst>
              <a:path w="12188825" h="5078374">
                <a:moveTo>
                  <a:pt x="0" y="0"/>
                </a:moveTo>
                <a:lnTo>
                  <a:pt x="0" y="1493784"/>
                </a:lnTo>
                <a:lnTo>
                  <a:pt x="0" y="1782868"/>
                </a:lnTo>
                <a:lnTo>
                  <a:pt x="0" y="3293282"/>
                </a:lnTo>
                <a:lnTo>
                  <a:pt x="0" y="3551184"/>
                </a:lnTo>
                <a:lnTo>
                  <a:pt x="0" y="5078374"/>
                </a:lnTo>
                <a:lnTo>
                  <a:pt x="2" y="5078374"/>
                </a:lnTo>
                <a:lnTo>
                  <a:pt x="2" y="4101849"/>
                </a:lnTo>
                <a:lnTo>
                  <a:pt x="8" y="4101849"/>
                </a:lnTo>
                <a:lnTo>
                  <a:pt x="8" y="4825486"/>
                </a:lnTo>
                <a:cubicBezTo>
                  <a:pt x="1730681" y="4664816"/>
                  <a:pt x="3842825" y="4589835"/>
                  <a:pt x="6121038" y="4629602"/>
                </a:cubicBezTo>
                <a:cubicBezTo>
                  <a:pt x="8380486" y="4669041"/>
                  <a:pt x="10472749" y="4815575"/>
                  <a:pt x="12188824" y="5033515"/>
                </a:cubicBezTo>
                <a:lnTo>
                  <a:pt x="12188824" y="3551184"/>
                </a:lnTo>
                <a:lnTo>
                  <a:pt x="12188825" y="3551184"/>
                </a:lnTo>
                <a:lnTo>
                  <a:pt x="12188825" y="1493784"/>
                </a:lnTo>
                <a:lnTo>
                  <a:pt x="12188824" y="1493784"/>
                </a:lnTo>
                <a:lnTo>
                  <a:pt x="12188824" y="254012"/>
                </a:lnTo>
                <a:cubicBezTo>
                  <a:pt x="10458154" y="414682"/>
                  <a:pt x="8346010" y="489663"/>
                  <a:pt x="6067797" y="449896"/>
                </a:cubicBezTo>
                <a:cubicBezTo>
                  <a:pt x="3808349" y="410457"/>
                  <a:pt x="1716086" y="263923"/>
                  <a:pt x="8" y="45983"/>
                </a:cubicBezTo>
                <a:lnTo>
                  <a:pt x="8" y="977649"/>
                </a:lnTo>
                <a:lnTo>
                  <a:pt x="2" y="9776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1522413" y="1371600"/>
            <a:ext cx="9144000" cy="27432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b="0" cap="none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4267201"/>
            <a:ext cx="7315198" cy="1066800"/>
          </a:xfrm>
        </p:spPr>
        <p:txBody>
          <a:bodyPr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37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9862" y="1905000"/>
            <a:ext cx="4416552" cy="4267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1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666999"/>
            <a:ext cx="4416552" cy="35052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905000"/>
            <a:ext cx="4416552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666999"/>
            <a:ext cx="4416552" cy="35052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10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38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4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7923212" y="457200"/>
            <a:ext cx="3781439" cy="3276600"/>
          </a:xfrm>
        </p:spPr>
        <p:txBody>
          <a:bodyPr anchor="b">
            <a:noAutofit/>
          </a:bodyPr>
          <a:lstStyle>
            <a:lvl1pPr algn="l"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8013" y="457200"/>
            <a:ext cx="6324599" cy="533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2" y="3962400"/>
            <a:ext cx="3781439" cy="1828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ru-RU" smtClean="0"/>
              <a:t>24.04.2014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45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12188825" cy="1870938"/>
          </a:xfrm>
          <a:custGeom>
            <a:avLst/>
            <a:gdLst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1 w 12188825"/>
              <a:gd name="connsiteY7" fmla="*/ 335280 h 1870938"/>
              <a:gd name="connsiteX8" fmla="*/ 0 w 12188825"/>
              <a:gd name="connsiteY8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0 w 12188825"/>
              <a:gd name="connsiteY7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335280 h 1870938"/>
              <a:gd name="connsiteX3" fmla="*/ 12188825 w 12188825"/>
              <a:gd name="connsiteY3" fmla="*/ 1868714 h 1870938"/>
              <a:gd name="connsiteX4" fmla="*/ 6105607 w 12188825"/>
              <a:gd name="connsiteY4" fmla="*/ 1600444 h 1870938"/>
              <a:gd name="connsiteX5" fmla="*/ 1 w 12188825"/>
              <a:gd name="connsiteY5" fmla="*/ 1870938 h 1870938"/>
              <a:gd name="connsiteX6" fmla="*/ 0 w 12188825"/>
              <a:gd name="connsiteY6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1868714 h 1870938"/>
              <a:gd name="connsiteX3" fmla="*/ 6105607 w 12188825"/>
              <a:gd name="connsiteY3" fmla="*/ 1600444 h 1870938"/>
              <a:gd name="connsiteX4" fmla="*/ 1 w 12188825"/>
              <a:gd name="connsiteY4" fmla="*/ 1870938 h 1870938"/>
              <a:gd name="connsiteX5" fmla="*/ 0 w 12188825"/>
              <a:gd name="connsiteY5" fmla="*/ 0 h 187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1870938">
                <a:moveTo>
                  <a:pt x="0" y="0"/>
                </a:moveTo>
                <a:lnTo>
                  <a:pt x="12188825" y="0"/>
                </a:lnTo>
                <a:lnTo>
                  <a:pt x="12188825" y="1868714"/>
                </a:lnTo>
                <a:cubicBezTo>
                  <a:pt x="10420785" y="1698493"/>
                  <a:pt x="8336850" y="1600444"/>
                  <a:pt x="6105607" y="1600444"/>
                </a:cubicBezTo>
                <a:cubicBezTo>
                  <a:pt x="3864934" y="1600444"/>
                  <a:pt x="1772815" y="1699323"/>
                  <a:pt x="1" y="1870938"/>
                </a:cubicBezTo>
                <a:cubicBezTo>
                  <a:pt x="1" y="1247292"/>
                  <a:pt x="0" y="62364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12"/>
          <p:cNvSpPr/>
          <p:nvPr/>
        </p:nvSpPr>
        <p:spPr>
          <a:xfrm>
            <a:off x="1" y="0"/>
            <a:ext cx="12188824" cy="1812642"/>
          </a:xfrm>
          <a:custGeom>
            <a:avLst/>
            <a:gdLst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1 w 12188824"/>
              <a:gd name="connsiteY5" fmla="*/ 187545 h 1812642"/>
              <a:gd name="connsiteX6" fmla="*/ 0 w 12188824"/>
              <a:gd name="connsiteY6" fmla="*/ 0 h 1812642"/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0 w 12188824"/>
              <a:gd name="connsiteY5" fmla="*/ 0 h 181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4" h="1812642">
                <a:moveTo>
                  <a:pt x="0" y="0"/>
                </a:moveTo>
                <a:lnTo>
                  <a:pt x="12188824" y="0"/>
                </a:lnTo>
                <a:lnTo>
                  <a:pt x="12188824" y="1812642"/>
                </a:lnTo>
                <a:cubicBezTo>
                  <a:pt x="10427038" y="1644563"/>
                  <a:pt x="8126377" y="1513957"/>
                  <a:pt x="6105607" y="1498429"/>
                </a:cubicBezTo>
                <a:cubicBezTo>
                  <a:pt x="4065906" y="1482756"/>
                  <a:pt x="1772815" y="1551588"/>
                  <a:pt x="1" y="1723203"/>
                </a:cubicBezTo>
                <a:cubicBezTo>
                  <a:pt x="1" y="1148802"/>
                  <a:pt x="0" y="574401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7"/>
          <p:cNvSpPr/>
          <p:nvPr/>
        </p:nvSpPr>
        <p:spPr bwMode="hidden">
          <a:xfrm>
            <a:off x="1" y="6354411"/>
            <a:ext cx="12188824" cy="503589"/>
          </a:xfrm>
          <a:custGeom>
            <a:avLst/>
            <a:gdLst/>
            <a:ahLst/>
            <a:cxnLst/>
            <a:rect l="l" t="t" r="r" b="b"/>
            <a:pathLst>
              <a:path w="12188824" h="503589">
                <a:moveTo>
                  <a:pt x="6105606" y="0"/>
                </a:moveTo>
                <a:cubicBezTo>
                  <a:pt x="8336849" y="0"/>
                  <a:pt x="10420784" y="98049"/>
                  <a:pt x="12188824" y="268270"/>
                </a:cubicBezTo>
                <a:lnTo>
                  <a:pt x="12188824" y="503589"/>
                </a:lnTo>
                <a:lnTo>
                  <a:pt x="0" y="503589"/>
                </a:lnTo>
                <a:lnTo>
                  <a:pt x="0" y="270494"/>
                </a:lnTo>
                <a:cubicBezTo>
                  <a:pt x="1772814" y="98879"/>
                  <a:pt x="3864933" y="0"/>
                  <a:pt x="61056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>
          <a:xfrm>
            <a:off x="1522414" y="274638"/>
            <a:ext cx="9144000" cy="10969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18412" y="6518274"/>
            <a:ext cx="167640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14F042A8-43C1-4815-A5CF-022104463224}" type="datetimeFigureOut">
              <a:rPr lang="ru-RU" smtClean="0"/>
              <a:pPr/>
              <a:t>24.04.2014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5138" y="6518274"/>
            <a:ext cx="5864674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23412" y="6518274"/>
            <a:ext cx="1143002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382E9EE-A870-438B-947A-FF671DFAFC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76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sz="6600" b="0" i="0" dirty="0" smtClean="0">
                <a:solidFill>
                  <a:schemeClr val="bg1"/>
                </a:solidFill>
                <a:latin typeface="Euphemia"/>
                <a:ea typeface="+mj-ea"/>
                <a:cs typeface="+mj-cs"/>
              </a:rPr>
              <a:t>ДЖАЗ</a:t>
            </a:r>
            <a:endParaRPr lang="ru-RU" sz="6600" b="0" i="0" dirty="0">
              <a:solidFill>
                <a:schemeClr val="bg1"/>
              </a:solidFill>
              <a:latin typeface="Euphemi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 algn="l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96D2DA"/>
                </a:solidFill>
              </a:rPr>
              <a:t>Его разнообразие и исполнители</a:t>
            </a:r>
            <a:endParaRPr lang="ru-RU" sz="2800" b="0" i="0" dirty="0">
              <a:solidFill>
                <a:srgbClr val="96D2DA"/>
              </a:solidFill>
            </a:endParaRPr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942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45940" y="620688"/>
            <a:ext cx="87849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Джаз — это стилистика </a:t>
            </a:r>
            <a:r>
              <a:rPr lang="ru-RU" sz="2800" i="1" dirty="0" smtClean="0"/>
              <a:t>жизни…</a:t>
            </a:r>
          </a:p>
          <a:p>
            <a:r>
              <a:rPr lang="ru-RU" sz="2800" i="1" dirty="0" smtClean="0"/>
              <a:t>Джазовый </a:t>
            </a:r>
            <a:r>
              <a:rPr lang="ru-RU" sz="2800" i="1" dirty="0"/>
              <a:t>музыкант не исполнитель. </a:t>
            </a:r>
            <a:endParaRPr lang="ru-RU" sz="2800" i="1" dirty="0" smtClean="0"/>
          </a:p>
          <a:p>
            <a:r>
              <a:rPr lang="ru-RU" sz="2800" i="1" dirty="0" smtClean="0"/>
              <a:t>Он </a:t>
            </a:r>
            <a:r>
              <a:rPr lang="ru-RU" sz="2800" i="1" dirty="0"/>
              <a:t>— творец, созидающий на глазах у зрителей свое искусство — хрупкое, мгновенное, неуловимое, как тень падающих </a:t>
            </a:r>
            <a:r>
              <a:rPr lang="ru-RU" sz="2800" i="1" dirty="0" smtClean="0"/>
              <a:t>снежинок… </a:t>
            </a:r>
          </a:p>
          <a:p>
            <a:r>
              <a:rPr lang="ru-RU" sz="2800" i="1" dirty="0" smtClean="0"/>
              <a:t>Джаз </a:t>
            </a:r>
            <a:r>
              <a:rPr lang="ru-RU" sz="2800" i="1" dirty="0"/>
              <a:t>— это восхитительный хаос, основу которого составляют доведенные до предела интуиция, вкус и чувство ансамбля</a:t>
            </a:r>
            <a:r>
              <a:rPr lang="ru-RU" sz="2800" i="1" dirty="0" smtClean="0"/>
              <a:t>... </a:t>
            </a:r>
          </a:p>
          <a:p>
            <a:r>
              <a:rPr lang="ru-RU" sz="2800" i="1" dirty="0" smtClean="0"/>
              <a:t>Джаз </a:t>
            </a:r>
            <a:r>
              <a:rPr lang="ru-RU" sz="2800" i="1" dirty="0"/>
              <a:t>— это мы сами в лучшие наши часы. То есть, когда в нас соседствует душевный подъем, бесстрашие и </a:t>
            </a:r>
            <a:r>
              <a:rPr lang="ru-RU" sz="2800" i="1" dirty="0" smtClean="0"/>
              <a:t>откровенность…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72723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Джаз</a:t>
            </a:r>
            <a:r>
              <a:rPr lang="ru-RU" sz="2400" dirty="0"/>
              <a:t> (</a:t>
            </a:r>
            <a:r>
              <a:rPr lang="ru-RU" sz="2400" dirty="0" smtClean="0"/>
              <a:t>англ.</a:t>
            </a:r>
            <a:r>
              <a:rPr lang="ru-RU" sz="2400" dirty="0"/>
              <a:t> </a:t>
            </a:r>
            <a:r>
              <a:rPr lang="ru-RU" sz="2400" i="1" dirty="0" err="1" smtClean="0"/>
              <a:t>jazz</a:t>
            </a:r>
            <a:r>
              <a:rPr lang="ru-RU" sz="2400" dirty="0"/>
              <a:t>) — форма музыкального искусства, возникшая в конце XIX — начале XX </a:t>
            </a:r>
            <a:r>
              <a:rPr lang="ru-RU" sz="2400" dirty="0" smtClean="0"/>
              <a:t>века</a:t>
            </a:r>
            <a:r>
              <a:rPr lang="ru-RU" sz="2400" dirty="0"/>
              <a:t> </a:t>
            </a:r>
            <a:r>
              <a:rPr lang="ru-RU" sz="2400" dirty="0" smtClean="0"/>
              <a:t>в</a:t>
            </a:r>
            <a:r>
              <a:rPr lang="ru-RU" sz="2400" dirty="0"/>
              <a:t> США в результате синтеза африканской и европейской культур и получившая впоследствии повсеместное распространение. Характерными чертами музыкального языка джаза изначально стали импровизация, изощрённый ритм, основанный на синкопированных фигурах и уникальный комплекс приёмов исполнения ритмической фактуры — свинг. Дальнейшее развитие джаза происходило за счёт освоения джазовыми музыкантами и композиторами новых ритмических и </a:t>
            </a:r>
            <a:r>
              <a:rPr lang="ru-RU" sz="2400" dirty="0" smtClean="0"/>
              <a:t>гармонических</a:t>
            </a:r>
            <a:r>
              <a:rPr lang="ru-RU" sz="2400" dirty="0"/>
              <a:t> </a:t>
            </a:r>
            <a:r>
              <a:rPr lang="ru-RU" sz="2400" dirty="0" smtClean="0"/>
              <a:t>моделей</a:t>
            </a:r>
            <a:r>
              <a:rPr lang="ru-RU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24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/>
              <a:t>История возникновения джаза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837828" y="1772816"/>
            <a:ext cx="56886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История развития джаза. Джаз возник как соединение нескольких музыкальных культур и национальных традиций. Первоначально он прибыл из африканских земель. Для любой африканской музыки характерен очень сложный ритм, музыка всегда сопровождается танцами, которые представляют собой быстрые притопывания и </a:t>
            </a:r>
            <a:r>
              <a:rPr lang="ru-RU" dirty="0" err="1" smtClean="0"/>
              <a:t>прихлопывания</a:t>
            </a:r>
            <a:r>
              <a:rPr lang="ru-RU" dirty="0" smtClean="0"/>
              <a:t>. </a:t>
            </a:r>
            <a:r>
              <a:rPr lang="ru-RU" dirty="0"/>
              <a:t>На этой основе в конце XIX века сложился ещё один музыкальный жанр регтайм. Впоследствии ритмы регтайма в сочетании с элементами блюза дали начало новому музыкальному направлению — </a:t>
            </a:r>
            <a:r>
              <a:rPr lang="ru-RU" dirty="0" smtClean="0"/>
              <a:t>джазу. Колыбелью </a:t>
            </a:r>
            <a:r>
              <a:rPr lang="ru-RU" dirty="0"/>
              <a:t>джаза был американский Юг и прежде всего Новый Орлеан. Особенность стиля джаз — неповторимое индивидуальное исполнение виртуоза-джазмена. Залог вечной молодости джаза — это импровизация.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1728261"/>
            <a:ext cx="4805820" cy="4845869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5" name="Ella Fitzgerald Louis Armstrong - Summertime [pleer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59528" y="59585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2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6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   </a:t>
            </a:r>
            <a:r>
              <a:rPr lang="ru-RU" sz="5400" dirty="0" smtClean="0"/>
              <a:t>Основные течения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522414" y="1700808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/>
              <a:t>Новоорлеанский джаз</a:t>
            </a:r>
            <a:endParaRPr lang="ru-RU" sz="2800" i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77788" y="2193876"/>
            <a:ext cx="59766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Термином </a:t>
            </a:r>
            <a:r>
              <a:rPr lang="ru-RU" sz="2000" dirty="0"/>
              <a:t>новоорлеанский, и традиционный джаз обычно определяют стиль музыкантов, исполнявших джаз в Новом Орлеане в период между 1900 и 1917 годами, а также новоорлеанскими музыкантами, которые играли в Чикаго и записывали пластинки начиная приблизительно с 1917-го и на протяжении 20-х годов. Этот период джазовой истории известен также, как «Эпоха джаза». И это понятие также используется для описания музыки, исполняемой в различные исторические периоды представителями новоорлеанского возрождения, стремившихся исполнять джаз в том же самом стиле, что и музыканты новоорлеанской школы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548" y="1844824"/>
            <a:ext cx="4351410" cy="453650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699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6220" y="260648"/>
            <a:ext cx="2483766" cy="1096962"/>
          </a:xfrm>
        </p:spPr>
        <p:txBody>
          <a:bodyPr>
            <a:normAutofit/>
          </a:bodyPr>
          <a:lstStyle/>
          <a:p>
            <a:r>
              <a:rPr lang="ru-RU" sz="7200" dirty="0" smtClean="0"/>
              <a:t>Свинг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117748" y="1628800"/>
            <a:ext cx="608518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Свинг (</a:t>
            </a:r>
            <a:r>
              <a:rPr lang="ru-RU" sz="2000" dirty="0" err="1"/>
              <a:t>swing</a:t>
            </a:r>
            <a:r>
              <a:rPr lang="ru-RU" sz="2000" dirty="0"/>
              <a:t>) — направление джазовой музыки, наиболее широко представленное в исполнительской практике больших оркестров. Термин «свинг» в джазе имеет несколько смысловых значений. Например, если говорят, что в игре исполнителя нет свинга, то обычно это означает, что исполнение музыканта лишено интенсивной битовой пульсации — волнообразного движения, которое создаётся на контрасте бита и </a:t>
            </a:r>
            <a:r>
              <a:rPr lang="ru-RU" sz="2000" dirty="0" err="1"/>
              <a:t>офф</a:t>
            </a:r>
            <a:r>
              <a:rPr lang="ru-RU" sz="2000" dirty="0"/>
              <a:t>-бита, производя впечатление раскачки, или свинга. В терминологии танцевальной музыки этим словом иногда обозначают темп, относящийся к жанру танца с одноимённым названием. Что же касается профессиональных джазменов, то многим из них такое жанровое деление их музыки кажется бессмысленным и даже вредным. 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351" y="1772816"/>
            <a:ext cx="3111419" cy="4027471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softEdge rad="6350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36" y="1700542"/>
            <a:ext cx="2923937" cy="402747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6350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6849986" y="575479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Michael </a:t>
            </a:r>
            <a:r>
              <a:rPr lang="en-US" b="1" u="sng" dirty="0" err="1" smtClean="0"/>
              <a:t>Bublé</a:t>
            </a:r>
            <a:r>
              <a:rPr lang="ru-RU" b="1" u="sng" dirty="0" smtClean="0"/>
              <a:t> </a:t>
            </a:r>
          </a:p>
          <a:p>
            <a:r>
              <a:rPr lang="ru-RU" b="1" u="sng" dirty="0" smtClean="0"/>
              <a:t>(</a:t>
            </a:r>
            <a:r>
              <a:rPr lang="en-US" b="1" u="sng" dirty="0" smtClean="0"/>
              <a:t>Frank Sinatra XXI)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679848" y="5871215"/>
            <a:ext cx="1940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Frank Sinatra</a:t>
            </a:r>
            <a:endParaRPr lang="ru-RU" sz="2000" b="1" u="sng" dirty="0"/>
          </a:p>
        </p:txBody>
      </p:sp>
    </p:spTree>
    <p:extLst>
      <p:ext uri="{BB962C8B-B14F-4D97-AF65-F5344CB8AC3E}">
        <p14:creationId xmlns:p14="http://schemas.microsoft.com/office/powerpoint/2010/main" val="323891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212" y="188640"/>
            <a:ext cx="2592288" cy="1096962"/>
          </a:xfrm>
        </p:spPr>
        <p:txBody>
          <a:bodyPr>
            <a:normAutofit/>
          </a:bodyPr>
          <a:lstStyle/>
          <a:p>
            <a:r>
              <a:rPr lang="ru-RU" sz="6600" dirty="0" err="1" smtClean="0"/>
              <a:t>Бибоп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405780" y="1772816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/>
            </a:r>
            <a:br>
              <a:rPr lang="ru-RU"/>
            </a:br>
            <a:r>
              <a:rPr lang="ru-RU"/>
              <a:t>Бибоп. Бибоп, би-боп, боп (англ. bebop) — джазовый стиль, сложившийся в начале — середине 40-х годов XX века и характеризуемый быстрым темпом и сложными импровизациями, основанными на обыгрывании гармонии, а не мелодии. Бибоп сделал революцию в джазе, боперы создавали новые представления о том, что такое музыка. Этап бибопа стал значительным смещением акцента в джазе от танцевальной музыки, основанной на мелодии, к менее популярной «музыке для музыкантов», более основанной на ритме. Боп-музыканты предпочитали сложные импровизации, основанные на обыгрывании последовательностей аккордов, вместо варьирования мелодии. Боп был быстр, резок, он был «жесток со слушателем».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16" y="1738042"/>
            <a:ext cx="3816489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894677" y="629713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Charlie </a:t>
            </a:r>
            <a:r>
              <a:rPr lang="en-US" sz="2400" b="1" u="sng" dirty="0" smtClean="0"/>
              <a:t>Parker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9519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2509" y="116632"/>
            <a:ext cx="2123726" cy="1096962"/>
          </a:xfrm>
        </p:spPr>
        <p:txBody>
          <a:bodyPr>
            <a:normAutofit/>
          </a:bodyPr>
          <a:lstStyle/>
          <a:p>
            <a:r>
              <a:rPr lang="ru-RU" sz="6600" dirty="0" err="1" smtClean="0"/>
              <a:t>Соул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693812" y="1988840"/>
            <a:ext cx="109189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Со́ул</a:t>
            </a:r>
            <a:r>
              <a:rPr lang="ru-RU" sz="2000" dirty="0"/>
              <a:t> или </a:t>
            </a:r>
            <a:r>
              <a:rPr lang="ru-RU" sz="2000" b="1" dirty="0" err="1"/>
              <a:t>сол</a:t>
            </a:r>
            <a:r>
              <a:rPr lang="ru-RU" sz="2000" dirty="0"/>
              <a:t> (от английского </a:t>
            </a:r>
            <a:r>
              <a:rPr lang="ru-RU" sz="2000" i="1" dirty="0" err="1"/>
              <a:t>soul</a:t>
            </a:r>
            <a:r>
              <a:rPr lang="ru-RU" sz="2000" dirty="0"/>
              <a:t> — «душа») — наиболее эмоционально-прочувствованное, «душевное» направление популярной музыки чернокожих жителей США </a:t>
            </a:r>
            <a:r>
              <a:rPr lang="ru-RU" sz="2000" dirty="0" smtClean="0"/>
              <a:t>сложившееся </a:t>
            </a:r>
            <a:r>
              <a:rPr lang="ru-RU" sz="2000" dirty="0"/>
              <a:t>в южных штатах США в конце 1950-х годов под воздействием традиции джазовой вокальной импровизации и спиричуэлов</a:t>
            </a:r>
            <a:r>
              <a:rPr lang="ru-RU" sz="20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/>
              <a:t>Про </a:t>
            </a:r>
            <a:r>
              <a:rPr lang="ru-RU" sz="2000" dirty="0"/>
              <a:t>музыку </a:t>
            </a:r>
            <a:r>
              <a:rPr lang="ru-RU" sz="2000" dirty="0" err="1"/>
              <a:t>соул</a:t>
            </a:r>
            <a:r>
              <a:rPr lang="ru-RU" sz="2000" dirty="0"/>
              <a:t> говорят – «ни джаз, ни блюз». </a:t>
            </a:r>
            <a:r>
              <a:rPr lang="ru-RU" sz="2000" dirty="0" err="1"/>
              <a:t>Соул</a:t>
            </a:r>
            <a:r>
              <a:rPr lang="ru-RU" sz="2000" dirty="0"/>
              <a:t> зародился в пятидесятых годах прошлого века как напоминание о временах рабства черного населения США. Чтобы хоть как-то оправдать вопиющие факты истребления рабов, боясь нарушить заповедь «не убий», «набожные» расисты выдвинули «теорию», что притесняемые ими чернокожие рабы – это бездушные животные, и что библейская заповедь на них не распространяется. На волне таких настроений в белом обществе вопрос о душе для черного населения стал вопросом жизни и смерти, и они начали объединяться в </a:t>
            </a:r>
            <a:r>
              <a:rPr lang="ru-RU" sz="2000" dirty="0" err="1"/>
              <a:t>соул</a:t>
            </a:r>
            <a:r>
              <a:rPr lang="ru-RU" sz="2000" dirty="0"/>
              <a:t>-братства. Духовные песнопения – </a:t>
            </a:r>
            <a:r>
              <a:rPr lang="ru-RU" sz="2000" dirty="0" err="1"/>
              <a:t>госпел</a:t>
            </a:r>
            <a:r>
              <a:rPr lang="ru-RU" sz="2000" dirty="0"/>
              <a:t> и спиричуэл – соединились с ритм-энд-блюзом, так и возник </a:t>
            </a:r>
            <a:r>
              <a:rPr lang="ru-RU" sz="2000" dirty="0" err="1"/>
              <a:t>соул</a:t>
            </a:r>
            <a:r>
              <a:rPr lang="ru-RU" sz="2000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81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404664"/>
            <a:ext cx="9468542" cy="750912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Самые известные </a:t>
            </a:r>
            <a:r>
              <a:rPr lang="ru-RU" sz="4400" dirty="0" err="1" smtClean="0"/>
              <a:t>Соул</a:t>
            </a:r>
            <a:r>
              <a:rPr lang="ru-RU" sz="4400" dirty="0" smtClean="0"/>
              <a:t> исполнители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1700808"/>
            <a:ext cx="4323315" cy="43924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1413892" y="6157391"/>
            <a:ext cx="4498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Stevie Wonder</a:t>
            </a:r>
            <a:endParaRPr lang="ru-RU" sz="2400" b="1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946" y="1700808"/>
            <a:ext cx="4392488" cy="43924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7318548" y="6157390"/>
            <a:ext cx="464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Amy Winehouse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334906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48" y="274638"/>
            <a:ext cx="11737304" cy="1096962"/>
          </a:xfrm>
        </p:spPr>
        <p:txBody>
          <a:bodyPr>
            <a:normAutofit/>
          </a:bodyPr>
          <a:lstStyle/>
          <a:p>
            <a:r>
              <a:rPr lang="en-US" sz="1800" b="1" u="sng" dirty="0" smtClean="0"/>
              <a:t>Ray Charles </a:t>
            </a:r>
            <a:r>
              <a:rPr lang="en-US" sz="1800" dirty="0" smtClean="0"/>
              <a:t>- </a:t>
            </a:r>
            <a:r>
              <a:rPr lang="ru-RU" sz="1800" dirty="0" smtClean="0"/>
              <a:t>американский </a:t>
            </a:r>
            <a:r>
              <a:rPr lang="ru-RU" sz="1800" dirty="0"/>
              <a:t>музыкант, автор более 70 студийных альбомов, один из известнейших в мире исполнителей музыки в стилях </a:t>
            </a:r>
            <a:r>
              <a:rPr lang="ru-RU" sz="1800" dirty="0" err="1" smtClean="0"/>
              <a:t>соул</a:t>
            </a:r>
            <a:r>
              <a:rPr lang="ru-RU" sz="1800" dirty="0" smtClean="0"/>
              <a:t>,</a:t>
            </a:r>
            <a:r>
              <a:rPr lang="en-US" sz="1800" dirty="0" smtClean="0"/>
              <a:t> </a:t>
            </a:r>
            <a:r>
              <a:rPr lang="ru-RU" sz="1800" dirty="0" smtClean="0"/>
              <a:t>джаз</a:t>
            </a:r>
            <a:r>
              <a:rPr lang="ru-RU" sz="1800" dirty="0"/>
              <a:t> и ритм-энд-блюз. Был награждён 17 премиями «</a:t>
            </a:r>
            <a:r>
              <a:rPr lang="ru-RU" sz="1800" dirty="0" err="1"/>
              <a:t>Грэмми</a:t>
            </a:r>
            <a:r>
              <a:rPr lang="ru-RU" sz="1800" dirty="0"/>
              <a:t>», попал в залы славы рок-н-ролла, </a:t>
            </a:r>
            <a:r>
              <a:rPr lang="ru-RU" sz="1800" dirty="0" smtClean="0"/>
              <a:t>джаза</a:t>
            </a:r>
            <a:r>
              <a:rPr lang="ru-RU" sz="1800" dirty="0"/>
              <a:t>,</a:t>
            </a:r>
            <a:r>
              <a:rPr lang="ru-RU" sz="1800" dirty="0"/>
              <a:t> кантри и блюза, в зал славы штата Джорджия, его записи были включены в Библиотеку Конгресса США</a:t>
            </a:r>
            <a:r>
              <a:rPr lang="ru-RU" sz="1800" dirty="0" smtClean="0"/>
              <a:t>.</a:t>
            </a:r>
            <a:r>
              <a:rPr lang="en-US" sz="1800" dirty="0" smtClean="0"/>
              <a:t> </a:t>
            </a:r>
            <a:r>
              <a:rPr lang="ru-RU" sz="1800" dirty="0" smtClean="0"/>
              <a:t>Считается основоположником </a:t>
            </a:r>
            <a:r>
              <a:rPr lang="ru-RU" sz="1800" dirty="0" err="1" smtClean="0"/>
              <a:t>муз.направления</a:t>
            </a:r>
            <a:r>
              <a:rPr lang="ru-RU" sz="1800" dirty="0" smtClean="0"/>
              <a:t> </a:t>
            </a:r>
            <a:r>
              <a:rPr lang="ru-RU" sz="1800" dirty="0" err="1" smtClean="0"/>
              <a:t>Соул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48" y="1715951"/>
            <a:ext cx="4464496" cy="46486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693812" y="6364553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Aretha Franklin</a:t>
            </a:r>
            <a:endParaRPr lang="ru-RU" sz="2400" b="1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644" y="1715951"/>
            <a:ext cx="3832212" cy="46400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9838828" y="6370089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Seal</a:t>
            </a:r>
            <a:endParaRPr lang="ru-RU" sz="2400" b="1" u="sng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361" y="1715951"/>
            <a:ext cx="2857500" cy="46486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5601045" y="6364553"/>
            <a:ext cx="2640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Ray Charles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422239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ves_16x9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50E9D2-1D31-4826-83EF-9A0D178F6B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Кривые для посвященной музыке презентации (широкоформатный)</Template>
  <TotalTime>0</TotalTime>
  <Words>305</Words>
  <Application>Microsoft Office PowerPoint</Application>
  <PresentationFormat>Произвольный</PresentationFormat>
  <Paragraphs>33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Euphemia</vt:lpstr>
      <vt:lpstr>Wingdings</vt:lpstr>
      <vt:lpstr>Curves_16x9</vt:lpstr>
      <vt:lpstr>ДЖАЗ</vt:lpstr>
      <vt:lpstr>Презентация PowerPoint</vt:lpstr>
      <vt:lpstr>История возникновения джаза</vt:lpstr>
      <vt:lpstr>   Основные течения</vt:lpstr>
      <vt:lpstr>Свинг</vt:lpstr>
      <vt:lpstr>Бибоп</vt:lpstr>
      <vt:lpstr>Соул</vt:lpstr>
      <vt:lpstr>Самые известные Соул исполнители</vt:lpstr>
      <vt:lpstr>Ray Charles - американский музыкант, автор более 70 студийных альбомов, один из известнейших в мире исполнителей музыки в стилях соул, джаз и ритм-энд-блюз. Был награждён 17 премиями «Грэмми», попал в залы славы рок-н-ролла, джаза, кантри и блюза, в зал славы штата Джорджия, его записи были включены в Библиотеку Конгресса США. Считается основоположником муз.направления Соул.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2014-04-24T16:06:33Z</dcterms:created>
  <dcterms:modified xsi:type="dcterms:W3CDTF">2014-04-24T19:31:55Z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TC028010949991</vt:lpwstr>
  </property>
</Properties>
</file>