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DA5DB-A361-4F46-8EE1-F956BD8B7052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0913E-E94C-4F9A-9DF7-DAF6985CF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0913E-E94C-4F9A-9DF7-DAF6985CF49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C1B623D-289C-4E19-9EB5-BA50925A700A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B267A29-8ADE-4598-A470-30958C6F1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</a:t>
            </a:r>
            <a:r>
              <a:rPr lang="ru-RU" dirty="0" smtClean="0"/>
              <a:t>встралия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(2011 год)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3" name="Рисунок 2" descr="medecine-douce-remedes-naturels-plantes-arbre-Eucalypt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14487"/>
            <a:ext cx="2643206" cy="35242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35782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Эвкалипт.</a:t>
            </a:r>
            <a:endParaRPr lang="ru-RU" dirty="0"/>
          </a:p>
        </p:txBody>
      </p:sp>
      <p:pic>
        <p:nvPicPr>
          <p:cNvPr id="5" name="Рисунок 4" descr="9607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3" y="1714488"/>
            <a:ext cx="2428892" cy="35372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3240" y="535782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Бутылочное дерево.</a:t>
            </a:r>
            <a:endParaRPr lang="ru-RU" dirty="0"/>
          </a:p>
        </p:txBody>
      </p:sp>
      <p:pic>
        <p:nvPicPr>
          <p:cNvPr id="7" name="Рисунок 6" descr="md_2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714488"/>
            <a:ext cx="3429024" cy="25717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00760" y="457200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Зонтичная акация.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Сиднейский оперный театр</a:t>
            </a:r>
            <a:endParaRPr lang="ru-RU" dirty="0"/>
          </a:p>
        </p:txBody>
      </p:sp>
      <p:pic>
        <p:nvPicPr>
          <p:cNvPr id="4" name="Рисунок 3" descr="OperaHou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50"/>
            <a:ext cx="4103916" cy="2738445"/>
          </a:xfrm>
          <a:prstGeom prst="rect">
            <a:avLst/>
          </a:prstGeom>
        </p:spPr>
      </p:pic>
      <p:pic>
        <p:nvPicPr>
          <p:cNvPr id="5" name="Рисунок 4" descr="sydney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643050"/>
            <a:ext cx="3957635" cy="2743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4572008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Одно из наиболее известных и легко узнаваемых зданий мира, являющееся символом крупнейшего города Австралии, Сиднея, и одной из главных достопримечательностей Австралии — </a:t>
            </a:r>
            <a:r>
              <a:rPr lang="ru-RU" sz="1400" dirty="0" err="1" smtClean="0"/>
              <a:t>Парусообразные</a:t>
            </a:r>
            <a:r>
              <a:rPr lang="ru-RU" sz="1400" dirty="0" smtClean="0"/>
              <a:t> оболочки, образующие крышу, делают это здание непохожим ни на одно другое в мире. Оперный театр признан одним из выдающихся сооружений современной архитектуры в мире и с 1973 года является наряду с мостом </a:t>
            </a:r>
            <a:r>
              <a:rPr lang="ru-RU" sz="1400" dirty="0" err="1" smtClean="0"/>
              <a:t>Харбор-Бридж</a:t>
            </a:r>
            <a:r>
              <a:rPr lang="ru-RU" sz="1400" dirty="0" smtClean="0"/>
              <a:t> визитной карточкой Сиднея.</a:t>
            </a:r>
          </a:p>
          <a:p>
            <a:endParaRPr lang="ru-RU" sz="1400" dirty="0" smtClean="0"/>
          </a:p>
          <a:p>
            <a:r>
              <a:rPr lang="ru-RU" sz="1400" dirty="0" smtClean="0"/>
              <a:t>Сиднейский Оперный Театр был открыт 20 октября 1973 года королевой Англии Елизаветой II.</a:t>
            </a:r>
            <a:endParaRPr lang="ru-RU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err="1" smtClean="0"/>
              <a:t>Улуру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1062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71612"/>
            <a:ext cx="3857652" cy="2625347"/>
          </a:xfrm>
          <a:prstGeom prst="rect">
            <a:avLst/>
          </a:prstGeom>
        </p:spPr>
      </p:pic>
      <p:pic>
        <p:nvPicPr>
          <p:cNvPr id="5" name="Рисунок 4" descr="ayers-ro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643050"/>
            <a:ext cx="3950800" cy="2271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4180344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Сформировавшаяся около 680 миллионов лет назад а Австралии массивная оранжево-коричневая скала овальной формы.</a:t>
            </a:r>
          </a:p>
          <a:p>
            <a:r>
              <a:rPr lang="ru-RU" sz="1400" dirty="0" smtClean="0"/>
              <a:t>Длина </a:t>
            </a:r>
            <a:r>
              <a:rPr lang="ru-RU" sz="1400" dirty="0" err="1" smtClean="0"/>
              <a:t>Улуру</a:t>
            </a:r>
            <a:r>
              <a:rPr lang="ru-RU" sz="1400" dirty="0" smtClean="0"/>
              <a:t> составляет 3,6 км, ширина — около 3 км, высота — 348 метров. Основание изрезано пещерами, украшенными древними наскальными рисунками и резьбой по камню. По мифам аборигенов когда то здесь обитал хозяин горы — водяной питон. А на крутом склоне жил черный варан. Аборигены проводят обряды у священной скалы.</a:t>
            </a:r>
          </a:p>
          <a:p>
            <a:r>
              <a:rPr lang="ru-RU" sz="1400" dirty="0" smtClean="0"/>
              <a:t>Хотя скала расположена в центре пустыни, на регион ежегодно обрушиваются ураганы, принося проливные дожди.</a:t>
            </a:r>
          </a:p>
          <a:p>
            <a:r>
              <a:rPr lang="ru-RU" sz="1400" dirty="0" smtClean="0"/>
              <a:t>Высокая температура воздуха и скользкая поверхность скалы превращают двухчасовой подъём на гору в небезопасное путешествие: здесь ежегодно гибнут туристы в результате падений, сердечных приступов и солнечных ударов.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 распространённому мнению кенгуру и страус эму не могут ходить назад. Именно по этому эти животные изображены на гербе Австралии, как символ движения вперёд, прогресса.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характеристика</a:t>
            </a:r>
            <a:endParaRPr lang="ru-RU" dirty="0"/>
          </a:p>
        </p:txBody>
      </p:sp>
      <p:pic>
        <p:nvPicPr>
          <p:cNvPr id="4" name="Содержимое 3" descr="729px-Australia_satellite_pla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3819075" cy="3143272"/>
          </a:xfrm>
        </p:spPr>
      </p:pic>
      <p:sp>
        <p:nvSpPr>
          <p:cNvPr id="5" name="TextBox 4"/>
          <p:cNvSpPr txBox="1"/>
          <p:nvPr/>
        </p:nvSpPr>
        <p:spPr>
          <a:xfrm>
            <a:off x="4214810" y="1857364"/>
            <a:ext cx="328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/>
              <a:t>Австра́лия (англ. </a:t>
            </a:r>
            <a:r>
              <a:rPr lang="en-US" dirty="0" smtClean="0"/>
              <a:t>Australia, </a:t>
            </a:r>
            <a:r>
              <a:rPr lang="vi-VN" dirty="0" smtClean="0"/>
              <a:t>от лат. </a:t>
            </a:r>
            <a:r>
              <a:rPr lang="en-US" dirty="0" err="1" smtClean="0"/>
              <a:t>austrālis</a:t>
            </a:r>
            <a:r>
              <a:rPr lang="en-US" dirty="0" smtClean="0"/>
              <a:t> «</a:t>
            </a:r>
            <a:r>
              <a:rPr lang="vi-VN" dirty="0" smtClean="0"/>
              <a:t>южный»)</a:t>
            </a:r>
            <a:endParaRPr lang="ru-RU" dirty="0"/>
          </a:p>
        </p:txBody>
      </p:sp>
      <p:pic>
        <p:nvPicPr>
          <p:cNvPr id="6" name="Рисунок 5" descr="gerb_austral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500306"/>
            <a:ext cx="2286016" cy="1763830"/>
          </a:xfrm>
          <a:prstGeom prst="rect">
            <a:avLst/>
          </a:prstGeom>
        </p:spPr>
      </p:pic>
      <p:pic>
        <p:nvPicPr>
          <p:cNvPr id="7" name="Рисунок 6" descr="australia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2714620"/>
            <a:ext cx="2214578" cy="14763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4810" y="4286256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Флаг Австралии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4429132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Герб Австралии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5072074"/>
            <a:ext cx="37862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Официальный язык: Английский.</a:t>
            </a:r>
            <a:br>
              <a:rPr lang="ru-RU" sz="1400" dirty="0" smtClean="0"/>
            </a:br>
            <a:r>
              <a:rPr lang="ru-RU" sz="1400" dirty="0" smtClean="0"/>
              <a:t>Столица: Канберра.</a:t>
            </a:r>
          </a:p>
          <a:p>
            <a:r>
              <a:rPr lang="ru-RU" sz="1400" dirty="0" smtClean="0"/>
              <a:t>Крупнейшие города: Сидней, Мельбурн, </a:t>
            </a:r>
            <a:r>
              <a:rPr lang="ru-RU" sz="1400" dirty="0" err="1" smtClean="0"/>
              <a:t>Брисбен</a:t>
            </a:r>
            <a:r>
              <a:rPr lang="ru-RU" sz="1400" dirty="0" smtClean="0"/>
              <a:t>, Перт, Аделаида.</a:t>
            </a:r>
            <a:br>
              <a:rPr lang="ru-RU" sz="1400" dirty="0" smtClean="0"/>
            </a:br>
            <a:r>
              <a:rPr lang="ru-RU" sz="1400" dirty="0" smtClean="0"/>
              <a:t>Формы правления: Конституционная монархия.  </a:t>
            </a:r>
            <a:br>
              <a:rPr lang="ru-RU" sz="1400" dirty="0" smtClean="0"/>
            </a:br>
            <a:r>
              <a:rPr lang="ru-RU" sz="1400" dirty="0" smtClean="0"/>
              <a:t>  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5072074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Территория: 7,7 млн. км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Население: плотность 2,8 чел.</a:t>
            </a:r>
            <a:r>
              <a:rPr lang="en-US" sz="1600" dirty="0" smtClean="0"/>
              <a:t>/</a:t>
            </a:r>
            <a:r>
              <a:rPr lang="ru-RU" sz="1600" dirty="0" smtClean="0"/>
              <a:t>км</a:t>
            </a:r>
            <a:r>
              <a:rPr lang="ru-RU" sz="1600" baseline="30000" dirty="0" smtClean="0"/>
              <a:t>2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Валюта: Австралийский доллар. </a:t>
            </a:r>
            <a:br>
              <a:rPr lang="ru-RU" sz="1600" dirty="0" smtClean="0"/>
            </a:br>
            <a:r>
              <a:rPr lang="ru-RU" sz="1600" dirty="0" smtClean="0"/>
              <a:t>Часовой пояс: +8…+10</a:t>
            </a:r>
          </a:p>
          <a:p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6072206"/>
            <a:ext cx="3610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День Австралии — 26 января.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Австралия – самый маленький материк Земли. Ёе площадь составляет всего 7.7 млн. км</a:t>
            </a:r>
            <a:r>
              <a:rPr lang="ru-RU" sz="1400" baseline="30000" dirty="0" smtClean="0"/>
              <a:t>2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baseline="30000" dirty="0" smtClean="0"/>
              <a:t> </a:t>
            </a:r>
            <a:r>
              <a:rPr lang="ru-RU" sz="1400" dirty="0" smtClean="0"/>
              <a:t>Главной особенностью географического положения Австралии является её удалённость от других материков нашей планеты. Австралия полностью расположена в Южном и Восточном полушариях Земли. Почти по середине её пересекает Южный тропик. </a:t>
            </a:r>
          </a:p>
          <a:p>
            <a:pPr>
              <a:buNone/>
            </a:pPr>
            <a:r>
              <a:rPr lang="ru-RU" sz="1400" dirty="0" smtClean="0"/>
              <a:t>На западе Австралию омывает Индийский океан, на севере – </a:t>
            </a:r>
            <a:r>
              <a:rPr lang="ru-RU" sz="1400" dirty="0" err="1" smtClean="0"/>
              <a:t>Тиморское</a:t>
            </a:r>
            <a:r>
              <a:rPr lang="ru-RU" sz="1400" dirty="0" smtClean="0"/>
              <a:t>, </a:t>
            </a:r>
            <a:r>
              <a:rPr lang="ru-RU" sz="1400" dirty="0" err="1" smtClean="0"/>
              <a:t>Арафурское</a:t>
            </a:r>
            <a:r>
              <a:rPr lang="ru-RU" sz="1400" dirty="0" smtClean="0"/>
              <a:t> моря и залив </a:t>
            </a:r>
            <a:r>
              <a:rPr lang="ru-RU" sz="1400" dirty="0" err="1" smtClean="0"/>
              <a:t>Карпетрия</a:t>
            </a:r>
            <a:r>
              <a:rPr lang="ru-RU" sz="1400" dirty="0" smtClean="0"/>
              <a:t>, а на юге – Большой Австралийский залив, также относящийся к бассейну Индийского океана. На востоке Австралию омывают моря Тихого океана. На северо-востоке Австралию отделяет Торресов пролив, а от Тасмании на юго-востоке – Басов пролив.</a:t>
            </a:r>
          </a:p>
          <a:p>
            <a:pPr>
              <a:buNone/>
            </a:pPr>
            <a:r>
              <a:rPr lang="ru-RU" sz="1400" dirty="0" smtClean="0"/>
              <a:t>Береговая линия изрезана относительно слабо. А вдоль северо-восточного побережья Австралии более чем на 2000 километров тянется самый большой в мире коралловый риф — Большой Барьерный риф.</a:t>
            </a:r>
          </a:p>
          <a:p>
            <a:pPr>
              <a:buNone/>
            </a:pPr>
            <a:r>
              <a:rPr lang="ru-RU" sz="1400" dirty="0" smtClean="0"/>
              <a:t>Крайними точками Австралии являются: северная – мыс Йорк, южная – мыс </a:t>
            </a:r>
            <a:r>
              <a:rPr lang="ru-RU" sz="1400" dirty="0" err="1" smtClean="0"/>
              <a:t>Саут-Ист-Пойнт</a:t>
            </a:r>
            <a:r>
              <a:rPr lang="ru-RU" sz="1400" dirty="0" smtClean="0"/>
              <a:t>, западная – мыс </a:t>
            </a:r>
            <a:r>
              <a:rPr lang="ru-RU" sz="1400" dirty="0" err="1" smtClean="0"/>
              <a:t>Стип-Пойнт</a:t>
            </a:r>
            <a:r>
              <a:rPr lang="ru-RU" sz="1400" dirty="0" smtClean="0"/>
              <a:t>, восточная – мыс. Байрон.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baseline="30000" dirty="0" smtClean="0"/>
              <a:t>    </a:t>
            </a:r>
            <a:endParaRPr lang="ru-RU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Рельеф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Большую часть материка занимает древняя Австралийская платформа, поэтому в рельефе Австралии преобладают равнины, например, Центральная низменность, где находится самая </a:t>
            </a:r>
            <a:r>
              <a:rPr lang="ru-RU" sz="1400" dirty="0" err="1" smtClean="0"/>
              <a:t>низная</a:t>
            </a:r>
            <a:r>
              <a:rPr lang="ru-RU" sz="1400" dirty="0" smtClean="0"/>
              <a:t> точка материка – уровень озера Эйр(-16м) и </a:t>
            </a:r>
            <a:r>
              <a:rPr lang="ru-RU" sz="1400" dirty="0" err="1" smtClean="0"/>
              <a:t>Западно-Австралийское</a:t>
            </a:r>
            <a:r>
              <a:rPr lang="ru-RU" sz="1400" dirty="0" smtClean="0"/>
              <a:t> плоскогорье высотой до 600м. На востоке находится область древней складчатости, которой </a:t>
            </a:r>
            <a:r>
              <a:rPr lang="ru-RU" sz="1400" dirty="0" err="1" smtClean="0"/>
              <a:t>сообтветствуют</a:t>
            </a:r>
            <a:r>
              <a:rPr lang="ru-RU" sz="1400" dirty="0" smtClean="0"/>
              <a:t> невысокие горы – Большой водораздельных хребет, высшая точка которых – гора Косцюшко имеет высоту 2228м. Поэтому Австралия является самым низким материком Земли. В тектоническом отношении Австралию называют </a:t>
            </a:r>
            <a:r>
              <a:rPr lang="ru-RU" sz="1400" dirty="0" err="1" smtClean="0"/>
              <a:t>самыс</a:t>
            </a:r>
            <a:r>
              <a:rPr lang="ru-RU" sz="1400" dirty="0" smtClean="0"/>
              <a:t> </a:t>
            </a:r>
            <a:r>
              <a:rPr lang="ru-RU" sz="1400" dirty="0" err="1" smtClean="0"/>
              <a:t>споклйным</a:t>
            </a:r>
            <a:r>
              <a:rPr lang="ru-RU" sz="1400" dirty="0" smtClean="0"/>
              <a:t> материком: на её территории отсутствуют вулканы и землетрясения.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ископаемые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857364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Австралия богата полезными ископаемыми. </a:t>
            </a:r>
          </a:p>
          <a:p>
            <a:r>
              <a:rPr lang="ru-RU" dirty="0" smtClean="0"/>
              <a:t>В Австралии самые большие залежи железной руды.  </a:t>
            </a:r>
            <a:endParaRPr lang="ru-RU" dirty="0"/>
          </a:p>
        </p:txBody>
      </p:sp>
      <p:pic>
        <p:nvPicPr>
          <p:cNvPr id="4" name="Рисунок 3" descr="hemat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1643050"/>
            <a:ext cx="2714628" cy="2526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12" y="4214818"/>
            <a:ext cx="1428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Железная руда</a:t>
            </a:r>
            <a:endParaRPr lang="ru-RU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571744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Крупные месторождения полиметаллов (свинец, цинк с примесью серебра и меди) находятся в западной пустынной части штата Новый Южный Уэльс — месторождение Брокен-Хилл.</a:t>
            </a:r>
            <a:endParaRPr lang="ru-RU" sz="1400" dirty="0"/>
          </a:p>
        </p:txBody>
      </p:sp>
      <p:pic>
        <p:nvPicPr>
          <p:cNvPr id="7" name="Рисунок 6" descr="Gale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2462557" cy="21034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596" y="5715016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Свинец</a:t>
            </a:r>
            <a:endParaRPr lang="ru-RU" sz="1400" dirty="0"/>
          </a:p>
        </p:txBody>
      </p:sp>
      <p:pic>
        <p:nvPicPr>
          <p:cNvPr id="9" name="Рисунок 8" descr="post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3" y="3548050"/>
            <a:ext cx="2857520" cy="21431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1802" y="5715016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Медь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6072206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Основные залежи каменного угля расположены в восточной части Австралии.</a:t>
            </a:r>
            <a:endParaRPr lang="ru-RU" sz="1400" dirty="0"/>
          </a:p>
        </p:txBody>
      </p:sp>
      <p:pic>
        <p:nvPicPr>
          <p:cNvPr id="12" name="Рисунок 11" descr="minerals.big.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4429132"/>
            <a:ext cx="2762270" cy="20717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00760" y="6500834"/>
            <a:ext cx="3000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Каменный уголь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ископаемые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Основные запасы золота сосредоточены в выступах докембрийского фундамента и на юго-западе материка (штат Западная Австралия), в районе городов </a:t>
            </a:r>
            <a:r>
              <a:rPr lang="ru-RU" sz="1600" dirty="0" err="1" smtClean="0"/>
              <a:t>Калгурли</a:t>
            </a:r>
            <a:r>
              <a:rPr lang="ru-RU" sz="1600" dirty="0" smtClean="0"/>
              <a:t> и </a:t>
            </a:r>
            <a:r>
              <a:rPr lang="ru-RU" sz="1600" dirty="0" err="1" smtClean="0"/>
              <a:t>Кулгарди</a:t>
            </a:r>
            <a:r>
              <a:rPr lang="ru-RU" sz="1600" dirty="0" smtClean="0"/>
              <a:t>, </a:t>
            </a:r>
            <a:r>
              <a:rPr lang="ru-RU" sz="1600" dirty="0" err="1" smtClean="0"/>
              <a:t>Норсмен</a:t>
            </a:r>
            <a:r>
              <a:rPr lang="ru-RU" sz="1600" dirty="0" smtClean="0"/>
              <a:t> </a:t>
            </a:r>
            <a:r>
              <a:rPr lang="ru-RU" sz="1600" dirty="0" err="1" smtClean="0"/>
              <a:t>и</a:t>
            </a:r>
            <a:r>
              <a:rPr lang="ru-RU" sz="1600" dirty="0" smtClean="0"/>
              <a:t> </a:t>
            </a:r>
            <a:r>
              <a:rPr lang="ru-RU" sz="1600" dirty="0" err="1" smtClean="0"/>
              <a:t>Уилуна</a:t>
            </a:r>
            <a:r>
              <a:rPr lang="ru-RU" sz="1600" dirty="0" smtClean="0"/>
              <a:t>, а также в </a:t>
            </a:r>
            <a:r>
              <a:rPr lang="ru-RU" sz="1600" dirty="0" err="1" smtClean="0"/>
              <a:t>Квинсленде</a:t>
            </a:r>
            <a:r>
              <a:rPr lang="ru-RU" sz="1600" dirty="0" smtClean="0"/>
              <a:t>. Более мелкие месторождения встречаются почти во всех штатах.</a:t>
            </a:r>
          </a:p>
          <a:p>
            <a:pPr>
              <a:buNone/>
            </a:pPr>
            <a:r>
              <a:rPr lang="ru-RU" sz="1600" dirty="0" smtClean="0"/>
              <a:t>Содержащие марганец руды находятся на острове </a:t>
            </a:r>
            <a:r>
              <a:rPr lang="ru-RU" sz="1600" dirty="0" err="1" smtClean="0"/>
              <a:t>Грут-Айленд</a:t>
            </a:r>
            <a:r>
              <a:rPr lang="ru-RU" sz="1600" dirty="0" smtClean="0"/>
              <a:t> — в заливе </a:t>
            </a:r>
            <a:r>
              <a:rPr lang="ru-RU" sz="1600" dirty="0" err="1" smtClean="0"/>
              <a:t>Карпентария</a:t>
            </a:r>
            <a:r>
              <a:rPr lang="ru-RU" sz="1600" dirty="0" smtClean="0"/>
              <a:t> и на северо-западе страны — в районе </a:t>
            </a:r>
            <a:r>
              <a:rPr lang="ru-RU" sz="1600" dirty="0" err="1" smtClean="0"/>
              <a:t>Пилбары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Месторождения урана обнаружены в различных частях материка: на севере (полуостров </a:t>
            </a:r>
            <a:r>
              <a:rPr lang="ru-RU" sz="1600" dirty="0" err="1" smtClean="0"/>
              <a:t>Арнемленд</a:t>
            </a:r>
            <a:r>
              <a:rPr lang="ru-RU" sz="1600" dirty="0" smtClean="0"/>
              <a:t>) — неподалеку от рек </a:t>
            </a:r>
            <a:r>
              <a:rPr lang="ru-RU" sz="1600" dirty="0" err="1" smtClean="0"/>
              <a:t>Саут</a:t>
            </a:r>
            <a:r>
              <a:rPr lang="ru-RU" sz="1600" dirty="0" smtClean="0"/>
              <a:t> и </a:t>
            </a:r>
            <a:r>
              <a:rPr lang="ru-RU" sz="1600" dirty="0" err="1" smtClean="0"/>
              <a:t>Ист-Аллигейтор</a:t>
            </a:r>
            <a:r>
              <a:rPr lang="ru-RU" sz="1600" dirty="0" smtClean="0"/>
              <a:t>, в штате Южная Австралия — около озера </a:t>
            </a:r>
            <a:r>
              <a:rPr lang="ru-RU" sz="1600" dirty="0" err="1" smtClean="0"/>
              <a:t>Фром</a:t>
            </a:r>
            <a:r>
              <a:rPr lang="ru-RU" sz="1600" dirty="0" smtClean="0"/>
              <a:t>, в штате </a:t>
            </a:r>
            <a:r>
              <a:rPr lang="ru-RU" sz="1600" dirty="0" err="1" smtClean="0"/>
              <a:t>Квинсленд</a:t>
            </a:r>
            <a:r>
              <a:rPr lang="ru-RU" sz="1600" dirty="0" smtClean="0"/>
              <a:t> — месторождение </a:t>
            </a:r>
            <a:r>
              <a:rPr lang="ru-RU" sz="1600" dirty="0" err="1" smtClean="0"/>
              <a:t>Мэри-Катлин</a:t>
            </a:r>
            <a:r>
              <a:rPr lang="ru-RU" sz="1600" dirty="0" smtClean="0"/>
              <a:t> и в западной части страны — месторождение </a:t>
            </a:r>
            <a:r>
              <a:rPr lang="ru-RU" sz="1600" dirty="0" err="1" smtClean="0"/>
              <a:t>Йиллирри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Геологическими изысканиями установлено, что в недрах Австралийского материка и на шельфе у его берегов находятся большие месторождения нефти и природного газа.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20040">
              <a:buNone/>
            </a:pPr>
            <a:r>
              <a:rPr lang="ru-RU" sz="1600" dirty="0" smtClean="0"/>
              <a:t>Австралия — самая жаркая часть всей суши южного полушария. На севере климат субэкваториальный, муссонный, жаркий, в центральной части — тропический пустынный, на юго-западе — субтропический с преобладанием зимних осадков. На восточном побережье — тропический, морской, жаркий с летним максимумом осадков. На острове Тасмания — умеренный морской тип климата.</a:t>
            </a:r>
          </a:p>
          <a:p>
            <a:pPr indent="320040">
              <a:buNone/>
            </a:pPr>
            <a:r>
              <a:rPr lang="ru-RU" sz="1600" dirty="0" smtClean="0"/>
              <a:t>Из-за того, что Австралия расположена в Южном полушарии, самым тёплым месяцем в Австралии является январь, а самым холодным – июль. Большую часть материка  занимают пустыни и полупустыни, именно по этой причине Австралию называют самым сухим материком нашей планеты. </a:t>
            </a:r>
          </a:p>
          <a:p>
            <a:pPr indent="320040">
              <a:buNone/>
            </a:pPr>
            <a:r>
              <a:rPr lang="ru-RU" sz="1600" dirty="0" smtClean="0"/>
              <a:t>Преобладающее направление ветров — западное. Среднегодовое количество осадков в западной части острова — 2500 мм, а количество дождливых дней — 259. В восточной части климат несколько менее влажный. В зимнее время иногда выпадает снег, но он долго не сохраняется. Обильные осадки благоприятствуют развитию растительности, и особенно трав, которые </a:t>
            </a:r>
            <a:r>
              <a:rPr lang="ru-RU" sz="1600" dirty="0" err="1" smtClean="0"/>
              <a:t>вегетируют</a:t>
            </a:r>
            <a:r>
              <a:rPr lang="ru-RU" sz="1600" dirty="0" smtClean="0"/>
              <a:t> круглый год. На вечнозелёных сочных естественных и улучшенных подсевом кормовых трав лугах круглый год пасутся стада крупного рогатого скота и овец.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В Австралии имеются разнообразные ландшафты от аналогичных альпийским лугам до тропических джунглей. Из-за значительного возраста континента (а также низкого плодородия почв), большого разнообразия погодных условий и длительной географической изоляции, флора и фауна Австралии богата и уникальна.</a:t>
            </a:r>
          </a:p>
          <a:p>
            <a:pPr>
              <a:buNone/>
            </a:pPr>
            <a:r>
              <a:rPr lang="ru-RU" sz="1600" dirty="0" smtClean="0"/>
              <a:t>Наиболее известными представителями австралийской фауны являются однопроходные животные (утконосы и ехидны), разнообразные сумчатые (коалы, кенгуру, вомбаты), и такие птицы как эму, какаду и </a:t>
            </a:r>
            <a:r>
              <a:rPr lang="ru-RU" sz="1600" dirty="0" err="1" smtClean="0"/>
              <a:t>кукабарра</a:t>
            </a:r>
            <a:r>
              <a:rPr lang="ru-RU" sz="1600" dirty="0" smtClean="0"/>
              <a:t>. В Австралии обитает самое большое количество в мире ядовитых змей. Динго были завезены </a:t>
            </a:r>
            <a:r>
              <a:rPr lang="ru-RU" sz="1600" dirty="0" err="1" smtClean="0"/>
              <a:t>австронезийцами</a:t>
            </a:r>
            <a:r>
              <a:rPr lang="ru-RU" sz="1600" dirty="0" smtClean="0"/>
              <a:t>, которые торговали с австралийскими аборигенами с 3000 года до н. э. Многие растения и животные, включая гигантских сумчатых, вымерли с заселением материка аборигенами; другие (</a:t>
            </a:r>
            <a:r>
              <a:rPr lang="ru-RU" sz="1600" dirty="0" err="1" smtClean="0"/>
              <a:t>тасманский</a:t>
            </a:r>
            <a:r>
              <a:rPr lang="ru-RU" sz="1600" dirty="0" smtClean="0"/>
              <a:t> тигр (сумчатый волк)) вымерли с появлением европейцев.</a:t>
            </a:r>
          </a:p>
          <a:p>
            <a:pPr>
              <a:buNone/>
            </a:pPr>
            <a:r>
              <a:rPr lang="ru-RU" sz="1600" dirty="0" smtClean="0"/>
              <a:t>Богаты омывающие Австралию воды и головоногими моллюсками. Среди особо известных видов — </a:t>
            </a:r>
            <a:r>
              <a:rPr lang="ru-RU" sz="1600" dirty="0" err="1" smtClean="0"/>
              <a:t>синекольчатые</a:t>
            </a:r>
            <a:r>
              <a:rPr lang="ru-RU" sz="1600" dirty="0" smtClean="0"/>
              <a:t> осьминоги, причисляемые к самым ядовитым животным мира, и гигантские австралийские каракатицы, собирающиеся каждую зиму для массовых брачных игр в одной из бухт залива Спенсер.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3" name="Рисунок 2" descr="0_12444_1862d22f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571612"/>
            <a:ext cx="2143140" cy="16073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00298" y="164305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Кенгуру.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00024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Широко распространился миф, в соответствии с которым Джеймс Кук, прибыв в Австралию, обратился к одному из аборигенов с вопросом о названии увиденного им животного, однако тот, не понимая речи Кука, ответил ему на своём родном языке: «не понимаю». Как гласит миф, эту фразу, которая, якобы, звучит как «кенгуру», Кук и принял за название животного. Необоснованность этого мифа подтверждена современным лингвистическим исследованием.</a:t>
            </a:r>
            <a:endParaRPr lang="ru-RU" sz="1200" dirty="0"/>
          </a:p>
        </p:txBody>
      </p:sp>
      <p:pic>
        <p:nvPicPr>
          <p:cNvPr id="6" name="Рисунок 5" descr="post-12696691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3214686"/>
            <a:ext cx="1609718" cy="23499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3286124"/>
            <a:ext cx="69294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Коала.</a:t>
            </a:r>
          </a:p>
          <a:p>
            <a:r>
              <a:rPr lang="ru-RU" sz="1400" dirty="0" smtClean="0"/>
              <a:t>Коалы населяют эвкалиптовые леса, почти всю жизнь проводя в кронах этих деревьев. Днём коала спит (по 18–22 часов в сутки), устроившись на ветке или в развилках ветвей; ночью лазает по деревьям, отыскивая корм. Даже если коала не спит, он обычно часами сидит совершенно неподвижно, обхватив ветку или ствол дерева передними лапами.</a:t>
            </a:r>
            <a:endParaRPr lang="ru-RU" sz="1400" dirty="0"/>
          </a:p>
        </p:txBody>
      </p:sp>
      <p:pic>
        <p:nvPicPr>
          <p:cNvPr id="8" name="Рисунок 7" descr="Wild_shortbeak_echid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4714884"/>
            <a:ext cx="2714644" cy="18103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3240" y="4857760"/>
            <a:ext cx="400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071802" y="4929198"/>
            <a:ext cx="421484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Ехидна.</a:t>
            </a:r>
          </a:p>
          <a:p>
            <a:r>
              <a:rPr lang="ru-RU" sz="1100" dirty="0" smtClean="0"/>
              <a:t>Ехидны похожи на небольшого дикобраза, так как покрыты грубой шерстью и иголками. Максимальная длина тела составляет приблизительно 30 см. Их губы имеют </a:t>
            </a:r>
            <a:r>
              <a:rPr lang="ru-RU" sz="1100" dirty="0" err="1" smtClean="0"/>
              <a:t>клювоподобную</a:t>
            </a:r>
            <a:r>
              <a:rPr lang="ru-RU" sz="1100" dirty="0" smtClean="0"/>
              <a:t> форму. Конечности ехидн короткие и довольно сильные, с большими когтями, благодаря чему они могут хорошо копать. У ехидн нет зубов, рот маленький. Питание составляют термиты и муравьи.</a:t>
            </a:r>
            <a:endParaRPr lang="ru-RU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375</TotalTime>
  <Words>1298</Words>
  <Application>Microsoft Office PowerPoint</Application>
  <PresentationFormat>Экран (4:3)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Австралия</vt:lpstr>
      <vt:lpstr>Общая характеристика</vt:lpstr>
      <vt:lpstr>Географическое положение</vt:lpstr>
      <vt:lpstr>Рельеф</vt:lpstr>
      <vt:lpstr>Полезные ископаемые</vt:lpstr>
      <vt:lpstr>Полезные ископаемые</vt:lpstr>
      <vt:lpstr>Климат</vt:lpstr>
      <vt:lpstr>Флора и фауна. </vt:lpstr>
      <vt:lpstr>Животные</vt:lpstr>
      <vt:lpstr>Растения</vt:lpstr>
      <vt:lpstr>Сиднейский оперный театр</vt:lpstr>
      <vt:lpstr>                 Улуру </vt:lpstr>
      <vt:lpstr>Интересные факты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Австралия</dc:title>
  <dc:creator>Max</dc:creator>
  <cp:lastModifiedBy>Гарм</cp:lastModifiedBy>
  <cp:revision>46</cp:revision>
  <dcterms:created xsi:type="dcterms:W3CDTF">2011-03-15T19:49:32Z</dcterms:created>
  <dcterms:modified xsi:type="dcterms:W3CDTF">2015-03-26T16:54:37Z</dcterms:modified>
</cp:coreProperties>
</file>