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9373A1C3-4FD5-404F-A94D-098BD704AF01}">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19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7297BF-10F0-4DFC-A60E-643B70F0AD32}" type="datetimeFigureOut">
              <a:rPr lang="ru-RU" smtClean="0"/>
              <a:t>14.05.2016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03CA67-B578-442A-A87E-29E051F98EFD}" type="slidenum">
              <a:rPr lang="ru-RU" smtClean="0"/>
              <a:t>‹#›</a:t>
            </a:fld>
            <a:endParaRPr lang="ru-RU"/>
          </a:p>
        </p:txBody>
      </p:sp>
    </p:spTree>
    <p:extLst>
      <p:ext uri="{BB962C8B-B14F-4D97-AF65-F5344CB8AC3E}">
        <p14:creationId xmlns:p14="http://schemas.microsoft.com/office/powerpoint/2010/main" val="1860957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1</a:t>
            </a:r>
            <a:r>
              <a:rPr lang="ru-RU" baseline="0" dirty="0" smtClean="0"/>
              <a:t> фото: </a:t>
            </a:r>
            <a:r>
              <a:rPr lang="ru-RU" baseline="0" dirty="0" err="1" smtClean="0"/>
              <a:t>Калачов</a:t>
            </a:r>
            <a:r>
              <a:rPr lang="ru-RU" baseline="0" dirty="0" smtClean="0"/>
              <a:t> Н.В.   2 фото: А.А. Зубов</a:t>
            </a:r>
            <a:endParaRPr lang="ru-RU" dirty="0"/>
          </a:p>
        </p:txBody>
      </p:sp>
      <p:sp>
        <p:nvSpPr>
          <p:cNvPr id="4" name="Номер слайда 3"/>
          <p:cNvSpPr>
            <a:spLocks noGrp="1"/>
          </p:cNvSpPr>
          <p:nvPr>
            <p:ph type="sldNum" sz="quarter" idx="10"/>
          </p:nvPr>
        </p:nvSpPr>
        <p:spPr/>
        <p:txBody>
          <a:bodyPr/>
          <a:lstStyle/>
          <a:p>
            <a:fld id="{0803CA67-B578-442A-A87E-29E051F98EFD}" type="slidenum">
              <a:rPr lang="ru-RU" smtClean="0"/>
              <a:t>3</a:t>
            </a:fld>
            <a:endParaRPr lang="ru-RU"/>
          </a:p>
        </p:txBody>
      </p:sp>
    </p:spTree>
    <p:extLst>
      <p:ext uri="{BB962C8B-B14F-4D97-AF65-F5344CB8AC3E}">
        <p14:creationId xmlns:p14="http://schemas.microsoft.com/office/powerpoint/2010/main" val="3429195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14.05.2016</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14.05.2016</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14.05.2016</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14.05.2016</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14.05.2016</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14.05.2016</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dirty="0"/>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14.05.2016</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14.05.2016</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Date Placeholder 1"/>
          <p:cNvSpPr>
            <a:spLocks noGrp="1"/>
          </p:cNvSpPr>
          <p:nvPr>
            <p:ph type="dt" sz="half" idx="10"/>
          </p:nvPr>
        </p:nvSpPr>
        <p:spPr/>
        <p:txBody>
          <a:bodyPr/>
          <a:lstStyle/>
          <a:p>
            <a:fld id="{B4C71EC6-210F-42DE-9C53-41977AD35B3D}" type="datetimeFigureOut">
              <a:rPr lang="ru-RU" smtClean="0"/>
              <a:t>14.05.2016</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14.05.2016</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dirty="0"/>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14.05.2016</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dirty="0"/>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t>14.05.2016</a:t>
            </a:fld>
            <a:endParaRPr lang="ru-RU" dirty="0"/>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t>‹#›</a:t>
            </a:fld>
            <a:endParaRPr lang="ru-RU"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sarusadba.seun.ru/" TargetMode="External"/><Relationship Id="rId2" Type="http://schemas.openxmlformats.org/officeDocument/2006/relationships/hyperlink" Target="http://www.comk.ru/" TargetMode="External"/><Relationship Id="rId1" Type="http://schemas.openxmlformats.org/officeDocument/2006/relationships/slideLayout" Target="../slideLayouts/slideLayout2.xml"/><Relationship Id="rId4" Type="http://schemas.openxmlformats.org/officeDocument/2006/relationships/hyperlink" Target="http://www.saratovstroysteklo.ru/"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Презентация на тему: Музеи города Саратов.</a:t>
            </a:r>
            <a:endParaRPr lang="ru-RU" dirty="0"/>
          </a:p>
        </p:txBody>
      </p:sp>
      <p:sp>
        <p:nvSpPr>
          <p:cNvPr id="3" name="Подзаголовок 2"/>
          <p:cNvSpPr>
            <a:spLocks noGrp="1"/>
          </p:cNvSpPr>
          <p:nvPr>
            <p:ph type="subTitle" idx="1"/>
          </p:nvPr>
        </p:nvSpPr>
        <p:spPr>
          <a:xfrm>
            <a:off x="1979712" y="4437112"/>
            <a:ext cx="6400800" cy="1473200"/>
          </a:xfrm>
        </p:spPr>
        <p:txBody>
          <a:bodyPr>
            <a:normAutofit lnSpcReduction="10000"/>
          </a:bodyPr>
          <a:lstStyle/>
          <a:p>
            <a:r>
              <a:rPr lang="ru-RU" dirty="0" smtClean="0">
                <a:solidFill>
                  <a:schemeClr val="tx1"/>
                </a:solidFill>
              </a:rPr>
              <a:t>                                  Выполнила студентка 4 курса</a:t>
            </a:r>
          </a:p>
          <a:p>
            <a:r>
              <a:rPr lang="ru-RU" dirty="0" smtClean="0">
                <a:solidFill>
                  <a:schemeClr val="tx1"/>
                </a:solidFill>
              </a:rPr>
              <a:t>Направление: Мировая художественная культура</a:t>
            </a:r>
          </a:p>
          <a:p>
            <a:r>
              <a:rPr lang="ru-RU" dirty="0" smtClean="0">
                <a:solidFill>
                  <a:schemeClr val="tx1"/>
                </a:solidFill>
              </a:rPr>
              <a:t>Монакова А.Д</a:t>
            </a:r>
          </a:p>
          <a:p>
            <a:r>
              <a:rPr lang="ru-RU" dirty="0" smtClean="0">
                <a:solidFill>
                  <a:schemeClr val="tx1"/>
                </a:solidFill>
              </a:rPr>
              <a:t>Преподаватель: Лысикова Н.П</a:t>
            </a:r>
            <a:endParaRPr lang="ru-RU" dirty="0">
              <a:solidFill>
                <a:schemeClr val="tx1"/>
              </a:solidFill>
            </a:endParaRPr>
          </a:p>
        </p:txBody>
      </p:sp>
    </p:spTree>
    <p:extLst>
      <p:ext uri="{BB962C8B-B14F-4D97-AF65-F5344CB8AC3E}">
        <p14:creationId xmlns:p14="http://schemas.microsoft.com/office/powerpoint/2010/main" val="41391925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p:txBody>
          <a:bodyPr/>
          <a:lstStyle/>
          <a:p>
            <a:endParaRPr lang="ru-RU"/>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07504" y="908720"/>
            <a:ext cx="4659077" cy="3096344"/>
          </a:xfrm>
        </p:spPr>
      </p:pic>
      <p:sp>
        <p:nvSpPr>
          <p:cNvPr id="5" name="Текст 4"/>
          <p:cNvSpPr>
            <a:spLocks noGrp="1"/>
          </p:cNvSpPr>
          <p:nvPr>
            <p:ph type="body" sz="quarter" idx="3"/>
          </p:nvPr>
        </p:nvSpPr>
        <p:spPr>
          <a:xfrm>
            <a:off x="107504" y="5013176"/>
            <a:ext cx="3822192" cy="639762"/>
          </a:xfrm>
        </p:spPr>
        <p:txBody>
          <a:bodyPr/>
          <a:lstStyle/>
          <a:p>
            <a:endParaRPr lang="ru-RU" dirty="0"/>
          </a:p>
        </p:txBody>
      </p:sp>
      <p:sp>
        <p:nvSpPr>
          <p:cNvPr id="6" name="Объект 5"/>
          <p:cNvSpPr>
            <a:spLocks noGrp="1"/>
          </p:cNvSpPr>
          <p:nvPr>
            <p:ph sz="quarter" idx="4"/>
          </p:nvPr>
        </p:nvSpPr>
        <p:spPr>
          <a:xfrm>
            <a:off x="4932040" y="2060848"/>
            <a:ext cx="3822192" cy="4065315"/>
          </a:xfrm>
        </p:spPr>
        <p:txBody>
          <a:bodyPr/>
          <a:lstStyle/>
          <a:p>
            <a:r>
              <a:rPr lang="ru-RU" sz="1200" dirty="0">
                <a:solidFill>
                  <a:schemeClr val="tx1"/>
                </a:solidFill>
              </a:rPr>
              <a:t>Музей-усадьба Н. Г. Чернышевского — исторический памятник Саратова. В этой усадьбе Чернышевский родился и прожил в общей сложности более двадцати лет. 17 сентября 1920 года постановлением Совета Народных Комиссаров дом Чернышевского был объявлен национальным достоянием. В этом есть и личная заслуга А. В. Луначарского, поклонника творчества Н. Г. Чернышевского. Первым директором стал сын писателя — Михаил Николаевич Чернышевский. Затем, с 1924 года, музеем управляла Нина Михайловна Чернышевская. С 1976 года на эту должность вступила Галина Платоновна </a:t>
            </a:r>
            <a:r>
              <a:rPr lang="ru-RU" sz="1200" dirty="0" err="1">
                <a:solidFill>
                  <a:schemeClr val="tx1"/>
                </a:solidFill>
              </a:rPr>
              <a:t>Муренина</a:t>
            </a:r>
            <a:r>
              <a:rPr lang="ru-RU" sz="1200" dirty="0">
                <a:solidFill>
                  <a:schemeClr val="tx1"/>
                </a:solidFill>
              </a:rPr>
              <a:t>.</a:t>
            </a:r>
          </a:p>
        </p:txBody>
      </p:sp>
    </p:spTree>
    <p:extLst>
      <p:ext uri="{BB962C8B-B14F-4D97-AF65-F5344CB8AC3E}">
        <p14:creationId xmlns:p14="http://schemas.microsoft.com/office/powerpoint/2010/main" val="15044793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Текст 2"/>
          <p:cNvSpPr>
            <a:spLocks noGrp="1"/>
          </p:cNvSpPr>
          <p:nvPr>
            <p:ph type="body" idx="1"/>
          </p:nvPr>
        </p:nvSpPr>
        <p:spPr>
          <a:xfrm>
            <a:off x="676656" y="332656"/>
            <a:ext cx="7495744" cy="3240360"/>
          </a:xfrm>
        </p:spPr>
        <p:txBody>
          <a:bodyPr>
            <a:normAutofit fontScale="47500" lnSpcReduction="20000"/>
          </a:bodyPr>
          <a:lstStyle/>
          <a:p>
            <a:pPr algn="l" fontAlgn="base"/>
            <a:r>
              <a:rPr lang="ru-RU" sz="3400" b="1" dirty="0">
                <a:solidFill>
                  <a:srgbClr val="303030"/>
                </a:solidFill>
                <a:latin typeface="inherit"/>
              </a:rPr>
              <a:t>Саратовский музей стекла </a:t>
            </a:r>
            <a:r>
              <a:rPr lang="ru-RU" sz="2900" dirty="0">
                <a:solidFill>
                  <a:srgbClr val="303030"/>
                </a:solidFill>
                <a:latin typeface="inherit"/>
              </a:rPr>
              <a:t>– это уникальный музей, находящийся в составе предприятий группы «Объединенных стекольных заводов». Начало этому музею положил ассортиментный кабинет, предназначением которого был сбор образцов серийной продукции и экспериментальных изделий. Вскоре такое собрание превратилось в коллекцию крупных размеров с пятью тысячами экспонатов.</a:t>
            </a:r>
            <a:endParaRPr lang="ru-RU" sz="2900" dirty="0">
              <a:solidFill>
                <a:srgbClr val="303030"/>
              </a:solidFill>
              <a:latin typeface="Arial"/>
            </a:endParaRPr>
          </a:p>
          <a:p>
            <a:pPr algn="l" fontAlgn="base"/>
            <a:r>
              <a:rPr lang="ru-RU" sz="2900" dirty="0">
                <a:solidFill>
                  <a:srgbClr val="303030"/>
                </a:solidFill>
                <a:latin typeface="Arial"/>
              </a:rPr>
              <a:t>Музей стекла сегодня является необычным заведением, имеющим обширную экспозицию уникальных стеклянных изделий и изящных хрустальных экспонатов. Музей стекла сохранил лучшие традиции, который передал Саратовский завод технического стекла. Его изделия познакомят посетителей с достижениями компаний, представляющих объединение стекольных заводов города. Все изделия, полученные саратовскими мастерами, удивляют необычным дизайном и изящными формами.</a:t>
            </a:r>
          </a:p>
          <a:p>
            <a:pPr algn="l" fontAlgn="base"/>
            <a:r>
              <a:rPr lang="ru-RU" sz="2900" dirty="0">
                <a:solidFill>
                  <a:srgbClr val="303030"/>
                </a:solidFill>
                <a:latin typeface="Arial"/>
              </a:rPr>
              <a:t>Саратовский музей стекла считается достопримечательностью области и пользуется весомой популярностью. Насчитываются десятки сотен посетителей за год. Музей стекла радует экспонатами, привлекающими внимание гостей любых интересов и возрастов.</a:t>
            </a:r>
          </a:p>
          <a:p>
            <a:endParaRPr lang="ru-RU" dirty="0"/>
          </a:p>
        </p:txBody>
      </p:sp>
      <p:sp>
        <p:nvSpPr>
          <p:cNvPr id="4" name="Объект 3"/>
          <p:cNvSpPr>
            <a:spLocks noGrp="1"/>
          </p:cNvSpPr>
          <p:nvPr>
            <p:ph sz="half" idx="2"/>
          </p:nvPr>
        </p:nvSpPr>
        <p:spPr/>
        <p:txBody>
          <a:bodyPr/>
          <a:lstStyle/>
          <a:p>
            <a:endParaRPr lang="ru-RU"/>
          </a:p>
        </p:txBody>
      </p:sp>
      <p:sp>
        <p:nvSpPr>
          <p:cNvPr id="5" name="Текст 4"/>
          <p:cNvSpPr>
            <a:spLocks noGrp="1"/>
          </p:cNvSpPr>
          <p:nvPr>
            <p:ph type="body" sz="quarter" idx="3"/>
          </p:nvPr>
        </p:nvSpPr>
        <p:spPr/>
        <p:txBody>
          <a:bodyPr/>
          <a:lstStyle/>
          <a:p>
            <a:endParaRPr lang="ru-RU"/>
          </a:p>
        </p:txBody>
      </p:sp>
      <p:pic>
        <p:nvPicPr>
          <p:cNvPr id="7" name="Объект 6"/>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2051720" y="3573016"/>
            <a:ext cx="4680520" cy="3284984"/>
          </a:xfrm>
        </p:spPr>
      </p:pic>
    </p:spTree>
    <p:extLst>
      <p:ext uri="{BB962C8B-B14F-4D97-AF65-F5344CB8AC3E}">
        <p14:creationId xmlns:p14="http://schemas.microsoft.com/office/powerpoint/2010/main" val="19838276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p:txBody>
          <a:bodyPr/>
          <a:lstStyle/>
          <a:p>
            <a:endParaRPr lang="ru-RU"/>
          </a:p>
        </p:txBody>
      </p:sp>
      <p:pic>
        <p:nvPicPr>
          <p:cNvPr id="7" name="Объект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07504" y="2780928"/>
            <a:ext cx="4863581" cy="3240360"/>
          </a:xfrm>
        </p:spPr>
      </p:pic>
      <p:sp>
        <p:nvSpPr>
          <p:cNvPr id="5" name="Текст 4"/>
          <p:cNvSpPr>
            <a:spLocks noGrp="1"/>
          </p:cNvSpPr>
          <p:nvPr>
            <p:ph type="body" sz="quarter" idx="3"/>
          </p:nvPr>
        </p:nvSpPr>
        <p:spPr/>
        <p:txBody>
          <a:bodyPr/>
          <a:lstStyle/>
          <a:p>
            <a:endParaRPr lang="ru-RU"/>
          </a:p>
        </p:txBody>
      </p:sp>
      <p:pic>
        <p:nvPicPr>
          <p:cNvPr id="8" name="Объект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645025" y="3504145"/>
            <a:ext cx="3822700" cy="2546873"/>
          </a:xfrm>
        </p:spPr>
      </p:pic>
      <p:sp>
        <p:nvSpPr>
          <p:cNvPr id="9" name="Прямоугольник 8"/>
          <p:cNvSpPr/>
          <p:nvPr/>
        </p:nvSpPr>
        <p:spPr>
          <a:xfrm>
            <a:off x="19414" y="489734"/>
            <a:ext cx="8280920" cy="1954381"/>
          </a:xfrm>
          <a:prstGeom prst="rect">
            <a:avLst/>
          </a:prstGeom>
        </p:spPr>
        <p:txBody>
          <a:bodyPr wrap="square">
            <a:spAutoFit/>
          </a:bodyPr>
          <a:lstStyle/>
          <a:p>
            <a:r>
              <a:rPr lang="ru-RU" sz="1100" dirty="0">
                <a:solidFill>
                  <a:srgbClr val="333333"/>
                </a:solidFill>
                <a:latin typeface="Arial"/>
              </a:rPr>
              <a:t>В апреле 2000 года распахнул свои двери </a:t>
            </a:r>
            <a:r>
              <a:rPr lang="ru-RU" sz="1200" b="1" dirty="0">
                <a:solidFill>
                  <a:srgbClr val="333333"/>
                </a:solidFill>
                <a:latin typeface="Arial"/>
              </a:rPr>
              <a:t>Музей-усадьба Борисова-</a:t>
            </a:r>
            <a:r>
              <a:rPr lang="ru-RU" sz="1200" b="1" dirty="0" err="1">
                <a:solidFill>
                  <a:srgbClr val="333333"/>
                </a:solidFill>
                <a:latin typeface="Arial"/>
              </a:rPr>
              <a:t>Мусатова</a:t>
            </a:r>
            <a:r>
              <a:rPr lang="ru-RU" sz="1100" dirty="0">
                <a:solidFill>
                  <a:srgbClr val="333333"/>
                </a:solidFill>
                <a:latin typeface="Arial"/>
              </a:rPr>
              <a:t>. В небольшом деревянном флигеле расположился музей известного русского художника. Именно его семьёй  в 1892 году  была выстроена  эта часть усадебного комплекса. В этом флигеле родились известные по всей России живописные полотна «Водоем», «Автопортрет с сестрой», «Гобелен». Картины художника состоят в постоянных экспозициях  Государственного Русского музея и  Государственной Третьяковской галереи. В  1984 году был создан отдел </a:t>
            </a:r>
            <a:r>
              <a:rPr lang="ru-RU" sz="1100" dirty="0" err="1">
                <a:solidFill>
                  <a:srgbClr val="333333"/>
                </a:solidFill>
                <a:latin typeface="Arial"/>
              </a:rPr>
              <a:t>музеефикации</a:t>
            </a:r>
            <a:r>
              <a:rPr lang="ru-RU" sz="1100" dirty="0">
                <a:solidFill>
                  <a:srgbClr val="333333"/>
                </a:solidFill>
                <a:latin typeface="Arial"/>
              </a:rPr>
              <a:t> «Усадьба В.Э. Борисова-</a:t>
            </a:r>
            <a:r>
              <a:rPr lang="ru-RU" sz="1100" dirty="0" err="1">
                <a:solidFill>
                  <a:srgbClr val="333333"/>
                </a:solidFill>
                <a:latin typeface="Arial"/>
              </a:rPr>
              <a:t>Мусатова</a:t>
            </a:r>
            <a:r>
              <a:rPr lang="ru-RU" sz="1100" dirty="0">
                <a:solidFill>
                  <a:srgbClr val="333333"/>
                </a:solidFill>
                <a:latin typeface="Arial"/>
              </a:rPr>
              <a:t>». На территории музея есть маленький садик, являющийся важной составляющей творческого пространства художника. И дом, и «Зеленая мастерская» часто встречаются на фотографиях и в работах  Борисова-</a:t>
            </a:r>
            <a:r>
              <a:rPr lang="ru-RU" sz="1100" dirty="0" err="1">
                <a:solidFill>
                  <a:srgbClr val="333333"/>
                </a:solidFill>
                <a:latin typeface="Arial"/>
              </a:rPr>
              <a:t>Мусатова</a:t>
            </a:r>
            <a:r>
              <a:rPr lang="ru-RU" sz="1100" dirty="0">
                <a:solidFill>
                  <a:srgbClr val="333333"/>
                </a:solidFill>
                <a:latin typeface="Arial"/>
              </a:rPr>
              <a:t>. Постепенно  деревянная архитектура под веянием   современности исчезает из жизни Саратова. В связи с этим возрастает  уникальность флигеля. Вторым объектом музея является деревянный двухэтажный дом, который был обложен кирпичом. Образец городской архитектуры второй половины XIX века расположен вблизи флигеля. Находящиеся рядом хозяйственные постройки и остальная часть сада и двора не входят в собственность музея.</a:t>
            </a:r>
            <a:endParaRPr lang="ru-RU" sz="1100" dirty="0"/>
          </a:p>
        </p:txBody>
      </p:sp>
    </p:spTree>
    <p:extLst>
      <p:ext uri="{BB962C8B-B14F-4D97-AF65-F5344CB8AC3E}">
        <p14:creationId xmlns:p14="http://schemas.microsoft.com/office/powerpoint/2010/main" val="40858762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Народный музей </a:t>
            </a:r>
            <a:r>
              <a:rPr lang="ru-RU" dirty="0" err="1" smtClean="0"/>
              <a:t>Ю.А.Гагарина</a:t>
            </a:r>
            <a:endParaRPr lang="ru-RU" dirty="0"/>
          </a:p>
        </p:txBody>
      </p:sp>
      <p:sp>
        <p:nvSpPr>
          <p:cNvPr id="3" name="Текст 2"/>
          <p:cNvSpPr>
            <a:spLocks noGrp="1"/>
          </p:cNvSpPr>
          <p:nvPr>
            <p:ph type="body" idx="1"/>
          </p:nvPr>
        </p:nvSpPr>
        <p:spPr/>
        <p:txBody>
          <a:bodyPr/>
          <a:lstStyle/>
          <a:p>
            <a:endParaRPr lang="ru-RU"/>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323528" y="1988840"/>
            <a:ext cx="2808312" cy="4223439"/>
          </a:xfrm>
        </p:spPr>
      </p:pic>
      <p:sp>
        <p:nvSpPr>
          <p:cNvPr id="5" name="Текст 4"/>
          <p:cNvSpPr>
            <a:spLocks noGrp="1"/>
          </p:cNvSpPr>
          <p:nvPr>
            <p:ph type="body" sz="quarter" idx="3"/>
          </p:nvPr>
        </p:nvSpPr>
        <p:spPr/>
        <p:txBody>
          <a:bodyPr/>
          <a:lstStyle/>
          <a:p>
            <a:endParaRPr lang="ru-RU"/>
          </a:p>
        </p:txBody>
      </p:sp>
      <p:pic>
        <p:nvPicPr>
          <p:cNvPr id="8" name="Объект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3779912" y="2852936"/>
            <a:ext cx="5144252" cy="2736304"/>
          </a:xfrm>
        </p:spPr>
      </p:pic>
    </p:spTree>
    <p:extLst>
      <p:ext uri="{BB962C8B-B14F-4D97-AF65-F5344CB8AC3E}">
        <p14:creationId xmlns:p14="http://schemas.microsoft.com/office/powerpoint/2010/main" val="35865584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7"/>
          <p:cNvSpPr>
            <a:spLocks noGrp="1"/>
          </p:cNvSpPr>
          <p:nvPr>
            <p:ph idx="1"/>
          </p:nvPr>
        </p:nvSpPr>
        <p:spPr>
          <a:xfrm>
            <a:off x="872067" y="764704"/>
            <a:ext cx="7408333" cy="5361459"/>
          </a:xfrm>
        </p:spPr>
        <p:txBody>
          <a:bodyPr>
            <a:noAutofit/>
          </a:bodyPr>
          <a:lstStyle/>
          <a:p>
            <a:r>
              <a:rPr lang="ru-RU" sz="1400" dirty="0">
                <a:solidFill>
                  <a:schemeClr val="tx1"/>
                </a:solidFill>
              </a:rPr>
              <a:t>Первый музей Юрия Гагарина появился в городе Саратове еще при жизни легендарного космонавта. Почему именно в Саратове ? Легко найти убедительные причины: Гагарин учился в Саратовском индустриальном техникуме, здесь совершил свой первый полет на самолете, первый прыжок с парашютом, и его </a:t>
            </a:r>
            <a:r>
              <a:rPr lang="ru-RU" sz="1400" dirty="0" err="1">
                <a:solidFill>
                  <a:schemeClr val="tx1"/>
                </a:solidFill>
              </a:rPr>
              <a:t>спускательный</a:t>
            </a:r>
            <a:r>
              <a:rPr lang="ru-RU" sz="1400" dirty="0">
                <a:solidFill>
                  <a:schemeClr val="tx1"/>
                </a:solidFill>
              </a:rPr>
              <a:t> аппарат приземлился тоже в Саратовской области, в полях </a:t>
            </a:r>
            <a:r>
              <a:rPr lang="ru-RU" sz="1400" dirty="0" err="1">
                <a:solidFill>
                  <a:schemeClr val="tx1"/>
                </a:solidFill>
              </a:rPr>
              <a:t>узморского</a:t>
            </a:r>
            <a:r>
              <a:rPr lang="ru-RU" sz="1400" dirty="0">
                <a:solidFill>
                  <a:schemeClr val="tx1"/>
                </a:solidFill>
              </a:rPr>
              <a:t> колхоза. Поэтому, кстати, Гагарин сразу узнал местность, хотя точно рассчитать место приземления тогда было невозможно. В своей книге «Дорога в космос» он писал, что стал космонавтом именно в Саратове.</a:t>
            </a:r>
          </a:p>
          <a:p>
            <a:endParaRPr lang="ru-RU" sz="1400" dirty="0">
              <a:solidFill>
                <a:schemeClr val="tx1"/>
              </a:solidFill>
            </a:endParaRPr>
          </a:p>
          <a:p>
            <a:r>
              <a:rPr lang="ru-RU" sz="1400" dirty="0">
                <a:solidFill>
                  <a:schemeClr val="tx1"/>
                </a:solidFill>
              </a:rPr>
              <a:t>Музей открылся в январе 1965 как своеобразный подарок Гагарину, который приехал в город на двадцатилетний юбилей Индустриального техникума и присутствовал на открытии. Сначала экспозиция умещалась в единственном кабинете (немецкого языка), теперь же заняла двухэтажное здание бывшей столовой техникума. Первый зал музея полностью посвящен Ю.А. Гагарину, второй — космонавтике. В биографическом зале можно увидеть «личное дело» литейщика Гагарина (главная экспозиция так и называется — «От литейщика до космонавта»), его книги, документы, письма и фотографии. Тут есть даже древний патефон, под который будущий покоритель космоса танцевал на вечеринках, и свисток, с помощью которого он судил баскетбольные матчи. Неудивительно, что Гагарин был увлеченным спортсменом: занимался баскетболом, плаваньем, пулевой стрельбой, состоял в лыжной секции.</a:t>
            </a:r>
          </a:p>
          <a:p>
            <a:endParaRPr lang="ru-RU" sz="1400" dirty="0">
              <a:solidFill>
                <a:schemeClr val="tx1"/>
              </a:solidFill>
            </a:endParaRPr>
          </a:p>
          <a:p>
            <a:r>
              <a:rPr lang="ru-RU" sz="1400" dirty="0">
                <a:solidFill>
                  <a:schemeClr val="tx1"/>
                </a:solidFill>
              </a:rPr>
              <a:t>За стеклом одного из стендов — реликвии гагаринского приземления. Это практически контрабандные сувениры: жители села </a:t>
            </a:r>
            <a:r>
              <a:rPr lang="ru-RU" sz="1400" dirty="0" err="1">
                <a:solidFill>
                  <a:schemeClr val="tx1"/>
                </a:solidFill>
              </a:rPr>
              <a:t>Узморье</a:t>
            </a:r>
            <a:r>
              <a:rPr lang="ru-RU" sz="1400" dirty="0">
                <a:solidFill>
                  <a:schemeClr val="tx1"/>
                </a:solidFill>
              </a:rPr>
              <a:t>, встретившие первого космонавта, что называется, «не удержались» и прихватили на память кусочки асбестовой ткани — специальной фольги от обшивки капсулы.</a:t>
            </a:r>
          </a:p>
        </p:txBody>
      </p:sp>
      <p:sp>
        <p:nvSpPr>
          <p:cNvPr id="7" name="Заголовок 6"/>
          <p:cNvSpPr>
            <a:spLocks noGrp="1"/>
          </p:cNvSpPr>
          <p:nvPr>
            <p:ph type="title"/>
          </p:nvPr>
        </p:nvSpPr>
        <p:spPr/>
        <p:txBody>
          <a:bodyPr/>
          <a:lstStyle/>
          <a:p>
            <a:endParaRPr lang="ru-RU" dirty="0"/>
          </a:p>
        </p:txBody>
      </p:sp>
    </p:spTree>
    <p:extLst>
      <p:ext uri="{BB962C8B-B14F-4D97-AF65-F5344CB8AC3E}">
        <p14:creationId xmlns:p14="http://schemas.microsoft.com/office/powerpoint/2010/main" val="32188853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512" y="3386311"/>
            <a:ext cx="5180075" cy="3451225"/>
          </a:xfrm>
        </p:spPr>
      </p:pic>
      <p:sp>
        <p:nvSpPr>
          <p:cNvPr id="3" name="Заголовок 2"/>
          <p:cNvSpPr>
            <a:spLocks noGrp="1"/>
          </p:cNvSpPr>
          <p:nvPr>
            <p:ph type="title"/>
          </p:nvPr>
        </p:nvSpPr>
        <p:spPr/>
        <p:txBody>
          <a:bodyPr/>
          <a:lstStyle/>
          <a:p>
            <a:r>
              <a:rPr lang="ru-RU" dirty="0" smtClean="0"/>
              <a:t>Этнографический музей</a:t>
            </a:r>
            <a:endParaRPr lang="ru-RU" dirty="0"/>
          </a:p>
        </p:txBody>
      </p:sp>
    </p:spTree>
    <p:extLst>
      <p:ext uri="{BB962C8B-B14F-4D97-AF65-F5344CB8AC3E}">
        <p14:creationId xmlns:p14="http://schemas.microsoft.com/office/powerpoint/2010/main" val="36195890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85000" lnSpcReduction="10000"/>
          </a:bodyPr>
          <a:lstStyle/>
          <a:p>
            <a:r>
              <a:rPr lang="ru-RU" dirty="0">
                <a:solidFill>
                  <a:srgbClr val="000000"/>
                </a:solidFill>
                <a:latin typeface="Times"/>
              </a:rPr>
              <a:t>Открыт как «Музей - квартира семьи Ульяновых» в 1969 году в качестве филиала Саратовского областного музея краеведения. В 1993 году этот филиал преобразован в Саратовский этнографический музей</a:t>
            </a:r>
            <a:r>
              <a:rPr lang="ru-RU" dirty="0" smtClean="0">
                <a:solidFill>
                  <a:srgbClr val="000000"/>
                </a:solidFill>
                <a:latin typeface="Times"/>
              </a:rPr>
              <a:t>.</a:t>
            </a:r>
            <a:r>
              <a:rPr lang="ru-RU" dirty="0">
                <a:solidFill>
                  <a:srgbClr val="000000"/>
                </a:solidFill>
                <a:latin typeface="Times"/>
              </a:rPr>
              <a:t> Располагается в двухэтажном здании постройки конца XIX - начала XX веков, обложенном кирпичом, являющемся памятником истории и культуры - объектом культурного наследия. Дом, которым до 1917 г. владел немецкий инженер Ф.Я. </a:t>
            </a:r>
            <a:r>
              <a:rPr lang="ru-RU" dirty="0" err="1">
                <a:solidFill>
                  <a:srgbClr val="000000"/>
                </a:solidFill>
                <a:latin typeface="Times"/>
              </a:rPr>
              <a:t>Бузик</a:t>
            </a:r>
            <a:r>
              <a:rPr lang="ru-RU" dirty="0">
                <a:solidFill>
                  <a:srgbClr val="000000"/>
                </a:solidFill>
                <a:latin typeface="Times"/>
              </a:rPr>
              <a:t>, связан с жизнью и революционной деятельностью семьи Ульяновых. В одной из квартир второго этажа в восточной части этого дома на бывшей </a:t>
            </a:r>
            <a:r>
              <a:rPr lang="ru-RU" dirty="0" err="1">
                <a:solidFill>
                  <a:srgbClr val="000000"/>
                </a:solidFill>
                <a:latin typeface="Times"/>
              </a:rPr>
              <a:t>Угодниковской</a:t>
            </a:r>
            <a:r>
              <a:rPr lang="ru-RU" dirty="0">
                <a:solidFill>
                  <a:srgbClr val="000000"/>
                </a:solidFill>
                <a:latin typeface="Times"/>
              </a:rPr>
              <a:t> улице с весны 1911 по август 1912 года жили мать и сестры </a:t>
            </a:r>
            <a:r>
              <a:rPr lang="ru-RU" dirty="0" err="1">
                <a:solidFill>
                  <a:srgbClr val="000000"/>
                </a:solidFill>
                <a:latin typeface="Times"/>
              </a:rPr>
              <a:t>В.И.Ульянова</a:t>
            </a:r>
            <a:r>
              <a:rPr lang="ru-RU" dirty="0">
                <a:solidFill>
                  <a:srgbClr val="000000"/>
                </a:solidFill>
                <a:latin typeface="Times"/>
              </a:rPr>
              <a:t>-Ленина.</a:t>
            </a:r>
            <a:endParaRPr lang="ru-RU" dirty="0"/>
          </a:p>
        </p:txBody>
      </p:sp>
      <p:sp>
        <p:nvSpPr>
          <p:cNvPr id="3" name="Заголовок 2"/>
          <p:cNvSpPr>
            <a:spLocks noGrp="1"/>
          </p:cNvSpPr>
          <p:nvPr>
            <p:ph type="title"/>
          </p:nvPr>
        </p:nvSpPr>
        <p:spPr/>
        <p:txBody>
          <a:bodyPr/>
          <a:lstStyle/>
          <a:p>
            <a:endParaRPr lang="ru-RU"/>
          </a:p>
        </p:txBody>
      </p:sp>
    </p:spTree>
    <p:extLst>
      <p:ext uri="{BB962C8B-B14F-4D97-AF65-F5344CB8AC3E}">
        <p14:creationId xmlns:p14="http://schemas.microsoft.com/office/powerpoint/2010/main" val="10413843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smtClean="0"/>
              <a:t>Список использованных ресурсов</a:t>
            </a:r>
            <a:endParaRPr lang="ru-RU" dirty="0"/>
          </a:p>
        </p:txBody>
      </p:sp>
      <p:sp>
        <p:nvSpPr>
          <p:cNvPr id="4" name="Объект 3"/>
          <p:cNvSpPr>
            <a:spLocks noGrp="1"/>
          </p:cNvSpPr>
          <p:nvPr>
            <p:ph idx="1"/>
          </p:nvPr>
        </p:nvSpPr>
        <p:spPr/>
        <p:txBody>
          <a:bodyPr/>
          <a:lstStyle/>
          <a:p>
            <a:pPr marL="0" lvl="0" indent="0" fontAlgn="base">
              <a:spcBef>
                <a:spcPct val="0"/>
              </a:spcBef>
              <a:spcAft>
                <a:spcPct val="0"/>
              </a:spcAft>
              <a:buClrTx/>
              <a:buSzTx/>
              <a:buNone/>
            </a:pPr>
            <a:r>
              <a:rPr lang="ru-RU" altLang="ru-RU" sz="2000" dirty="0" smtClean="0">
                <a:solidFill>
                  <a:srgbClr val="000000"/>
                </a:solidFill>
                <a:latin typeface="Arial" charset="0"/>
                <a:ea typeface="Times New Roman" pitchFamily="18" charset="0"/>
                <a:cs typeface="Calibri" pitchFamily="34" charset="0"/>
              </a:rPr>
              <a:t>1)http</a:t>
            </a:r>
            <a:r>
              <a:rPr lang="ru-RU" altLang="ru-RU" sz="2000" dirty="0">
                <a:solidFill>
                  <a:srgbClr val="000000"/>
                </a:solidFill>
                <a:latin typeface="Arial" charset="0"/>
                <a:ea typeface="Times New Roman" pitchFamily="18" charset="0"/>
                <a:cs typeface="Calibri" pitchFamily="34" charset="0"/>
              </a:rPr>
              <a:t>://www.sarlive.ru/saratov/museums/ - музеи Саратова</a:t>
            </a:r>
          </a:p>
          <a:p>
            <a:pPr marL="0" lvl="0" indent="0" fontAlgn="base">
              <a:spcBef>
                <a:spcPct val="0"/>
              </a:spcBef>
              <a:spcAft>
                <a:spcPct val="0"/>
              </a:spcAft>
              <a:buClrTx/>
              <a:buSzTx/>
              <a:buNone/>
            </a:pPr>
            <a:r>
              <a:rPr lang="ru-RU" altLang="ru-RU" sz="2000" dirty="0">
                <a:solidFill>
                  <a:srgbClr val="000000"/>
                </a:solidFill>
                <a:latin typeface="Arial" charset="0"/>
                <a:ea typeface="Times New Roman" pitchFamily="18" charset="0"/>
                <a:cs typeface="Calibri" pitchFamily="34" charset="0"/>
              </a:rPr>
              <a:t>	</a:t>
            </a:r>
            <a:r>
              <a:rPr lang="ru-RU" altLang="ru-RU" sz="2000" dirty="0" smtClean="0">
                <a:solidFill>
                  <a:srgbClr val="000000"/>
                </a:solidFill>
                <a:latin typeface="Arial" charset="0"/>
                <a:ea typeface="Times New Roman" pitchFamily="18" charset="0"/>
                <a:cs typeface="Calibri" pitchFamily="34" charset="0"/>
              </a:rPr>
              <a:t>2)</a:t>
            </a:r>
            <a:r>
              <a:rPr lang="ru-RU" altLang="ru-RU" sz="2000" dirty="0" smtClean="0">
                <a:solidFill>
                  <a:srgbClr val="000000"/>
                </a:solidFill>
                <a:latin typeface="Arial" charset="0"/>
                <a:ea typeface="Times New Roman" pitchFamily="18" charset="0"/>
                <a:cs typeface="Calibri" pitchFamily="34" charset="0"/>
                <a:hlinkClick r:id="rId2"/>
              </a:rPr>
              <a:t>www.comk.ru</a:t>
            </a:r>
            <a:r>
              <a:rPr lang="ru-RU" altLang="ru-RU" sz="2000" dirty="0" smtClean="0">
                <a:solidFill>
                  <a:srgbClr val="000000"/>
                </a:solidFill>
                <a:latin typeface="Arial" charset="0"/>
                <a:ea typeface="Times New Roman" pitchFamily="18" charset="0"/>
                <a:cs typeface="Calibri" pitchFamily="34" charset="0"/>
              </a:rPr>
              <a:t> </a:t>
            </a:r>
            <a:r>
              <a:rPr lang="ru-RU" altLang="ru-RU" sz="2000" dirty="0">
                <a:solidFill>
                  <a:srgbClr val="000000"/>
                </a:solidFill>
                <a:latin typeface="Arial" charset="0"/>
                <a:ea typeface="Times New Roman" pitchFamily="18" charset="0"/>
                <a:cs typeface="Calibri" pitchFamily="34" charset="0"/>
              </a:rPr>
              <a:t>– музей краеведения</a:t>
            </a:r>
          </a:p>
          <a:p>
            <a:pPr marL="0" lvl="0" indent="0" fontAlgn="base">
              <a:spcBef>
                <a:spcPct val="0"/>
              </a:spcBef>
              <a:spcAft>
                <a:spcPct val="0"/>
              </a:spcAft>
              <a:buClrTx/>
              <a:buSzTx/>
              <a:buNone/>
            </a:pPr>
            <a:r>
              <a:rPr lang="ru-RU" altLang="ru-RU" sz="2000" dirty="0">
                <a:solidFill>
                  <a:srgbClr val="000000"/>
                </a:solidFill>
                <a:latin typeface="Arial" charset="0"/>
                <a:ea typeface="Times New Roman" pitchFamily="18" charset="0"/>
                <a:cs typeface="Calibri" pitchFamily="34" charset="0"/>
              </a:rPr>
              <a:t>	</a:t>
            </a:r>
            <a:r>
              <a:rPr lang="ru-RU" altLang="ru-RU" sz="2000" dirty="0" smtClean="0">
                <a:solidFill>
                  <a:srgbClr val="000000"/>
                </a:solidFill>
                <a:latin typeface="Arial" charset="0"/>
                <a:ea typeface="Times New Roman" pitchFamily="18" charset="0"/>
                <a:cs typeface="Calibri" pitchFamily="34" charset="0"/>
              </a:rPr>
              <a:t>3)</a:t>
            </a:r>
            <a:r>
              <a:rPr lang="ru-RU" altLang="ru-RU" sz="2000" dirty="0" smtClean="0">
                <a:solidFill>
                  <a:srgbClr val="000000"/>
                </a:solidFill>
                <a:latin typeface="Arial" charset="0"/>
                <a:ea typeface="Times New Roman" pitchFamily="18" charset="0"/>
                <a:cs typeface="Calibri" pitchFamily="34" charset="0"/>
                <a:hlinkClick r:id="rId3"/>
              </a:rPr>
              <a:t>www.sarusadba.seun.ru</a:t>
            </a:r>
            <a:r>
              <a:rPr lang="ru-RU" altLang="ru-RU" sz="2000" dirty="0" smtClean="0">
                <a:solidFill>
                  <a:srgbClr val="000000"/>
                </a:solidFill>
                <a:latin typeface="Arial" charset="0"/>
                <a:ea typeface="Times New Roman" pitchFamily="18" charset="0"/>
                <a:cs typeface="Calibri" pitchFamily="34" charset="0"/>
              </a:rPr>
              <a:t> </a:t>
            </a:r>
            <a:r>
              <a:rPr lang="ru-RU" altLang="ru-RU" sz="2000" dirty="0">
                <a:solidFill>
                  <a:srgbClr val="000000"/>
                </a:solidFill>
                <a:latin typeface="Arial" charset="0"/>
                <a:ea typeface="Times New Roman" pitchFamily="18" charset="0"/>
                <a:cs typeface="Calibri" pitchFamily="34" charset="0"/>
              </a:rPr>
              <a:t>– музей Чернышевского</a:t>
            </a:r>
          </a:p>
          <a:p>
            <a:pPr marL="0" lvl="0" indent="0" fontAlgn="base">
              <a:spcBef>
                <a:spcPct val="0"/>
              </a:spcBef>
              <a:spcAft>
                <a:spcPct val="0"/>
              </a:spcAft>
              <a:buClrTx/>
              <a:buSzTx/>
              <a:buNone/>
            </a:pPr>
            <a:r>
              <a:rPr lang="ru-RU" altLang="ru-RU" sz="2000" dirty="0">
                <a:solidFill>
                  <a:srgbClr val="000000"/>
                </a:solidFill>
                <a:latin typeface="Arial" charset="0"/>
                <a:ea typeface="Times New Roman" pitchFamily="18" charset="0"/>
                <a:cs typeface="Calibri" pitchFamily="34" charset="0"/>
              </a:rPr>
              <a:t>	</a:t>
            </a:r>
            <a:r>
              <a:rPr lang="ru-RU" altLang="ru-RU" sz="2000" dirty="0" smtClean="0">
                <a:solidFill>
                  <a:srgbClr val="000000"/>
                </a:solidFill>
                <a:latin typeface="Arial" charset="0"/>
                <a:ea typeface="Times New Roman" pitchFamily="18" charset="0"/>
                <a:cs typeface="Calibri" pitchFamily="34" charset="0"/>
              </a:rPr>
              <a:t>4)</a:t>
            </a:r>
            <a:r>
              <a:rPr lang="ru-RU" altLang="ru-RU" sz="2000" dirty="0" smtClean="0">
                <a:solidFill>
                  <a:srgbClr val="000000"/>
                </a:solidFill>
                <a:latin typeface="Arial" charset="0"/>
                <a:ea typeface="Times New Roman" pitchFamily="18" charset="0"/>
                <a:cs typeface="Calibri" pitchFamily="34" charset="0"/>
                <a:hlinkClick r:id="rId4"/>
              </a:rPr>
              <a:t>www.saratovstroysteklo.ru</a:t>
            </a:r>
            <a:r>
              <a:rPr lang="ru-RU" altLang="ru-RU" sz="2000" dirty="0" smtClean="0">
                <a:solidFill>
                  <a:srgbClr val="000000"/>
                </a:solidFill>
                <a:latin typeface="Arial" charset="0"/>
                <a:ea typeface="Times New Roman" pitchFamily="18" charset="0"/>
                <a:cs typeface="Calibri" pitchFamily="34" charset="0"/>
              </a:rPr>
              <a:t> </a:t>
            </a:r>
            <a:r>
              <a:rPr lang="ru-RU" altLang="ru-RU" sz="2000" dirty="0">
                <a:solidFill>
                  <a:srgbClr val="000000"/>
                </a:solidFill>
                <a:latin typeface="Arial" charset="0"/>
                <a:ea typeface="Times New Roman" pitchFamily="18" charset="0"/>
                <a:cs typeface="Calibri" pitchFamily="34" charset="0"/>
              </a:rPr>
              <a:t>– музей стекла</a:t>
            </a:r>
          </a:p>
          <a:p>
            <a:endParaRPr lang="ru-RU" dirty="0"/>
          </a:p>
        </p:txBody>
      </p:sp>
    </p:spTree>
    <p:extLst>
      <p:ext uri="{BB962C8B-B14F-4D97-AF65-F5344CB8AC3E}">
        <p14:creationId xmlns:p14="http://schemas.microsoft.com/office/powerpoint/2010/main" val="21124895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7544" y="476672"/>
            <a:ext cx="7992888" cy="5994666"/>
          </a:xfrm>
        </p:spPr>
      </p:pic>
      <p:sp>
        <p:nvSpPr>
          <p:cNvPr id="3" name="Заголовок 2"/>
          <p:cNvSpPr>
            <a:spLocks noGrp="1"/>
          </p:cNvSpPr>
          <p:nvPr>
            <p:ph type="title"/>
          </p:nvPr>
        </p:nvSpPr>
        <p:spPr>
          <a:xfrm>
            <a:off x="457200" y="338328"/>
            <a:ext cx="8229600" cy="1362480"/>
          </a:xfrm>
        </p:spPr>
        <p:txBody>
          <a:bodyPr/>
          <a:lstStyle/>
          <a:p>
            <a:endParaRPr lang="ru-RU" dirty="0"/>
          </a:p>
        </p:txBody>
      </p:sp>
    </p:spTree>
    <p:extLst>
      <p:ext uri="{BB962C8B-B14F-4D97-AF65-F5344CB8AC3E}">
        <p14:creationId xmlns:p14="http://schemas.microsoft.com/office/powerpoint/2010/main" val="35917914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sz="half" idx="2"/>
          </p:nvPr>
        </p:nvSpPr>
        <p:spPr/>
        <p:txBody>
          <a:bodyPr/>
          <a:lstStyle/>
          <a:p>
            <a:endParaRPr lang="ru-RU" dirty="0"/>
          </a:p>
        </p:txBody>
      </p:sp>
      <p:sp>
        <p:nvSpPr>
          <p:cNvPr id="4" name="Заголовок 3"/>
          <p:cNvSpPr>
            <a:spLocks noGrp="1"/>
          </p:cNvSpPr>
          <p:nvPr>
            <p:ph type="title"/>
          </p:nvPr>
        </p:nvSpPr>
        <p:spPr>
          <a:xfrm>
            <a:off x="179512" y="260648"/>
            <a:ext cx="8496944" cy="3278080"/>
          </a:xfrm>
        </p:spPr>
        <p:txBody>
          <a:bodyPr/>
          <a:lstStyle/>
          <a:p>
            <a:r>
              <a:rPr lang="ru-RU" sz="2000" dirty="0" smtClean="0">
                <a:solidFill>
                  <a:schemeClr val="tx1"/>
                </a:solidFill>
              </a:rPr>
              <a:t/>
            </a:r>
            <a:br>
              <a:rPr lang="ru-RU" sz="2000" dirty="0" smtClean="0">
                <a:solidFill>
                  <a:schemeClr val="tx1"/>
                </a:solidFill>
              </a:rPr>
            </a:br>
            <a:r>
              <a:rPr lang="ru-RU" sz="2000" dirty="0">
                <a:solidFill>
                  <a:schemeClr val="tx1"/>
                </a:solidFill>
              </a:rPr>
              <a:t/>
            </a:r>
            <a:br>
              <a:rPr lang="ru-RU" sz="2000" dirty="0">
                <a:solidFill>
                  <a:schemeClr val="tx1"/>
                </a:solidFill>
              </a:rPr>
            </a:br>
            <a:r>
              <a:rPr lang="ru-RU" sz="1800" dirty="0" smtClean="0">
                <a:solidFill>
                  <a:schemeClr val="tx1"/>
                </a:solidFill>
              </a:rPr>
              <a:t/>
            </a:r>
            <a:br>
              <a:rPr lang="ru-RU" sz="1800" dirty="0" smtClean="0">
                <a:solidFill>
                  <a:schemeClr val="tx1"/>
                </a:solidFill>
              </a:rPr>
            </a:br>
            <a:r>
              <a:rPr lang="ru-RU" sz="2400" b="1" dirty="0" smtClean="0">
                <a:solidFill>
                  <a:schemeClr val="tx1"/>
                </a:solidFill>
              </a:rPr>
              <a:t>Саратовский </a:t>
            </a:r>
            <a:r>
              <a:rPr lang="ru-RU" sz="2400" b="1" dirty="0">
                <a:solidFill>
                  <a:schemeClr val="tx1"/>
                </a:solidFill>
              </a:rPr>
              <a:t>областной музей краеведения </a:t>
            </a:r>
            <a:r>
              <a:rPr lang="ru-RU" sz="1800" dirty="0">
                <a:solidFill>
                  <a:schemeClr val="tx1"/>
                </a:solidFill>
              </a:rPr>
              <a:t>– один из старейших краеведческих музеев России. Датой его основания считается 12 (24) декабря 1886 года, когда была создана Саратовская ученая архивная комиссия.</a:t>
            </a:r>
            <a:br>
              <a:rPr lang="ru-RU" sz="1800" dirty="0">
                <a:solidFill>
                  <a:schemeClr val="tx1"/>
                </a:solidFill>
              </a:rPr>
            </a:br>
            <a:r>
              <a:rPr lang="ru-RU" sz="1800" dirty="0">
                <a:solidFill>
                  <a:schemeClr val="tx1"/>
                </a:solidFill>
              </a:rPr>
              <a:t>Основателями музея по праву считаются члены Саратовской ученой архивной комиссии. Губернские архивные комиссии начали создаваться по инициативе первого директора московского Археологического института, саратовского дворянина, сенатора, специалиста по русской истории, археографа и архивиста, Николая Васильевича </a:t>
            </a:r>
            <a:r>
              <a:rPr lang="ru-RU" sz="1800" dirty="0" err="1">
                <a:solidFill>
                  <a:schemeClr val="tx1"/>
                </a:solidFill>
              </a:rPr>
              <a:t>Калачова</a:t>
            </a:r>
            <a:r>
              <a:rPr lang="ru-RU" sz="1800" dirty="0">
                <a:solidFill>
                  <a:schemeClr val="tx1"/>
                </a:solidFill>
              </a:rPr>
              <a:t>.</a:t>
            </a:r>
            <a:r>
              <a:rPr lang="ru-RU" sz="1800" dirty="0"/>
              <a:t/>
            </a:r>
            <a:br>
              <a:rPr lang="ru-RU" sz="1800" dirty="0"/>
            </a:br>
            <a:endParaRPr lang="ru-RU" sz="1800" dirty="0"/>
          </a:p>
        </p:txBody>
      </p:sp>
      <p:pic>
        <p:nvPicPr>
          <p:cNvPr id="7" name="Объект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83968" y="3656178"/>
            <a:ext cx="4392488" cy="2928325"/>
          </a:xfr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3573016"/>
            <a:ext cx="2859087"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63653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5" name="Текст 4"/>
          <p:cNvSpPr>
            <a:spLocks noGrp="1"/>
          </p:cNvSpPr>
          <p:nvPr>
            <p:ph type="body" idx="1"/>
          </p:nvPr>
        </p:nvSpPr>
        <p:spPr>
          <a:xfrm>
            <a:off x="676656" y="1556792"/>
            <a:ext cx="3822192" cy="2160240"/>
          </a:xfrm>
        </p:spPr>
        <p:txBody>
          <a:bodyPr>
            <a:noAutofit/>
          </a:bodyPr>
          <a:lstStyle/>
          <a:p>
            <a:r>
              <a:rPr lang="ru-RU" sz="1200" dirty="0"/>
              <a:t>1884 году он добился разрешения на открытие «пробных» губернских ученых архивных комиссий в Твери, Рязани, Тамбове, Орле. В 1885 г. комиссия должна была открыться в Саратове, но внезапная смерть Н.В. </a:t>
            </a:r>
            <a:r>
              <a:rPr lang="ru-RU" sz="1200" dirty="0" err="1"/>
              <a:t>Калачова</a:t>
            </a:r>
            <a:r>
              <a:rPr lang="ru-RU" sz="1200" dirty="0"/>
              <a:t> этому помешала. Саратовская ученая архивная комиссия открылась год спустя. Она на долгие годы определила судьбу саратовского краеведения.</a:t>
            </a:r>
            <a:endParaRPr lang="ru-RU" sz="1200" dirty="0"/>
          </a:p>
        </p:txBody>
      </p:sp>
      <p:pic>
        <p:nvPicPr>
          <p:cNvPr id="9" name="Объект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27584" y="4509120"/>
            <a:ext cx="1428750" cy="1590675"/>
          </a:xfrm>
        </p:spPr>
      </p:pic>
      <p:sp>
        <p:nvSpPr>
          <p:cNvPr id="7" name="Текст 6"/>
          <p:cNvSpPr>
            <a:spLocks noGrp="1"/>
          </p:cNvSpPr>
          <p:nvPr>
            <p:ph type="body" sz="quarter" idx="3"/>
          </p:nvPr>
        </p:nvSpPr>
        <p:spPr/>
        <p:txBody>
          <a:bodyPr>
            <a:noAutofit/>
          </a:bodyPr>
          <a:lstStyle/>
          <a:p>
            <a:r>
              <a:rPr lang="ru-RU" sz="1600" dirty="0"/>
              <a:t>Первое собрание учредителей состоялось 12 (24) декабря на квартире у саратовского губернатора Алексея Алексеевича Зубова (1838-1904).</a:t>
            </a:r>
            <a:endParaRPr lang="ru-RU" sz="1600" dirty="0"/>
          </a:p>
        </p:txBody>
      </p:sp>
      <p:pic>
        <p:nvPicPr>
          <p:cNvPr id="10" name="Объект 9"/>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5652120" y="4509120"/>
            <a:ext cx="1428750" cy="1800225"/>
          </a:xfrm>
        </p:spPr>
      </p:pic>
    </p:spTree>
    <p:extLst>
      <p:ext uri="{BB962C8B-B14F-4D97-AF65-F5344CB8AC3E}">
        <p14:creationId xmlns:p14="http://schemas.microsoft.com/office/powerpoint/2010/main" val="1722760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sz="half" idx="2"/>
          </p:nvPr>
        </p:nvSpPr>
        <p:spPr>
          <a:xfrm>
            <a:off x="251520" y="188640"/>
            <a:ext cx="4015680" cy="6480720"/>
          </a:xfrm>
        </p:spPr>
        <p:txBody>
          <a:bodyPr>
            <a:normAutofit fontScale="70000" lnSpcReduction="20000"/>
          </a:bodyPr>
          <a:lstStyle/>
          <a:p>
            <a:r>
              <a:rPr lang="ru-RU" sz="2300" b="1" dirty="0">
                <a:solidFill>
                  <a:schemeClr val="accent2">
                    <a:lumMod val="50000"/>
                  </a:schemeClr>
                </a:solidFill>
              </a:rPr>
              <a:t>Государственный музей К.А. Федина </a:t>
            </a:r>
            <a:r>
              <a:rPr lang="ru-RU" sz="1900" dirty="0">
                <a:solidFill>
                  <a:schemeClr val="accent2">
                    <a:lumMod val="50000"/>
                  </a:schemeClr>
                </a:solidFill>
              </a:rPr>
              <a:t>был открыт в Саратове на родине писателя 27 июня 1981 года в знак увековечения памяти выдающегося мастера русской прозы, академика Константина Александровича Федина. Саратов не случайно был выбран местом создания музея. Здесь прошли детские и юношеские годы Федина. Горячо любимый город стал «героем» многих его произведений. Саратов в семье Фединых «влюбленно называли «столицей Поволжья». «Отсюда пошли мои первые представления о русской земле как о Мире, о русском народе – как о Человеке, здесь складывались начальные понятия о прекрасном…», – писал К. Федин в автобиографии.</a:t>
            </a:r>
          </a:p>
          <a:p>
            <a:r>
              <a:rPr lang="ru-RU" sz="1900" dirty="0">
                <a:solidFill>
                  <a:schemeClr val="accent2">
                    <a:lumMod val="50000"/>
                  </a:schemeClr>
                </a:solidFill>
              </a:rPr>
              <a:t>Музей располагается в здании – памятнике архитектуры XVIII века, одном из старейших, сохранившихся в Саратове. Музей был создан на основе архива писателя, переданного в дар его дочерью Ниной Константиновной Фединой. За годы существования музея фондовые коллекции выросли до 80 000 единиц хранения</a:t>
            </a:r>
            <a:r>
              <a:rPr lang="ru-RU" sz="1900" dirty="0" smtClean="0">
                <a:solidFill>
                  <a:schemeClr val="accent2">
                    <a:lumMod val="50000"/>
                  </a:schemeClr>
                </a:solidFill>
              </a:rPr>
              <a:t>.</a:t>
            </a:r>
            <a:r>
              <a:rPr lang="ru-RU" sz="1900" dirty="0">
                <a:solidFill>
                  <a:schemeClr val="accent2">
                    <a:lumMod val="50000"/>
                  </a:schemeClr>
                </a:solidFill>
              </a:rPr>
              <a:t> В музее собраны уникальные материалы по истории русской и зарубежной литературы XIX-XX веков, что выводит его в ряд ведущих научных и культурных центров России. Государственный музей К.А. Федина – единственный музей Нижневолжского региона, посвященный истории литературы ХХ века, обладающий богатейшей коллекцией рукописей, писем, редких книг и журналов, а также фотографий и произведений изобразительного искусства. Особая гордость – коллекция автографов великих русских писателей XIX века: Гоголя, Тургенева, Достоевского, Салтыкова-Щедрина, Чехова, Некрасова. Среди раритетов – письма и автографы выдающихся писателей и поэтов Серебряного века, редкие фотографии и документы, живопись и графика замечательных художников Н. Кузьмина и Т. Мавриной, Д. </a:t>
            </a:r>
            <a:r>
              <a:rPr lang="ru-RU" sz="1900" dirty="0" err="1">
                <a:solidFill>
                  <a:schemeClr val="accent2">
                    <a:lumMod val="50000"/>
                  </a:schemeClr>
                </a:solidFill>
              </a:rPr>
              <a:t>Бурлюка</a:t>
            </a:r>
            <a:r>
              <a:rPr lang="ru-RU" sz="1900" dirty="0">
                <a:solidFill>
                  <a:schemeClr val="accent2">
                    <a:lumMod val="50000"/>
                  </a:schemeClr>
                </a:solidFill>
              </a:rPr>
              <a:t>, М. </a:t>
            </a:r>
            <a:r>
              <a:rPr lang="ru-RU" sz="1900" dirty="0" err="1">
                <a:solidFill>
                  <a:schemeClr val="accent2">
                    <a:lumMod val="50000"/>
                  </a:schemeClr>
                </a:solidFill>
              </a:rPr>
              <a:t>Добужинского</a:t>
            </a:r>
            <a:r>
              <a:rPr lang="ru-RU" sz="1900" dirty="0">
                <a:solidFill>
                  <a:schemeClr val="accent2">
                    <a:lumMod val="50000"/>
                  </a:schemeClr>
                </a:solidFill>
              </a:rPr>
              <a:t>, Л. </a:t>
            </a:r>
            <a:r>
              <a:rPr lang="ru-RU" sz="1900" dirty="0" err="1">
                <a:solidFill>
                  <a:schemeClr val="accent2">
                    <a:lumMod val="50000"/>
                  </a:schemeClr>
                </a:solidFill>
              </a:rPr>
              <a:t>Бакста</a:t>
            </a:r>
            <a:r>
              <a:rPr lang="ru-RU" sz="1900" dirty="0">
                <a:solidFill>
                  <a:schemeClr val="accent2">
                    <a:lumMod val="50000"/>
                  </a:schemeClr>
                </a:solidFill>
              </a:rPr>
              <a:t>, В. </a:t>
            </a:r>
            <a:r>
              <a:rPr lang="ru-RU" sz="1900" dirty="0" err="1">
                <a:solidFill>
                  <a:schemeClr val="accent2">
                    <a:lumMod val="50000"/>
                  </a:schemeClr>
                </a:solidFill>
              </a:rPr>
              <a:t>Милашевского</a:t>
            </a:r>
            <a:r>
              <a:rPr lang="ru-RU" sz="1900" dirty="0">
                <a:solidFill>
                  <a:schemeClr val="accent2">
                    <a:lumMod val="50000"/>
                  </a:schemeClr>
                </a:solidFill>
              </a:rPr>
              <a:t>, К. Петрова-Водкина и др.</a:t>
            </a:r>
          </a:p>
          <a:p>
            <a:endParaRPr lang="ru-RU" dirty="0"/>
          </a:p>
        </p:txBody>
      </p:sp>
      <p:sp>
        <p:nvSpPr>
          <p:cNvPr id="4" name="Заголовок 3"/>
          <p:cNvSpPr>
            <a:spLocks noGrp="1"/>
          </p:cNvSpPr>
          <p:nvPr>
            <p:ph type="title"/>
          </p:nvPr>
        </p:nvSpPr>
        <p:spPr>
          <a:xfrm>
            <a:off x="914400" y="404664"/>
            <a:ext cx="3352800" cy="3134064"/>
          </a:xfrm>
        </p:spPr>
        <p:txBody>
          <a:bodyPr/>
          <a:lstStyle/>
          <a:p>
            <a:r>
              <a:rPr lang="ru-RU" dirty="0"/>
              <a:t/>
            </a:r>
            <a:br>
              <a:rPr lang="ru-RU" dirty="0"/>
            </a:br>
            <a:endParaRPr lang="ru-RU" dirty="0"/>
          </a:p>
        </p:txBody>
      </p:sp>
      <p:pic>
        <p:nvPicPr>
          <p:cNvPr id="9" name="Объект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283968" y="620688"/>
            <a:ext cx="4752528" cy="3240360"/>
          </a:xfrm>
        </p:spPr>
      </p:pic>
    </p:spTree>
    <p:extLst>
      <p:ext uri="{BB962C8B-B14F-4D97-AF65-F5344CB8AC3E}">
        <p14:creationId xmlns:p14="http://schemas.microsoft.com/office/powerpoint/2010/main" val="3608005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sp>
        <p:nvSpPr>
          <p:cNvPr id="6" name="Текст 5"/>
          <p:cNvSpPr>
            <a:spLocks noGrp="1"/>
          </p:cNvSpPr>
          <p:nvPr>
            <p:ph type="body" idx="1"/>
          </p:nvPr>
        </p:nvSpPr>
        <p:spPr>
          <a:xfrm>
            <a:off x="251520" y="3501008"/>
            <a:ext cx="7920880" cy="2263054"/>
          </a:xfrm>
        </p:spPr>
        <p:txBody>
          <a:bodyPr/>
          <a:lstStyle/>
          <a:p>
            <a:r>
              <a:rPr lang="ru-RU" altLang="ru-RU" b="1" dirty="0">
                <a:solidFill>
                  <a:schemeClr val="tx1"/>
                </a:solidFill>
              </a:rPr>
              <a:t>Дом-музей Павла </a:t>
            </a:r>
            <a:r>
              <a:rPr lang="ru-RU" altLang="ru-RU" b="1" dirty="0" err="1">
                <a:solidFill>
                  <a:schemeClr val="tx1"/>
                </a:solidFill>
              </a:rPr>
              <a:t>Варфоломеевича</a:t>
            </a:r>
            <a:r>
              <a:rPr lang="ru-RU" altLang="ru-RU" b="1" dirty="0">
                <a:solidFill>
                  <a:schemeClr val="tx1"/>
                </a:solidFill>
              </a:rPr>
              <a:t> Кузнецова </a:t>
            </a:r>
            <a:r>
              <a:rPr lang="ru-RU" altLang="ru-RU" dirty="0">
                <a:solidFill>
                  <a:schemeClr val="tx1"/>
                </a:solidFill>
              </a:rPr>
              <a:t>официально был открыт в январе 2001 года. Сегодня он выделяется своими необычными выставками, акциями, проектами...</a:t>
            </a:r>
          </a:p>
          <a:p>
            <a:endParaRPr lang="ru-RU" dirty="0"/>
          </a:p>
        </p:txBody>
      </p:sp>
      <p:pic>
        <p:nvPicPr>
          <p:cNvPr id="10" name="Объект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07504" y="404664"/>
            <a:ext cx="3596217" cy="2697163"/>
          </a:xfrm>
        </p:spPr>
      </p:pic>
      <p:sp>
        <p:nvSpPr>
          <p:cNvPr id="8" name="Текст 7"/>
          <p:cNvSpPr>
            <a:spLocks noGrp="1"/>
          </p:cNvSpPr>
          <p:nvPr>
            <p:ph type="body" sz="quarter" idx="3"/>
          </p:nvPr>
        </p:nvSpPr>
        <p:spPr>
          <a:xfrm>
            <a:off x="4716016" y="3284984"/>
            <a:ext cx="3822192" cy="2448272"/>
          </a:xfrm>
        </p:spPr>
        <p:txBody>
          <a:bodyPr/>
          <a:lstStyle/>
          <a:p>
            <a:endParaRPr lang="ru-RU" dirty="0"/>
          </a:p>
        </p:txBody>
      </p:sp>
      <p:pic>
        <p:nvPicPr>
          <p:cNvPr id="11" name="Объект 10"/>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355976" y="404664"/>
            <a:ext cx="3822700" cy="2548466"/>
          </a:xfrm>
        </p:spPr>
      </p:pic>
    </p:spTree>
    <p:extLst>
      <p:ext uri="{BB962C8B-B14F-4D97-AF65-F5344CB8AC3E}">
        <p14:creationId xmlns:p14="http://schemas.microsoft.com/office/powerpoint/2010/main" val="1018717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sz="half" idx="2"/>
          </p:nvPr>
        </p:nvSpPr>
        <p:spPr>
          <a:xfrm>
            <a:off x="179512" y="332656"/>
            <a:ext cx="4087688" cy="6120680"/>
          </a:xfrm>
        </p:spPr>
        <p:txBody>
          <a:bodyPr>
            <a:normAutofit fontScale="92500" lnSpcReduction="10000"/>
          </a:bodyPr>
          <a:lstStyle/>
          <a:p>
            <a:pPr fontAlgn="base"/>
            <a:r>
              <a:rPr lang="ru-RU" sz="1900" b="1" dirty="0">
                <a:solidFill>
                  <a:srgbClr val="000000"/>
                </a:solidFill>
                <a:latin typeface="Arial"/>
              </a:rPr>
              <a:t>Саратовский государственный музей боевой и трудовой славы </a:t>
            </a:r>
            <a:r>
              <a:rPr lang="ru-RU" dirty="0">
                <a:solidFill>
                  <a:srgbClr val="000000"/>
                </a:solidFill>
                <a:latin typeface="Arial"/>
              </a:rPr>
              <a:t>расположен в одном из живописных уголков города Саратова в Парке Победы на Соколовой горе. </a:t>
            </a:r>
          </a:p>
          <a:p>
            <a:pPr fontAlgn="base"/>
            <a:r>
              <a:rPr lang="ru-RU" dirty="0">
                <a:solidFill>
                  <a:srgbClr val="000000"/>
                </a:solidFill>
                <a:latin typeface="Arial"/>
              </a:rPr>
              <a:t>Он был создан на основании распоряжения Правительства №19-ПР от 13 февраля 2015 года</a:t>
            </a:r>
            <a:r>
              <a:rPr lang="ru-RU" dirty="0" smtClean="0">
                <a:solidFill>
                  <a:srgbClr val="000000"/>
                </a:solidFill>
                <a:latin typeface="Arial"/>
              </a:rPr>
              <a:t>.</a:t>
            </a:r>
            <a:endParaRPr lang="ru-RU" dirty="0">
              <a:solidFill>
                <a:srgbClr val="000000"/>
              </a:solidFill>
              <a:latin typeface="Arial"/>
            </a:endParaRPr>
          </a:p>
          <a:p>
            <a:pPr fontAlgn="base"/>
            <a:r>
              <a:rPr lang="ru-RU" dirty="0">
                <a:solidFill>
                  <a:srgbClr val="000000"/>
                </a:solidFill>
                <a:latin typeface="Arial"/>
              </a:rPr>
              <a:t>В настоящее время в музее представлены:</a:t>
            </a:r>
          </a:p>
          <a:p>
            <a:pPr fontAlgn="base"/>
            <a:r>
              <a:rPr lang="ru-RU" dirty="0">
                <a:solidFill>
                  <a:srgbClr val="000000"/>
                </a:solidFill>
                <a:latin typeface="Arial"/>
              </a:rPr>
              <a:t> </a:t>
            </a:r>
          </a:p>
          <a:p>
            <a:pPr fontAlgn="base">
              <a:buFont typeface="Arial"/>
              <a:buChar char="•"/>
            </a:pPr>
            <a:r>
              <a:rPr lang="ru-RU" dirty="0">
                <a:solidFill>
                  <a:srgbClr val="000000"/>
                </a:solidFill>
                <a:latin typeface="inherit"/>
              </a:rPr>
              <a:t>уникальная в Поволжском регионе выставка военной техники и вооружения под открытым небом;</a:t>
            </a:r>
          </a:p>
          <a:p>
            <a:pPr fontAlgn="base">
              <a:buFont typeface="Arial"/>
              <a:buChar char="•"/>
            </a:pPr>
            <a:r>
              <a:rPr lang="ru-RU" dirty="0">
                <a:solidFill>
                  <a:srgbClr val="000000"/>
                </a:solidFill>
                <a:latin typeface="inherit"/>
              </a:rPr>
              <a:t>экспозиция «Трудовая слава Саратовской области» (в новом выставочном павильоне);</a:t>
            </a:r>
          </a:p>
          <a:p>
            <a:pPr fontAlgn="base">
              <a:buFont typeface="Arial"/>
              <a:buChar char="•"/>
            </a:pPr>
            <a:r>
              <a:rPr lang="ru-RU" dirty="0">
                <a:solidFill>
                  <a:srgbClr val="000000"/>
                </a:solidFill>
                <a:latin typeface="inherit"/>
              </a:rPr>
              <a:t>экспозиция «Трагедия и подвиг. Век ХХ» (в выставочном павильоне);</a:t>
            </a:r>
          </a:p>
          <a:p>
            <a:pPr fontAlgn="base">
              <a:buFont typeface="Arial"/>
              <a:buChar char="•"/>
            </a:pPr>
            <a:r>
              <a:rPr lang="ru-RU" dirty="0">
                <a:solidFill>
                  <a:srgbClr val="000000"/>
                </a:solidFill>
                <a:latin typeface="inherit"/>
              </a:rPr>
              <a:t>«Поезд милосердия» в военно-санитарном вагоне.</a:t>
            </a:r>
          </a:p>
          <a:p>
            <a:pPr fontAlgn="base"/>
            <a:r>
              <a:rPr lang="ru-RU" dirty="0">
                <a:solidFill>
                  <a:srgbClr val="000000"/>
                </a:solidFill>
                <a:latin typeface="Arial"/>
              </a:rPr>
              <a:t> </a:t>
            </a:r>
          </a:p>
          <a:p>
            <a:endParaRPr lang="ru-RU" dirty="0"/>
          </a:p>
        </p:txBody>
      </p:sp>
      <p:sp>
        <p:nvSpPr>
          <p:cNvPr id="3" name="Заголовок 2"/>
          <p:cNvSpPr>
            <a:spLocks noGrp="1"/>
          </p:cNvSpPr>
          <p:nvPr>
            <p:ph type="title"/>
          </p:nvPr>
        </p:nvSpPr>
        <p:spPr>
          <a:xfrm>
            <a:off x="3851920" y="4509119"/>
            <a:ext cx="3352800" cy="1522225"/>
          </a:xfrm>
        </p:spPr>
        <p:txBody>
          <a:bodyPr/>
          <a:lstStyle/>
          <a:p>
            <a:endParaRPr lang="ru-RU"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067944" y="260648"/>
            <a:ext cx="4896545" cy="3672408"/>
          </a:xfrm>
        </p:spPr>
      </p:pic>
    </p:spTree>
    <p:extLst>
      <p:ext uri="{BB962C8B-B14F-4D97-AF65-F5344CB8AC3E}">
        <p14:creationId xmlns:p14="http://schemas.microsoft.com/office/powerpoint/2010/main" val="7633787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sp>
        <p:nvSpPr>
          <p:cNvPr id="6" name="Текст 5"/>
          <p:cNvSpPr>
            <a:spLocks noGrp="1"/>
          </p:cNvSpPr>
          <p:nvPr>
            <p:ph type="body" idx="1"/>
          </p:nvPr>
        </p:nvSpPr>
        <p:spPr/>
        <p:txBody>
          <a:bodyPr/>
          <a:lstStyle/>
          <a:p>
            <a:endParaRPr lang="ru-RU" dirty="0"/>
          </a:p>
        </p:txBody>
      </p:sp>
      <p:pic>
        <p:nvPicPr>
          <p:cNvPr id="10" name="Объект 9"/>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323528" y="260648"/>
            <a:ext cx="3819525" cy="2547847"/>
          </a:xfrm>
        </p:spPr>
      </p:pic>
      <p:sp>
        <p:nvSpPr>
          <p:cNvPr id="8" name="Текст 7"/>
          <p:cNvSpPr>
            <a:spLocks noGrp="1"/>
          </p:cNvSpPr>
          <p:nvPr>
            <p:ph type="body" sz="quarter" idx="3"/>
          </p:nvPr>
        </p:nvSpPr>
        <p:spPr/>
        <p:txBody>
          <a:bodyPr/>
          <a:lstStyle/>
          <a:p>
            <a:endParaRPr lang="ru-RU"/>
          </a:p>
        </p:txBody>
      </p:sp>
      <p:pic>
        <p:nvPicPr>
          <p:cNvPr id="11" name="Объект 10"/>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3347864" y="3068959"/>
            <a:ext cx="4608512" cy="3082843"/>
          </a:xfrm>
        </p:spPr>
      </p:pic>
    </p:spTree>
    <p:extLst>
      <p:ext uri="{BB962C8B-B14F-4D97-AF65-F5344CB8AC3E}">
        <p14:creationId xmlns:p14="http://schemas.microsoft.com/office/powerpoint/2010/main" val="34119109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a:xfrm>
            <a:off x="179512" y="2996952"/>
            <a:ext cx="3822192" cy="3528392"/>
          </a:xfrm>
        </p:spPr>
        <p:txBody>
          <a:bodyPr>
            <a:normAutofit fontScale="47500" lnSpcReduction="20000"/>
          </a:bodyPr>
          <a:lstStyle/>
          <a:p>
            <a:pPr algn="l" fontAlgn="base"/>
            <a:r>
              <a:rPr lang="ru-RU" sz="2500" dirty="0">
                <a:solidFill>
                  <a:schemeClr val="tx2">
                    <a:lumMod val="50000"/>
                  </a:schemeClr>
                </a:solidFill>
                <a:latin typeface="Times New Roman" panose="02020603050405020304" pitchFamily="18" charset="0"/>
                <a:cs typeface="Times New Roman" panose="02020603050405020304" pitchFamily="18" charset="0"/>
              </a:rPr>
              <a:t>В фондах музея собрано 25410 единиц хранения, среди которых:</a:t>
            </a:r>
          </a:p>
          <a:p>
            <a:pPr algn="l" fontAlgn="base"/>
            <a:r>
              <a:rPr lang="ru-RU" sz="2500" dirty="0">
                <a:solidFill>
                  <a:schemeClr val="tx2">
                    <a:lumMod val="50000"/>
                  </a:schemeClr>
                </a:solidFill>
                <a:latin typeface="Times New Roman" panose="02020603050405020304" pitchFamily="18" charset="0"/>
                <a:cs typeface="Times New Roman" panose="02020603050405020304" pitchFamily="18" charset="0"/>
              </a:rPr>
              <a:t>• реликвии, связанные с жизнью и деятельностью саратовцев, участников Великой Отечественной войны, Героев Советского Союза, тружеников тыла, участников локальных войн и вооруженных конфликтов;</a:t>
            </a:r>
            <a:br>
              <a:rPr lang="ru-RU" sz="2500" dirty="0">
                <a:solidFill>
                  <a:schemeClr val="tx2">
                    <a:lumMod val="50000"/>
                  </a:schemeClr>
                </a:solidFill>
                <a:latin typeface="Times New Roman" panose="02020603050405020304" pitchFamily="18" charset="0"/>
                <a:cs typeface="Times New Roman" panose="02020603050405020304" pitchFamily="18" charset="0"/>
              </a:rPr>
            </a:br>
            <a:r>
              <a:rPr lang="ru-RU" sz="2500" dirty="0">
                <a:solidFill>
                  <a:schemeClr val="tx2">
                    <a:lumMod val="50000"/>
                  </a:schemeClr>
                </a:solidFill>
                <a:latin typeface="Times New Roman" panose="02020603050405020304" pitchFamily="18" charset="0"/>
                <a:cs typeface="Times New Roman" panose="02020603050405020304" pitchFamily="18" charset="0"/>
              </a:rPr>
              <a:t>• знамена, награды, вооружение и техника, предметы обмундирования и снаряжения отечественных Вооруженных Сил и армий других государств, в том числе и трофейные; </a:t>
            </a:r>
            <a:br>
              <a:rPr lang="ru-RU" sz="2500" dirty="0">
                <a:solidFill>
                  <a:schemeClr val="tx2">
                    <a:lumMod val="50000"/>
                  </a:schemeClr>
                </a:solidFill>
                <a:latin typeface="Times New Roman" panose="02020603050405020304" pitchFamily="18" charset="0"/>
                <a:cs typeface="Times New Roman" panose="02020603050405020304" pitchFamily="18" charset="0"/>
              </a:rPr>
            </a:br>
            <a:r>
              <a:rPr lang="ru-RU" sz="2500" dirty="0">
                <a:solidFill>
                  <a:schemeClr val="tx2">
                    <a:lumMod val="50000"/>
                  </a:schemeClr>
                </a:solidFill>
                <a:latin typeface="Times New Roman" panose="02020603050405020304" pitchFamily="18" charset="0"/>
                <a:cs typeface="Times New Roman" panose="02020603050405020304" pitchFamily="18" charset="0"/>
              </a:rPr>
              <a:t>• материалы о развитии промышленности, сельского хозяйства, науки, образования, здравоохранения, культуры региона; </a:t>
            </a:r>
            <a:br>
              <a:rPr lang="ru-RU" sz="2500" dirty="0">
                <a:solidFill>
                  <a:schemeClr val="tx2">
                    <a:lumMod val="50000"/>
                  </a:schemeClr>
                </a:solidFill>
                <a:latin typeface="Times New Roman" panose="02020603050405020304" pitchFamily="18" charset="0"/>
                <a:cs typeface="Times New Roman" panose="02020603050405020304" pitchFamily="18" charset="0"/>
              </a:rPr>
            </a:br>
            <a:r>
              <a:rPr lang="ru-RU" sz="2500" dirty="0">
                <a:solidFill>
                  <a:schemeClr val="tx2">
                    <a:lumMod val="50000"/>
                  </a:schemeClr>
                </a:solidFill>
                <a:latin typeface="Times New Roman" panose="02020603050405020304" pitchFamily="18" charset="0"/>
                <a:cs typeface="Times New Roman" panose="02020603050405020304" pitchFamily="18" charset="0"/>
              </a:rPr>
              <a:t>• коллекции о саратовцах, внесших огромный вклад в развитие экономики региона: Героях Социалистического Труда, Лауреатах Государственных премий, Почетных гражданах Саратовской области.</a:t>
            </a:r>
          </a:p>
          <a:p>
            <a:pPr algn="l" fontAlgn="base"/>
            <a:r>
              <a:rPr lang="ru-RU" sz="2500" dirty="0">
                <a:solidFill>
                  <a:schemeClr val="tx2">
                    <a:lumMod val="50000"/>
                  </a:schemeClr>
                </a:solidFill>
                <a:latin typeface="Times New Roman" panose="02020603050405020304" pitchFamily="18" charset="0"/>
                <a:cs typeface="Times New Roman" panose="02020603050405020304" pitchFamily="18" charset="0"/>
              </a:rPr>
              <a:t> </a:t>
            </a:r>
          </a:p>
          <a:p>
            <a:endParaRPr lang="ru-RU" dirty="0"/>
          </a:p>
        </p:txBody>
      </p:sp>
      <p:pic>
        <p:nvPicPr>
          <p:cNvPr id="7" name="Объект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79512" y="116632"/>
            <a:ext cx="3596217" cy="2697163"/>
          </a:xfrm>
        </p:spPr>
      </p:pic>
      <p:sp>
        <p:nvSpPr>
          <p:cNvPr id="5" name="Текст 4"/>
          <p:cNvSpPr>
            <a:spLocks noGrp="1"/>
          </p:cNvSpPr>
          <p:nvPr>
            <p:ph type="body" sz="quarter" idx="3"/>
          </p:nvPr>
        </p:nvSpPr>
        <p:spPr/>
        <p:txBody>
          <a:bodyPr/>
          <a:lstStyle/>
          <a:p>
            <a:endParaRPr lang="ru-RU"/>
          </a:p>
        </p:txBody>
      </p:sp>
      <p:pic>
        <p:nvPicPr>
          <p:cNvPr id="10" name="Объект 9"/>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788024" y="3789040"/>
            <a:ext cx="3822700" cy="2560602"/>
          </a:xfrm>
        </p:spPr>
      </p:pic>
    </p:spTree>
    <p:extLst>
      <p:ext uri="{BB962C8B-B14F-4D97-AF65-F5344CB8AC3E}">
        <p14:creationId xmlns:p14="http://schemas.microsoft.com/office/powerpoint/2010/main" val="38818691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Объект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491880" y="3356992"/>
            <a:ext cx="5521960" cy="3451225"/>
          </a:xfrm>
        </p:spPr>
      </p:pic>
      <p:sp>
        <p:nvSpPr>
          <p:cNvPr id="7" name="Заголовок 6"/>
          <p:cNvSpPr>
            <a:spLocks noGrp="1"/>
          </p:cNvSpPr>
          <p:nvPr>
            <p:ph type="title"/>
          </p:nvPr>
        </p:nvSpPr>
        <p:spPr>
          <a:xfrm>
            <a:off x="457200" y="338328"/>
            <a:ext cx="8229600" cy="2730632"/>
          </a:xfrm>
        </p:spPr>
        <p:txBody>
          <a:bodyPr>
            <a:normAutofit/>
          </a:bodyPr>
          <a:lstStyle/>
          <a:p>
            <a:r>
              <a:rPr lang="ru-RU" sz="2000" b="1" dirty="0">
                <a:solidFill>
                  <a:srgbClr val="494F45"/>
                </a:solidFill>
                <a:latin typeface="Arial"/>
              </a:rPr>
              <a:t>Саратовский государственный художественный музей имени А.Н. Радищева</a:t>
            </a:r>
            <a:r>
              <a:rPr lang="ru-RU" sz="2000" dirty="0">
                <a:solidFill>
                  <a:srgbClr val="494F45"/>
                </a:solidFill>
                <a:latin typeface="Arial"/>
              </a:rPr>
              <a:t> принадлежит к числу старейших музеев России и является первым общедоступным музеем в провинции. Музей был торжественно открыт 29 июня 1885 года стараниями внука А.Н. Радищева, художника-мариниста А.П. Боголюбова, передавшего в дар городу свою коллекцию произведений искусства.</a:t>
            </a:r>
            <a:endParaRPr lang="ru-RU" sz="2000" dirty="0"/>
          </a:p>
        </p:txBody>
      </p:sp>
    </p:spTree>
    <p:extLst>
      <p:ext uri="{BB962C8B-B14F-4D97-AF65-F5344CB8AC3E}">
        <p14:creationId xmlns:p14="http://schemas.microsoft.com/office/powerpoint/2010/main" val="213715298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53</TotalTime>
  <Words>1046</Words>
  <Application>Microsoft Office PowerPoint</Application>
  <PresentationFormat>Экран (4:3)</PresentationFormat>
  <Paragraphs>45</Paragraphs>
  <Slides>18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Волна</vt:lpstr>
      <vt:lpstr>Презентация на тему: Музеи города Саратов.</vt:lpstr>
      <vt:lpstr>   Саратовский областной музей краеведения – один из старейших краеведческих музеев России. Датой его основания считается 12 (24) декабря 1886 года, когда была создана Саратовская ученая архивная комиссия. Основателями музея по праву считаются члены Саратовской ученой архивной комиссии. Губернские архивные комиссии начали создаваться по инициативе первого директора московского Археологического института, саратовского дворянина, сенатора, специалиста по русской истории, археографа и архивиста, Николая Васильевича Калачова. </vt:lpstr>
      <vt:lpstr>Презентация PowerPoint</vt:lpstr>
      <vt:lpstr> </vt:lpstr>
      <vt:lpstr>Презентация PowerPoint</vt:lpstr>
      <vt:lpstr>Презентация PowerPoint</vt:lpstr>
      <vt:lpstr>Презентация PowerPoint</vt:lpstr>
      <vt:lpstr>Презентация PowerPoint</vt:lpstr>
      <vt:lpstr>Саратовский государственный художественный музей имени А.Н. Радищева принадлежит к числу старейших музеев России и является первым общедоступным музеем в провинции. Музей был торжественно открыт 29 июня 1885 года стараниями внука А.Н. Радищева, художника-мариниста А.П. Боголюбова, передавшего в дар городу свою коллекцию произведений искусства.</vt:lpstr>
      <vt:lpstr>Презентация PowerPoint</vt:lpstr>
      <vt:lpstr>Презентация PowerPoint</vt:lpstr>
      <vt:lpstr>Презентация PowerPoint</vt:lpstr>
      <vt:lpstr>Народный музей Ю.А.Гагарина</vt:lpstr>
      <vt:lpstr>Презентация PowerPoint</vt:lpstr>
      <vt:lpstr>Этнографический музей</vt:lpstr>
      <vt:lpstr>Презентация PowerPoint</vt:lpstr>
      <vt:lpstr>Список использованных ресурсов</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 Музеи города Саратов.</dc:title>
  <dc:creator>Сергей</dc:creator>
  <cp:lastModifiedBy>Сергей</cp:lastModifiedBy>
  <cp:revision>6</cp:revision>
  <dcterms:created xsi:type="dcterms:W3CDTF">2016-05-14T15:19:35Z</dcterms:created>
  <dcterms:modified xsi:type="dcterms:W3CDTF">2016-05-14T16:23:48Z</dcterms:modified>
</cp:coreProperties>
</file>