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43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B658F09-E63A-49DE-B8E8-7364F5E66C98}" type="datetimeFigureOut">
              <a:rPr lang="ru-RU" smtClean="0"/>
              <a:pPr/>
              <a:t>15.02.2016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ED90CAA-589B-40F2-A92A-EACD22DCD9A8}" type="slidenum">
              <a:rPr lang="ru-RU" smtClean="0"/>
              <a:pPr/>
              <a:t>‹#›</a:t>
            </a:fld>
            <a:endParaRPr lang="ru-RU" dirty="0"/>
          </a:p>
        </p:txBody>
      </p:sp>
    </p:spTree>
    <p:extLst>
      <p:ext uri="{BB962C8B-B14F-4D97-AF65-F5344CB8AC3E}">
        <p14:creationId xmlns:p14="http://schemas.microsoft.com/office/powerpoint/2010/main" val="3528377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B658F09-E63A-49DE-B8E8-7364F5E66C98}" type="datetimeFigureOut">
              <a:rPr lang="ru-RU" smtClean="0"/>
              <a:pPr/>
              <a:t>15.02.2016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ED90CAA-589B-40F2-A92A-EACD22DCD9A8}" type="slidenum">
              <a:rPr lang="ru-RU" smtClean="0"/>
              <a:pPr/>
              <a:t>‹#›</a:t>
            </a:fld>
            <a:endParaRPr lang="ru-RU" dirty="0"/>
          </a:p>
        </p:txBody>
      </p:sp>
    </p:spTree>
    <p:extLst>
      <p:ext uri="{BB962C8B-B14F-4D97-AF65-F5344CB8AC3E}">
        <p14:creationId xmlns:p14="http://schemas.microsoft.com/office/powerpoint/2010/main" val="291227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B658F09-E63A-49DE-B8E8-7364F5E66C98}" type="datetimeFigureOut">
              <a:rPr lang="ru-RU" smtClean="0"/>
              <a:pPr/>
              <a:t>15.02.2016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ED90CAA-589B-40F2-A92A-EACD22DCD9A8}" type="slidenum">
              <a:rPr lang="ru-RU" smtClean="0"/>
              <a:pPr/>
              <a:t>‹#›</a:t>
            </a:fld>
            <a:endParaRPr lang="ru-RU" dirty="0"/>
          </a:p>
        </p:txBody>
      </p:sp>
    </p:spTree>
    <p:extLst>
      <p:ext uri="{BB962C8B-B14F-4D97-AF65-F5344CB8AC3E}">
        <p14:creationId xmlns:p14="http://schemas.microsoft.com/office/powerpoint/2010/main" val="16176592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B658F09-E63A-49DE-B8E8-7364F5E66C98}" type="datetimeFigureOut">
              <a:rPr lang="ru-RU" smtClean="0"/>
              <a:pPr/>
              <a:t>15.02.2016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ED90CAA-589B-40F2-A92A-EACD22DCD9A8}" type="slidenum">
              <a:rPr lang="ru-RU" smtClean="0"/>
              <a:pPr/>
              <a:t>‹#›</a:t>
            </a:fld>
            <a:endParaRPr lang="ru-RU" dirty="0"/>
          </a:p>
        </p:txBody>
      </p:sp>
    </p:spTree>
    <p:extLst>
      <p:ext uri="{BB962C8B-B14F-4D97-AF65-F5344CB8AC3E}">
        <p14:creationId xmlns:p14="http://schemas.microsoft.com/office/powerpoint/2010/main" val="1029761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B658F09-E63A-49DE-B8E8-7364F5E66C98}" type="datetimeFigureOut">
              <a:rPr lang="ru-RU" smtClean="0"/>
              <a:pPr/>
              <a:t>15.02.2016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ED90CAA-589B-40F2-A92A-EACD22DCD9A8}" type="slidenum">
              <a:rPr lang="ru-RU" smtClean="0"/>
              <a:pPr/>
              <a:t>‹#›</a:t>
            </a:fld>
            <a:endParaRPr lang="ru-RU" dirty="0"/>
          </a:p>
        </p:txBody>
      </p:sp>
    </p:spTree>
    <p:extLst>
      <p:ext uri="{BB962C8B-B14F-4D97-AF65-F5344CB8AC3E}">
        <p14:creationId xmlns:p14="http://schemas.microsoft.com/office/powerpoint/2010/main" val="58749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B658F09-E63A-49DE-B8E8-7364F5E66C98}" type="datetimeFigureOut">
              <a:rPr lang="ru-RU" smtClean="0"/>
              <a:pPr/>
              <a:t>15.02.2016</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ED90CAA-589B-40F2-A92A-EACD22DCD9A8}" type="slidenum">
              <a:rPr lang="ru-RU" smtClean="0"/>
              <a:pPr/>
              <a:t>‹#›</a:t>
            </a:fld>
            <a:endParaRPr lang="ru-RU" dirty="0"/>
          </a:p>
        </p:txBody>
      </p:sp>
    </p:spTree>
    <p:extLst>
      <p:ext uri="{BB962C8B-B14F-4D97-AF65-F5344CB8AC3E}">
        <p14:creationId xmlns:p14="http://schemas.microsoft.com/office/powerpoint/2010/main" val="228267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B658F09-E63A-49DE-B8E8-7364F5E66C98}" type="datetimeFigureOut">
              <a:rPr lang="ru-RU" smtClean="0"/>
              <a:pPr/>
              <a:t>15.02.2016</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0ED90CAA-589B-40F2-A92A-EACD22DCD9A8}" type="slidenum">
              <a:rPr lang="ru-RU" smtClean="0"/>
              <a:pPr/>
              <a:t>‹#›</a:t>
            </a:fld>
            <a:endParaRPr lang="ru-RU" dirty="0"/>
          </a:p>
        </p:txBody>
      </p:sp>
    </p:spTree>
    <p:extLst>
      <p:ext uri="{BB962C8B-B14F-4D97-AF65-F5344CB8AC3E}">
        <p14:creationId xmlns:p14="http://schemas.microsoft.com/office/powerpoint/2010/main" val="38370462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B658F09-E63A-49DE-B8E8-7364F5E66C98}" type="datetimeFigureOut">
              <a:rPr lang="ru-RU" smtClean="0"/>
              <a:pPr/>
              <a:t>15.02.2016</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0ED90CAA-589B-40F2-A92A-EACD22DCD9A8}" type="slidenum">
              <a:rPr lang="ru-RU" smtClean="0"/>
              <a:pPr/>
              <a:t>‹#›</a:t>
            </a:fld>
            <a:endParaRPr lang="ru-RU" dirty="0"/>
          </a:p>
        </p:txBody>
      </p:sp>
    </p:spTree>
    <p:extLst>
      <p:ext uri="{BB962C8B-B14F-4D97-AF65-F5344CB8AC3E}">
        <p14:creationId xmlns:p14="http://schemas.microsoft.com/office/powerpoint/2010/main" val="1235419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B658F09-E63A-49DE-B8E8-7364F5E66C98}" type="datetimeFigureOut">
              <a:rPr lang="ru-RU" smtClean="0"/>
              <a:pPr/>
              <a:t>15.02.2016</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0ED90CAA-589B-40F2-A92A-EACD22DCD9A8}" type="slidenum">
              <a:rPr lang="ru-RU" smtClean="0"/>
              <a:pPr/>
              <a:t>‹#›</a:t>
            </a:fld>
            <a:endParaRPr lang="ru-RU" dirty="0"/>
          </a:p>
        </p:txBody>
      </p:sp>
    </p:spTree>
    <p:extLst>
      <p:ext uri="{BB962C8B-B14F-4D97-AF65-F5344CB8AC3E}">
        <p14:creationId xmlns:p14="http://schemas.microsoft.com/office/powerpoint/2010/main" val="3693347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B658F09-E63A-49DE-B8E8-7364F5E66C98}" type="datetimeFigureOut">
              <a:rPr lang="ru-RU" smtClean="0"/>
              <a:pPr/>
              <a:t>15.02.2016</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ED90CAA-589B-40F2-A92A-EACD22DCD9A8}" type="slidenum">
              <a:rPr lang="ru-RU" smtClean="0"/>
              <a:pPr/>
              <a:t>‹#›</a:t>
            </a:fld>
            <a:endParaRPr lang="ru-RU" dirty="0"/>
          </a:p>
        </p:txBody>
      </p:sp>
    </p:spTree>
    <p:extLst>
      <p:ext uri="{BB962C8B-B14F-4D97-AF65-F5344CB8AC3E}">
        <p14:creationId xmlns:p14="http://schemas.microsoft.com/office/powerpoint/2010/main" val="14143281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B658F09-E63A-49DE-B8E8-7364F5E66C98}" type="datetimeFigureOut">
              <a:rPr lang="ru-RU" smtClean="0"/>
              <a:pPr/>
              <a:t>15.02.2016</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ED90CAA-589B-40F2-A92A-EACD22DCD9A8}" type="slidenum">
              <a:rPr lang="ru-RU" smtClean="0"/>
              <a:pPr/>
              <a:t>‹#›</a:t>
            </a:fld>
            <a:endParaRPr lang="ru-RU" dirty="0"/>
          </a:p>
        </p:txBody>
      </p:sp>
    </p:spTree>
    <p:extLst>
      <p:ext uri="{BB962C8B-B14F-4D97-AF65-F5344CB8AC3E}">
        <p14:creationId xmlns:p14="http://schemas.microsoft.com/office/powerpoint/2010/main" val="31512334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658F09-E63A-49DE-B8E8-7364F5E66C98}" type="datetimeFigureOut">
              <a:rPr lang="ru-RU" smtClean="0"/>
              <a:pPr/>
              <a:t>15.02.2016</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D90CAA-589B-40F2-A92A-EACD22DCD9A8}" type="slidenum">
              <a:rPr lang="ru-RU" smtClean="0"/>
              <a:pPr/>
              <a:t>‹#›</a:t>
            </a:fld>
            <a:endParaRPr lang="ru-RU" dirty="0"/>
          </a:p>
        </p:txBody>
      </p:sp>
    </p:spTree>
    <p:extLst>
      <p:ext uri="{BB962C8B-B14F-4D97-AF65-F5344CB8AC3E}">
        <p14:creationId xmlns:p14="http://schemas.microsoft.com/office/powerpoint/2010/main" val="8492126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ctrTitle"/>
          </p:nvPr>
        </p:nvSpPr>
        <p:spPr>
          <a:xfrm>
            <a:off x="827584" y="24943"/>
            <a:ext cx="7848872" cy="2952328"/>
          </a:xfrm>
        </p:spPr>
        <p:txBody>
          <a:bodyPr>
            <a:normAutofit/>
          </a:bodyPr>
          <a:lstStyle/>
          <a:p>
            <a:r>
              <a:rPr lang="ru-RU" sz="4800" i="1" dirty="0" smtClean="0">
                <a:solidFill>
                  <a:schemeClr val="bg1"/>
                </a:solidFill>
                <a:effectLst>
                  <a:outerShdw blurRad="38100" dist="38100" dir="2700000" algn="tl">
                    <a:srgbClr val="000000">
                      <a:alpha val="43137"/>
                    </a:srgbClr>
                  </a:outerShdw>
                </a:effectLst>
                <a:latin typeface="Century Schoolbook" panose="02040604050505020304" pitchFamily="18" charset="0"/>
              </a:rPr>
              <a:t>Профессия на высоте-</a:t>
            </a:r>
            <a:br>
              <a:rPr lang="ru-RU" sz="4800" i="1" dirty="0" smtClean="0">
                <a:solidFill>
                  <a:schemeClr val="bg1"/>
                </a:solidFill>
                <a:effectLst>
                  <a:outerShdw blurRad="38100" dist="38100" dir="2700000" algn="tl">
                    <a:srgbClr val="000000">
                      <a:alpha val="43137"/>
                    </a:srgbClr>
                  </a:outerShdw>
                </a:effectLst>
                <a:latin typeface="Century Schoolbook" panose="02040604050505020304" pitchFamily="18" charset="0"/>
              </a:rPr>
            </a:br>
            <a:r>
              <a:rPr lang="ru-RU" sz="4800" i="1" dirty="0">
                <a:solidFill>
                  <a:schemeClr val="bg1"/>
                </a:solidFill>
                <a:effectLst>
                  <a:outerShdw blurRad="38100" dist="38100" dir="2700000" algn="tl">
                    <a:srgbClr val="000000">
                      <a:alpha val="43137"/>
                    </a:srgbClr>
                  </a:outerShdw>
                </a:effectLst>
                <a:latin typeface="Century Schoolbook" panose="02040604050505020304" pitchFamily="18" charset="0"/>
              </a:rPr>
              <a:t/>
            </a:r>
            <a:br>
              <a:rPr lang="ru-RU" sz="4800" i="1" dirty="0">
                <a:solidFill>
                  <a:schemeClr val="bg1"/>
                </a:solidFill>
                <a:effectLst>
                  <a:outerShdw blurRad="38100" dist="38100" dir="2700000" algn="tl">
                    <a:srgbClr val="000000">
                      <a:alpha val="43137"/>
                    </a:srgbClr>
                  </a:outerShdw>
                </a:effectLst>
                <a:latin typeface="Century Schoolbook" panose="02040604050505020304" pitchFamily="18" charset="0"/>
              </a:rPr>
            </a:br>
            <a:r>
              <a:rPr lang="ru-RU" sz="4800" i="1" dirty="0" smtClean="0">
                <a:solidFill>
                  <a:schemeClr val="bg1"/>
                </a:solidFill>
                <a:effectLst>
                  <a:outerShdw blurRad="38100" dist="38100" dir="2700000" algn="tl">
                    <a:srgbClr val="000000">
                      <a:alpha val="43137"/>
                    </a:srgbClr>
                  </a:outerShdw>
                </a:effectLst>
                <a:latin typeface="Century Schoolbook" panose="02040604050505020304" pitchFamily="18" charset="0"/>
              </a:rPr>
              <a:t>Бортпроводник</a:t>
            </a:r>
            <a:endParaRPr lang="ru-RU" sz="4800" i="1" dirty="0">
              <a:solidFill>
                <a:schemeClr val="bg1"/>
              </a:solidFill>
              <a:effectLst>
                <a:outerShdw blurRad="38100" dist="38100" dir="2700000" algn="tl">
                  <a:srgbClr val="000000">
                    <a:alpha val="43137"/>
                  </a:srgbClr>
                </a:outerShdw>
              </a:effectLst>
              <a:latin typeface="Century Schoolbook" panose="02040604050505020304" pitchFamily="18" charset="0"/>
            </a:endParaRPr>
          </a:p>
        </p:txBody>
      </p:sp>
      <p:sp>
        <p:nvSpPr>
          <p:cNvPr id="3" name="Подзаголовок 2"/>
          <p:cNvSpPr>
            <a:spLocks noGrp="1"/>
          </p:cNvSpPr>
          <p:nvPr>
            <p:ph type="subTitle" idx="1"/>
          </p:nvPr>
        </p:nvSpPr>
        <p:spPr>
          <a:xfrm>
            <a:off x="1371600" y="4725144"/>
            <a:ext cx="6400800" cy="1752600"/>
          </a:xfrm>
        </p:spPr>
        <p:txBody>
          <a:bodyPr>
            <a:normAutofit fontScale="85000" lnSpcReduction="20000"/>
          </a:bodyPr>
          <a:lstStyle/>
          <a:p>
            <a:r>
              <a:rPr lang="ru-RU" dirty="0" smtClean="0">
                <a:solidFill>
                  <a:schemeClr val="bg1"/>
                </a:solidFill>
                <a:effectLst>
                  <a:outerShdw blurRad="38100" dist="38100" dir="2700000" algn="tl">
                    <a:srgbClr val="000000">
                      <a:alpha val="43137"/>
                    </a:srgbClr>
                  </a:outerShdw>
                </a:effectLst>
              </a:rPr>
              <a:t>Выполнила: Седова Лариса</a:t>
            </a:r>
          </a:p>
          <a:p>
            <a:r>
              <a:rPr lang="ru-RU" dirty="0" smtClean="0">
                <a:solidFill>
                  <a:schemeClr val="bg1"/>
                </a:solidFill>
                <a:effectLst>
                  <a:outerShdw blurRad="38100" dist="38100" dir="2700000" algn="tl">
                    <a:srgbClr val="000000">
                      <a:alpha val="43137"/>
                    </a:srgbClr>
                  </a:outerShdw>
                </a:effectLst>
              </a:rPr>
              <a:t>Педагог: Ким </a:t>
            </a:r>
            <a:r>
              <a:rPr lang="ru-RU" dirty="0">
                <a:solidFill>
                  <a:schemeClr val="bg1"/>
                </a:solidFill>
                <a:effectLst>
                  <a:outerShdw blurRad="38100" dist="38100" dir="2700000" algn="tl">
                    <a:srgbClr val="000000">
                      <a:alpha val="43137"/>
                    </a:srgbClr>
                  </a:outerShdw>
                </a:effectLst>
              </a:rPr>
              <a:t>И</a:t>
            </a:r>
            <a:r>
              <a:rPr lang="ru-RU" dirty="0" smtClean="0">
                <a:solidFill>
                  <a:schemeClr val="bg1"/>
                </a:solidFill>
                <a:effectLst>
                  <a:outerShdw blurRad="38100" dist="38100" dir="2700000" algn="tl">
                    <a:srgbClr val="000000">
                      <a:alpha val="43137"/>
                    </a:srgbClr>
                  </a:outerShdw>
                </a:effectLst>
              </a:rPr>
              <a:t>рина Ивановна</a:t>
            </a:r>
          </a:p>
          <a:p>
            <a:r>
              <a:rPr lang="ru-RU" dirty="0" smtClean="0">
                <a:solidFill>
                  <a:schemeClr val="bg1"/>
                </a:solidFill>
                <a:effectLst>
                  <a:outerShdw blurRad="38100" dist="38100" dir="2700000" algn="tl">
                    <a:srgbClr val="000000">
                      <a:alpha val="43137"/>
                    </a:srgbClr>
                  </a:outerShdw>
                </a:effectLst>
              </a:rPr>
              <a:t>Класс:9 «А»</a:t>
            </a:r>
          </a:p>
          <a:p>
            <a:r>
              <a:rPr lang="ru-RU" dirty="0" smtClean="0">
                <a:solidFill>
                  <a:schemeClr val="bg1"/>
                </a:solidFill>
                <a:effectLst>
                  <a:outerShdw blurRad="38100" dist="38100" dir="2700000" algn="tl">
                    <a:srgbClr val="000000">
                      <a:alpha val="43137"/>
                    </a:srgbClr>
                  </a:outerShdw>
                </a:effectLst>
              </a:rPr>
              <a:t>МБОУ «СОШс.Ивановка»</a:t>
            </a:r>
          </a:p>
          <a:p>
            <a:endParaRPr lang="ru-RU" dirty="0"/>
          </a:p>
        </p:txBody>
      </p:sp>
      <p:pic>
        <p:nvPicPr>
          <p:cNvPr id="5" name="vladimir_presnyakov_styuardessa_po_imeni_zhanna_(NaitiMP3.ru).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49952" y="5716488"/>
            <a:ext cx="609600" cy="609600"/>
          </a:xfrm>
          <a:prstGeom prst="rect">
            <a:avLst/>
          </a:prstGeom>
        </p:spPr>
      </p:pic>
    </p:spTree>
    <p:extLst>
      <p:ext uri="{BB962C8B-B14F-4D97-AF65-F5344CB8AC3E}">
        <p14:creationId xmlns:p14="http://schemas.microsoft.com/office/powerpoint/2010/main" val="3022652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 calcmode="lin" valueType="num">
                                      <p:cBhvr>
                                        <p:cTn id="9" dur="10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2"/>
                                        </p:tgtEl>
                                      </p:cBhvr>
                                    </p:animEffect>
                                  </p:childTnLst>
                                </p:cTn>
                              </p:par>
                            </p:childTnLst>
                          </p:cTn>
                        </p:par>
                        <p:par>
                          <p:cTn id="12" fill="hold">
                            <p:stCondLst>
                              <p:cond delay="4000"/>
                            </p:stCondLst>
                            <p:childTnLst>
                              <p:par>
                                <p:cTn id="13" presetID="42"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0"/>
                            </p:stCondLst>
                            <p:childTnLst>
                              <p:par>
                                <p:cTn id="19" presetID="42" presetClass="entr" presetSubtype="0" fill="hold" grpId="0" nodeType="after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4" fill="hold">
                            <p:stCondLst>
                              <p:cond delay="6000"/>
                            </p:stCondLst>
                            <p:childTnLst>
                              <p:par>
                                <p:cTn id="25" presetID="42" presetClass="entr" presetSubtype="0" fill="hold" grpId="0" nodeType="after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30" fill="hold">
                            <p:stCondLst>
                              <p:cond delay="7000"/>
                            </p:stCondLst>
                            <p:childTnLst>
                              <p:par>
                                <p:cTn id="31" presetID="42" presetClass="entr" presetSubtype="0" fill="hold" grpId="0" nodeType="after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6" fill="hold">
                            <p:stCondLst>
                              <p:cond delay="8000"/>
                            </p:stCondLst>
                            <p:childTnLst>
                              <p:par>
                                <p:cTn id="37" presetID="1" presetClass="mediacall" presetSubtype="0" fill="hold" nodeType="afterEffect">
                                  <p:stCondLst>
                                    <p:cond delay="0"/>
                                  </p:stCondLst>
                                  <p:childTnLst>
                                    <p:cmd type="call" cmd="playFrom(0.0)">
                                      <p:cBhvr>
                                        <p:cTn id="38"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39" repeatCount="indefinite" fill="hold" display="0">
                  <p:stCondLst>
                    <p:cond delay="indefinite"/>
                  </p:stCondLst>
                  <p:endCondLst>
                    <p:cond evt="onStopAudio" delay="0">
                      <p:tgtEl>
                        <p:sldTgt/>
                      </p:tgtEl>
                    </p:cond>
                  </p:endCondLst>
                </p:cTn>
                <p:tgtEl>
                  <p:spTgt spid="5"/>
                </p:tgtEl>
              </p:cMediaNode>
            </p:audio>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dirty="0">
                <a:solidFill>
                  <a:schemeClr val="bg1"/>
                </a:solidFill>
                <a:effectLst>
                  <a:outerShdw blurRad="38100" dist="38100" dir="2700000" algn="tl">
                    <a:srgbClr val="000000">
                      <a:alpha val="43137"/>
                    </a:srgbClr>
                  </a:outerShdw>
                </a:effectLst>
                <a:latin typeface="Garamond" panose="02020404030301010803" pitchFamily="18" charset="0"/>
              </a:rPr>
              <a:t>Подвиг Нади Курченко</a:t>
            </a:r>
            <a:endParaRPr lang="ru-RU" sz="6000" dirty="0"/>
          </a:p>
        </p:txBody>
      </p:sp>
      <p:sp>
        <p:nvSpPr>
          <p:cNvPr id="3" name="Объект 2"/>
          <p:cNvSpPr>
            <a:spLocks noGrp="1"/>
          </p:cNvSpPr>
          <p:nvPr>
            <p:ph idx="1"/>
          </p:nvPr>
        </p:nvSpPr>
        <p:spPr>
          <a:xfrm>
            <a:off x="467544" y="1340768"/>
            <a:ext cx="8496944" cy="5400600"/>
          </a:xfrm>
        </p:spPr>
        <p:txBody>
          <a:bodyPr>
            <a:noAutofit/>
          </a:bodyPr>
          <a:lstStyle/>
          <a:p>
            <a:endParaRPr lang="ru-RU" sz="1800" dirty="0"/>
          </a:p>
          <a:p>
            <a:r>
              <a:rPr lang="ru-RU" sz="1800" dirty="0">
                <a:effectLst>
                  <a:outerShdw blurRad="38100" dist="38100" dir="2700000" algn="tl">
                    <a:srgbClr val="000000">
                      <a:alpha val="43137"/>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Надя закричала снова. И в то же мгновение, захлопнув дверь кабины, развернулась лицом к разъяренному таким ходом дел бандиту и приготовилась к нападению. Он, так же как и члены экипажа, услышал ее слова — без </a:t>
            </a:r>
            <a:r>
              <a:rPr lang="ru-RU" sz="1800" dirty="0" err="1">
                <a:effectLst>
                  <a:outerShdw blurRad="38100" dist="38100" dir="2700000" algn="tl">
                    <a:srgbClr val="000000">
                      <a:alpha val="43137"/>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сомнения.Что</a:t>
            </a:r>
            <a:r>
              <a:rPr lang="ru-RU" sz="1800" dirty="0">
                <a:effectLst>
                  <a:outerShdw blurRad="38100" dist="38100" dir="2700000" algn="tl">
                    <a:srgbClr val="000000">
                      <a:alpha val="43137"/>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 оставалось делать? Надя приняла решение: не пропускать нападающего в кабину любой ценой. Любой</a:t>
            </a:r>
            <a:r>
              <a:rPr lang="ru-RU" sz="1800" dirty="0" smtClean="0">
                <a:effectLst>
                  <a:outerShdw blurRad="38100" dist="38100" dir="2700000" algn="tl">
                    <a:srgbClr val="000000">
                      <a:alpha val="43137"/>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a:t>
            </a:r>
          </a:p>
          <a:p>
            <a:r>
              <a:rPr lang="ru-RU" sz="1800" dirty="0">
                <a:effectLst>
                  <a:outerShdw blurRad="38100" dist="38100" dir="2700000" algn="tl">
                    <a:srgbClr val="000000">
                      <a:alpha val="43137"/>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Первая пуля попала ей в бедро. Она еще плотнее прижалась к пилотской двери. Террорист попытался сжать ей горло. Надя — выбить из его правой руки оружие. Шальная пуля ушла в потолок. Надя отбивалась ногами, руками, даже </a:t>
            </a:r>
            <a:r>
              <a:rPr lang="ru-RU" sz="1800" dirty="0" smtClean="0">
                <a:effectLst>
                  <a:outerShdw blurRad="38100" dist="38100" dir="2700000" algn="tl">
                    <a:srgbClr val="000000">
                      <a:alpha val="43137"/>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головой……</a:t>
            </a:r>
            <a:endParaRPr lang="ru-RU" sz="1800" dirty="0">
              <a:effectLst>
                <a:outerShdw blurRad="38100" dist="38100" dir="2700000" algn="tl">
                  <a:srgbClr val="000000">
                    <a:alpha val="43137"/>
                  </a:srgbClr>
                </a:outerShdw>
              </a:effectLst>
              <a:latin typeface="Arial Unicode MS" panose="020B0604020202020204" pitchFamily="34" charset="-128"/>
              <a:ea typeface="Arial Unicode MS" panose="020B0604020202020204" pitchFamily="34" charset="-128"/>
              <a:cs typeface="Arial Unicode MS" panose="020B0604020202020204" pitchFamily="34" charset="-128"/>
            </a:endParaRPr>
          </a:p>
          <a:p>
            <a:r>
              <a:rPr lang="ru-RU" sz="1800" dirty="0">
                <a:effectLst>
                  <a:outerShdw blurRad="38100" dist="38100" dir="2700000" algn="tl">
                    <a:srgbClr val="000000">
                      <a:alpha val="43137"/>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Распахнув пилотскую кабину, она крикнула экипажу изо всех сил:</a:t>
            </a:r>
          </a:p>
          <a:p>
            <a:r>
              <a:rPr lang="ru-RU" sz="1800" dirty="0">
                <a:effectLst>
                  <a:outerShdw blurRad="38100" dist="38100" dir="2700000" algn="tl">
                    <a:srgbClr val="000000">
                      <a:alpha val="43137"/>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 Нападение! Он вооружен!</a:t>
            </a:r>
          </a:p>
          <a:p>
            <a:r>
              <a:rPr lang="ru-RU" sz="1800" dirty="0">
                <a:effectLst>
                  <a:outerShdw blurRad="38100" dist="38100" dir="2700000" algn="tl">
                    <a:srgbClr val="000000">
                      <a:alpha val="43137"/>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В следующий после второго выстрела миг молодчик распахнул серый плащ и люди увидели гранаты — они были привязаны к поясу.</a:t>
            </a:r>
          </a:p>
          <a:p>
            <a:r>
              <a:rPr lang="ru-RU" sz="1800" dirty="0">
                <a:effectLst>
                  <a:outerShdw blurRad="38100" dist="38100" dir="2700000" algn="tl">
                    <a:srgbClr val="000000">
                      <a:alpha val="43137"/>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 Это для вас! — закричал он. — Если кто-нибудь еще встанет — взорвем самолет!</a:t>
            </a:r>
          </a:p>
          <a:p>
            <a:r>
              <a:rPr lang="ru-RU" sz="1800" dirty="0">
                <a:effectLst>
                  <a:outerShdw blurRad="38100" dist="38100" dir="2700000" algn="tl">
                    <a:srgbClr val="000000">
                      <a:alpha val="43137"/>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Было очевидно, что это не пустая угроза — в случае провала им терять было </a:t>
            </a:r>
            <a:r>
              <a:rPr lang="ru-RU" sz="1800" dirty="0" smtClean="0">
                <a:effectLst>
                  <a:outerShdw blurRad="38100" dist="38100" dir="2700000" algn="tl">
                    <a:srgbClr val="000000">
                      <a:alpha val="43137"/>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нечего…..</a:t>
            </a:r>
            <a:endParaRPr lang="ru-RU" sz="1800" dirty="0">
              <a:effectLst>
                <a:outerShdw blurRad="38100" dist="38100" dir="2700000" algn="tl">
                  <a:srgbClr val="000000">
                    <a:alpha val="43137"/>
                  </a:srgbClr>
                </a:outerShdw>
              </a:effectLst>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ru-RU" sz="1600" dirty="0">
              <a:effectLst>
                <a:outerShdw blurRad="38100" dist="38100" dir="2700000" algn="tl">
                  <a:srgbClr val="000000">
                    <a:alpha val="43137"/>
                  </a:srgbClr>
                </a:outerShdw>
              </a:effectLst>
            </a:endParaRPr>
          </a:p>
          <a:p>
            <a:endParaRPr lang="ru-RU" sz="1600" dirty="0"/>
          </a:p>
        </p:txBody>
      </p:sp>
    </p:spTree>
    <p:extLst>
      <p:ext uri="{BB962C8B-B14F-4D97-AF65-F5344CB8AC3E}">
        <p14:creationId xmlns:p14="http://schemas.microsoft.com/office/powerpoint/2010/main" val="10897987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23" presetClass="entr" presetSubtype="16"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p:cTn id="1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par>
                          <p:cTn id="13" fill="hold">
                            <p:stCondLst>
                              <p:cond delay="2500"/>
                            </p:stCondLst>
                            <p:childTnLst>
                              <p:par>
                                <p:cTn id="14" presetID="23" presetClass="entr" presetSubtype="16" fill="hold" grpId="0"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p:cTn id="1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7" dur="500" fill="hold"/>
                                        <p:tgtEl>
                                          <p:spTgt spid="3">
                                            <p:txEl>
                                              <p:pRg st="2" end="2"/>
                                            </p:txEl>
                                          </p:spTgt>
                                        </p:tgtEl>
                                        <p:attrNameLst>
                                          <p:attrName>ppt_h</p:attrName>
                                        </p:attrNameLst>
                                      </p:cBhvr>
                                      <p:tavLst>
                                        <p:tav tm="0">
                                          <p:val>
                                            <p:fltVal val="0"/>
                                          </p:val>
                                        </p:tav>
                                        <p:tav tm="100000">
                                          <p:val>
                                            <p:strVal val="#ppt_h"/>
                                          </p:val>
                                        </p:tav>
                                      </p:tavLst>
                                    </p:anim>
                                  </p:childTnLst>
                                </p:cTn>
                              </p:par>
                            </p:childTnLst>
                          </p:cTn>
                        </p:par>
                        <p:par>
                          <p:cTn id="18" fill="hold">
                            <p:stCondLst>
                              <p:cond delay="3000"/>
                            </p:stCondLst>
                            <p:childTnLst>
                              <p:par>
                                <p:cTn id="19" presetID="23" presetClass="entr" presetSubtype="16" fill="hold" grpId="0" nodeType="after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3" end="3"/>
                                            </p:txEl>
                                          </p:spTgt>
                                        </p:tgtEl>
                                        <p:attrNameLst>
                                          <p:attrName>ppt_h</p:attrName>
                                        </p:attrNameLst>
                                      </p:cBhvr>
                                      <p:tavLst>
                                        <p:tav tm="0">
                                          <p:val>
                                            <p:fltVal val="0"/>
                                          </p:val>
                                        </p:tav>
                                        <p:tav tm="100000">
                                          <p:val>
                                            <p:strVal val="#ppt_h"/>
                                          </p:val>
                                        </p:tav>
                                      </p:tavLst>
                                    </p:anim>
                                  </p:childTnLst>
                                </p:cTn>
                              </p:par>
                            </p:childTnLst>
                          </p:cTn>
                        </p:par>
                        <p:par>
                          <p:cTn id="23" fill="hold">
                            <p:stCondLst>
                              <p:cond delay="3500"/>
                            </p:stCondLst>
                            <p:childTnLst>
                              <p:par>
                                <p:cTn id="24" presetID="23" presetClass="entr" presetSubtype="16" fill="hold" grpId="0" nodeType="after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 calcmode="lin" valueType="num">
                                      <p:cBhvr>
                                        <p:cTn id="26"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4" end="4"/>
                                            </p:txEl>
                                          </p:spTgt>
                                        </p:tgtEl>
                                        <p:attrNameLst>
                                          <p:attrName>ppt_h</p:attrName>
                                        </p:attrNameLst>
                                      </p:cBhvr>
                                      <p:tavLst>
                                        <p:tav tm="0">
                                          <p:val>
                                            <p:fltVal val="0"/>
                                          </p:val>
                                        </p:tav>
                                        <p:tav tm="100000">
                                          <p:val>
                                            <p:strVal val="#ppt_h"/>
                                          </p:val>
                                        </p:tav>
                                      </p:tavLst>
                                    </p:anim>
                                  </p:childTnLst>
                                </p:cTn>
                              </p:par>
                            </p:childTnLst>
                          </p:cTn>
                        </p:par>
                        <p:par>
                          <p:cTn id="28" fill="hold">
                            <p:stCondLst>
                              <p:cond delay="4000"/>
                            </p:stCondLst>
                            <p:childTnLst>
                              <p:par>
                                <p:cTn id="29" presetID="23" presetClass="entr" presetSubtype="16"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p:cTn id="31"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5" end="5"/>
                                            </p:txEl>
                                          </p:spTgt>
                                        </p:tgtEl>
                                        <p:attrNameLst>
                                          <p:attrName>ppt_h</p:attrName>
                                        </p:attrNameLst>
                                      </p:cBhvr>
                                      <p:tavLst>
                                        <p:tav tm="0">
                                          <p:val>
                                            <p:fltVal val="0"/>
                                          </p:val>
                                        </p:tav>
                                        <p:tav tm="100000">
                                          <p:val>
                                            <p:strVal val="#ppt_h"/>
                                          </p:val>
                                        </p:tav>
                                      </p:tavLst>
                                    </p:anim>
                                  </p:childTnLst>
                                </p:cTn>
                              </p:par>
                            </p:childTnLst>
                          </p:cTn>
                        </p:par>
                        <p:par>
                          <p:cTn id="33" fill="hold">
                            <p:stCondLst>
                              <p:cond delay="4500"/>
                            </p:stCondLst>
                            <p:childTnLst>
                              <p:par>
                                <p:cTn id="34" presetID="23" presetClass="entr" presetSubtype="16" fill="hold" grpId="0" nodeType="after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 calcmode="lin" valueType="num">
                                      <p:cBhvr>
                                        <p:cTn id="36"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7" dur="500" fill="hold"/>
                                        <p:tgtEl>
                                          <p:spTgt spid="3">
                                            <p:txEl>
                                              <p:pRg st="6" end="6"/>
                                            </p:txEl>
                                          </p:spTgt>
                                        </p:tgtEl>
                                        <p:attrNameLst>
                                          <p:attrName>ppt_h</p:attrName>
                                        </p:attrNameLst>
                                      </p:cBhvr>
                                      <p:tavLst>
                                        <p:tav tm="0">
                                          <p:val>
                                            <p:fltVal val="0"/>
                                          </p:val>
                                        </p:tav>
                                        <p:tav tm="100000">
                                          <p:val>
                                            <p:strVal val="#ppt_h"/>
                                          </p:val>
                                        </p:tav>
                                      </p:tavLst>
                                    </p:anim>
                                  </p:childTnLst>
                                </p:cTn>
                              </p:par>
                            </p:childTnLst>
                          </p:cTn>
                        </p:par>
                        <p:par>
                          <p:cTn id="38" fill="hold">
                            <p:stCondLst>
                              <p:cond delay="5000"/>
                            </p:stCondLst>
                            <p:childTnLst>
                              <p:par>
                                <p:cTn id="39" presetID="23" presetClass="entr" presetSubtype="16" fill="hold" grpId="0" nodeType="after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p:cTn id="41"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42" dur="500" fill="hold"/>
                                        <p:tgtEl>
                                          <p:spTgt spid="3">
                                            <p:txEl>
                                              <p:pRg st="7" end="7"/>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dirty="0">
                <a:solidFill>
                  <a:schemeClr val="bg1"/>
                </a:solidFill>
                <a:effectLst>
                  <a:outerShdw blurRad="38100" dist="38100" dir="2700000" algn="tl">
                    <a:srgbClr val="000000">
                      <a:alpha val="43137"/>
                    </a:srgbClr>
                  </a:outerShdw>
                </a:effectLst>
                <a:latin typeface="Garamond" panose="02020404030301010803" pitchFamily="18" charset="0"/>
              </a:rPr>
              <a:t>Подвиг Нади Курченко</a:t>
            </a:r>
            <a:endParaRPr lang="ru-RU" sz="6000" dirty="0"/>
          </a:p>
        </p:txBody>
      </p:sp>
      <p:sp>
        <p:nvSpPr>
          <p:cNvPr id="3" name="Объект 2"/>
          <p:cNvSpPr>
            <a:spLocks noGrp="1"/>
          </p:cNvSpPr>
          <p:nvPr>
            <p:ph idx="1"/>
          </p:nvPr>
        </p:nvSpPr>
        <p:spPr/>
        <p:txBody>
          <a:bodyPr>
            <a:normAutofit fontScale="92500" lnSpcReduction="20000"/>
          </a:bodyPr>
          <a:lstStyle/>
          <a:p>
            <a:r>
              <a:rPr lang="ru-RU" dirty="0">
                <a:solidFill>
                  <a:srgbClr val="FF0000"/>
                </a:solidFill>
                <a:effectLst>
                  <a:outerShdw blurRad="38100" dist="38100" dir="2700000" algn="tl">
                    <a:srgbClr val="000000">
                      <a:alpha val="43137"/>
                    </a:srgbClr>
                  </a:outerShdw>
                </a:effectLst>
              </a:rPr>
              <a:t>Стрельба продолжилась и в кабине. Там потом насчитают 18 пробоин, а всего было выпущено 24 пули. Командиру одна из них попала в </a:t>
            </a:r>
            <a:r>
              <a:rPr lang="ru-RU" dirty="0" smtClean="0">
                <a:solidFill>
                  <a:srgbClr val="FF0000"/>
                </a:solidFill>
                <a:effectLst>
                  <a:outerShdw blurRad="38100" dist="38100" dir="2700000" algn="tl">
                    <a:srgbClr val="000000">
                      <a:alpha val="43137"/>
                    </a:srgbClr>
                  </a:outerShdw>
                </a:effectLst>
              </a:rPr>
              <a:t>позвоночник……»</a:t>
            </a:r>
          </a:p>
          <a:p>
            <a:r>
              <a:rPr lang="ru-RU" dirty="0">
                <a:solidFill>
                  <a:srgbClr val="FF0000"/>
                </a:solidFill>
                <a:effectLst>
                  <a:outerShdw blurRad="38100" dist="38100" dir="2700000" algn="tl">
                    <a:srgbClr val="000000">
                      <a:alpha val="43137"/>
                    </a:srgbClr>
                  </a:outerShdw>
                </a:effectLst>
              </a:rPr>
              <a:t>За мужество и героизм Надежда Курченко была награждена боевым орденом Красного Знамени, именем Нади были названы пассажирский самолет, астероид, школы, </a:t>
            </a:r>
            <a:r>
              <a:rPr lang="ru-RU" dirty="0" smtClean="0">
                <a:solidFill>
                  <a:srgbClr val="FF0000"/>
                </a:solidFill>
                <a:effectLst>
                  <a:outerShdw blurRad="38100" dist="38100" dir="2700000" algn="tl">
                    <a:srgbClr val="000000">
                      <a:alpha val="43137"/>
                    </a:srgbClr>
                  </a:outerShdw>
                </a:effectLst>
              </a:rPr>
              <a:t>улицы.</a:t>
            </a:r>
          </a:p>
          <a:p>
            <a:r>
              <a:rPr lang="ru-RU" dirty="0" smtClean="0">
                <a:solidFill>
                  <a:srgbClr val="FF0000"/>
                </a:solidFill>
                <a:effectLst>
                  <a:outerShdw blurRad="38100" dist="38100" dir="2700000" algn="tl">
                    <a:srgbClr val="000000">
                      <a:alpha val="43137"/>
                    </a:srgbClr>
                  </a:outerShdw>
                </a:effectLst>
              </a:rPr>
              <a:t>Трагедия произошла 15 октября 1970 г.. На тот момент Наде было лишь 19 лет. </a:t>
            </a:r>
            <a:endParaRPr lang="ru-RU"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5880763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2"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Scale>
                                      <p:cBhvr>
                                        <p:cTn id="11"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3">
                                            <p:txEl>
                                              <p:pRg st="0" end="0"/>
                                            </p:txEl>
                                          </p:spTgt>
                                        </p:tgtEl>
                                        <p:attrNameLst>
                                          <p:attrName>ppt_x</p:attrName>
                                          <p:attrName>ppt_y</p:attrName>
                                        </p:attrNameLst>
                                      </p:cBhvr>
                                    </p:animMotion>
                                    <p:animEffect transition="in" filter="fade">
                                      <p:cBhvr>
                                        <p:cTn id="13" dur="1000"/>
                                        <p:tgtEl>
                                          <p:spTgt spid="3">
                                            <p:txEl>
                                              <p:pRg st="0" end="0"/>
                                            </p:txEl>
                                          </p:spTgt>
                                        </p:tgtEl>
                                      </p:cBhvr>
                                    </p:animEffect>
                                  </p:childTnLst>
                                </p:cTn>
                              </p:par>
                            </p:childTnLst>
                          </p:cTn>
                        </p:par>
                        <p:par>
                          <p:cTn id="14" fill="hold">
                            <p:stCondLst>
                              <p:cond delay="1500"/>
                            </p:stCondLst>
                            <p:childTnLst>
                              <p:par>
                                <p:cTn id="15" presetID="52"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Scale>
                                      <p:cBhvr>
                                        <p:cTn id="17"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
                                            <p:txEl>
                                              <p:pRg st="1" end="1"/>
                                            </p:txEl>
                                          </p:spTgt>
                                        </p:tgtEl>
                                        <p:attrNameLst>
                                          <p:attrName>ppt_x</p:attrName>
                                          <p:attrName>ppt_y</p:attrName>
                                        </p:attrNameLst>
                                      </p:cBhvr>
                                    </p:animMotion>
                                    <p:animEffect transition="in" filter="fade">
                                      <p:cBhvr>
                                        <p:cTn id="19" dur="1000"/>
                                        <p:tgtEl>
                                          <p:spTgt spid="3">
                                            <p:txEl>
                                              <p:pRg st="1" end="1"/>
                                            </p:txEl>
                                          </p:spTgt>
                                        </p:tgtEl>
                                      </p:cBhvr>
                                    </p:animEffect>
                                  </p:childTnLst>
                                </p:cTn>
                              </p:par>
                            </p:childTnLst>
                          </p:cTn>
                        </p:par>
                        <p:par>
                          <p:cTn id="20" fill="hold">
                            <p:stCondLst>
                              <p:cond delay="2500"/>
                            </p:stCondLst>
                            <p:childTnLst>
                              <p:par>
                                <p:cTn id="21" presetID="52" presetClass="entr" presetSubtype="0" fill="hold" grpId="0" nodeType="after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Scale>
                                      <p:cBhvr>
                                        <p:cTn id="23"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
                                            <p:txEl>
                                              <p:pRg st="2" end="2"/>
                                            </p:txEl>
                                          </p:spTgt>
                                        </p:tgtEl>
                                        <p:attrNameLst>
                                          <p:attrName>ppt_x</p:attrName>
                                          <p:attrName>ppt_y</p:attrName>
                                        </p:attrNameLst>
                                      </p:cBhvr>
                                    </p:animMotion>
                                    <p:animEffect transition="in" filter="fade">
                                      <p:cBhvr>
                                        <p:cTn id="25"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8000"/>
            <a:lum/>
          </a:blip>
          <a:srcRect/>
          <a:stretch>
            <a:fillRect l="-10000" r="-10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Segoe Script" panose="020B0504020000000003" pitchFamily="34" charset="0"/>
              </a:rPr>
              <a:t>Роды на борту</a:t>
            </a:r>
            <a:endParaRPr lang="ru-RU" dirty="0">
              <a:effectLst>
                <a:outerShdw blurRad="38100" dist="38100" dir="2700000" algn="tl">
                  <a:srgbClr val="000000">
                    <a:alpha val="43137"/>
                  </a:srgbClr>
                </a:outerShdw>
              </a:effectLst>
              <a:latin typeface="Segoe Script" panose="020B0504020000000003" pitchFamily="34" charset="0"/>
            </a:endParaRPr>
          </a:p>
        </p:txBody>
      </p:sp>
      <p:sp>
        <p:nvSpPr>
          <p:cNvPr id="3" name="Объект 2"/>
          <p:cNvSpPr>
            <a:spLocks noGrp="1"/>
          </p:cNvSpPr>
          <p:nvPr>
            <p:ph idx="1"/>
          </p:nvPr>
        </p:nvSpPr>
        <p:spPr>
          <a:xfrm>
            <a:off x="395536" y="1196752"/>
            <a:ext cx="8291264" cy="4929411"/>
          </a:xfrm>
        </p:spPr>
        <p:txBody>
          <a:bodyPr>
            <a:noAutofit/>
          </a:bodyPr>
          <a:lstStyle/>
          <a:p>
            <a:r>
              <a:rPr lang="ru-RU" sz="2300" dirty="0">
                <a:solidFill>
                  <a:schemeClr val="accent1">
                    <a:lumMod val="20000"/>
                    <a:lumOff val="80000"/>
                  </a:schemeClr>
                </a:solidFill>
                <a:effectLst>
                  <a:outerShdw blurRad="38100" dist="38100" dir="2700000" algn="tl">
                    <a:srgbClr val="000000">
                      <a:alpha val="43137"/>
                    </a:srgbClr>
                  </a:outerShdw>
                </a:effectLst>
              </a:rPr>
              <a:t>Они знают, как общаться с террористами. Как выжить в пустыне и как разогнать акул. Как эвакуировать всех пассажиров за 90 секунд или как сервировать стол на уровне ресторанного бизнес-класса. Но первое, чему учат на курсах будущих проводников – это как принимать роды. </a:t>
            </a:r>
            <a:endParaRPr lang="ru-RU" sz="2300" dirty="0" smtClean="0">
              <a:solidFill>
                <a:schemeClr val="accent1">
                  <a:lumMod val="20000"/>
                  <a:lumOff val="80000"/>
                </a:schemeClr>
              </a:solidFill>
              <a:effectLst>
                <a:outerShdw blurRad="38100" dist="38100" dir="2700000" algn="tl">
                  <a:srgbClr val="000000">
                    <a:alpha val="43137"/>
                  </a:srgbClr>
                </a:outerShdw>
              </a:effectLst>
            </a:endParaRPr>
          </a:p>
          <a:p>
            <a:r>
              <a:rPr lang="ru-RU" sz="2300" dirty="0">
                <a:solidFill>
                  <a:schemeClr val="accent1">
                    <a:lumMod val="20000"/>
                    <a:lumOff val="80000"/>
                  </a:schemeClr>
                </a:solidFill>
                <a:effectLst>
                  <a:outerShdw blurRad="38100" dist="38100" dir="2700000" algn="tl">
                    <a:srgbClr val="000000">
                      <a:alpha val="43137"/>
                    </a:srgbClr>
                  </a:outerShdw>
                </a:effectLst>
              </a:rPr>
              <a:t>Аналогичная история случилась пятью годами ранее на рейсе </a:t>
            </a:r>
            <a:r>
              <a:rPr lang="ru-RU" sz="2300" dirty="0" err="1">
                <a:solidFill>
                  <a:schemeClr val="accent1">
                    <a:lumMod val="20000"/>
                    <a:lumOff val="80000"/>
                  </a:schemeClr>
                </a:solidFill>
                <a:effectLst>
                  <a:outerShdw blurRad="38100" dist="38100" dir="2700000" algn="tl">
                    <a:srgbClr val="000000">
                      <a:alpha val="43137"/>
                    </a:srgbClr>
                  </a:outerShdw>
                </a:effectLst>
              </a:rPr>
              <a:t>British</a:t>
            </a:r>
            <a:r>
              <a:rPr lang="ru-RU" sz="2300" dirty="0">
                <a:solidFill>
                  <a:schemeClr val="accent1">
                    <a:lumMod val="20000"/>
                    <a:lumOff val="80000"/>
                  </a:schemeClr>
                </a:solidFill>
                <a:effectLst>
                  <a:outerShdw blurRad="38100" dist="38100" dir="2700000" algn="tl">
                    <a:srgbClr val="000000">
                      <a:alpha val="43137"/>
                    </a:srgbClr>
                  </a:outerShdw>
                </a:effectLst>
              </a:rPr>
              <a:t> </a:t>
            </a:r>
            <a:r>
              <a:rPr lang="ru-RU" sz="2300" dirty="0" err="1">
                <a:solidFill>
                  <a:schemeClr val="accent1">
                    <a:lumMod val="20000"/>
                    <a:lumOff val="80000"/>
                  </a:schemeClr>
                </a:solidFill>
                <a:effectLst>
                  <a:outerShdw blurRad="38100" dist="38100" dir="2700000" algn="tl">
                    <a:srgbClr val="000000">
                      <a:alpha val="43137"/>
                    </a:srgbClr>
                  </a:outerShdw>
                </a:effectLst>
              </a:rPr>
              <a:t>Airways</a:t>
            </a:r>
            <a:r>
              <a:rPr lang="ru-RU" sz="2300" dirty="0">
                <a:solidFill>
                  <a:schemeClr val="accent1">
                    <a:lumMod val="20000"/>
                    <a:lumOff val="80000"/>
                  </a:schemeClr>
                </a:solidFill>
                <a:effectLst>
                  <a:outerShdw blurRad="38100" dist="38100" dir="2700000" algn="tl">
                    <a:srgbClr val="000000">
                      <a:alpha val="43137"/>
                    </a:srgbClr>
                  </a:outerShdw>
                </a:effectLst>
              </a:rPr>
              <a:t> из Манчестера на Крит. У женщины на 25 неделе беременности неожиданно начались схватки, врача на борту не оказалось. Роды приняла старшая стюардесса Кэрол Миллер. Малыш весом 480 грамм практически не дышал. Стюардесса очистила дыхательные пути с помощью соломинки для коктейлей и в течение получаса до посадки в ближайшем аэропорту делала ему искусственное дыхание</a:t>
            </a:r>
            <a:r>
              <a:rPr lang="ru-RU" sz="2300" dirty="0">
                <a:solidFill>
                  <a:schemeClr val="accent1">
                    <a:lumMod val="20000"/>
                    <a:lumOff val="80000"/>
                  </a:schemeClr>
                </a:solidFill>
              </a:rPr>
              <a:t>. </a:t>
            </a:r>
          </a:p>
        </p:txBody>
      </p:sp>
    </p:spTree>
    <p:extLst>
      <p:ext uri="{BB962C8B-B14F-4D97-AF65-F5344CB8AC3E}">
        <p14:creationId xmlns:p14="http://schemas.microsoft.com/office/powerpoint/2010/main" val="119220970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4000"/>
            <a:lum/>
          </a:blip>
          <a:srcRect/>
          <a:stretch>
            <a:fillRect l="-10000" r="-10000"/>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251520" y="260648"/>
            <a:ext cx="8712968" cy="6336704"/>
          </a:xfrm>
        </p:spPr>
        <p:txBody>
          <a:bodyPr>
            <a:normAutofit fontScale="62500" lnSpcReduction="20000"/>
          </a:bodyPr>
          <a:lstStyle/>
          <a:p>
            <a:r>
              <a:rPr lang="ru-RU" dirty="0">
                <a:effectLst>
                  <a:outerShdw blurRad="38100" dist="38100" dir="2700000" algn="tl">
                    <a:srgbClr val="000000">
                      <a:alpha val="43137"/>
                    </a:srgbClr>
                  </a:outerShdw>
                </a:effectLst>
                <a:latin typeface="Bookman Old Style" panose="02050604050505020204" pitchFamily="18" charset="0"/>
              </a:rPr>
              <a:t>10 июня 1990 г. Самолет BAC </a:t>
            </a:r>
            <a:r>
              <a:rPr lang="ru-RU" dirty="0" err="1">
                <a:effectLst>
                  <a:outerShdw blurRad="38100" dist="38100" dir="2700000" algn="tl">
                    <a:srgbClr val="000000">
                      <a:alpha val="43137"/>
                    </a:srgbClr>
                  </a:outerShdw>
                </a:effectLst>
                <a:latin typeface="Bookman Old Style" panose="02050604050505020204" pitchFamily="18" charset="0"/>
              </a:rPr>
              <a:t>One-Eleven</a:t>
            </a:r>
            <a:r>
              <a:rPr lang="ru-RU" dirty="0">
                <a:effectLst>
                  <a:outerShdw blurRad="38100" dist="38100" dir="2700000" algn="tl">
                    <a:srgbClr val="000000">
                      <a:alpha val="43137"/>
                    </a:srgbClr>
                  </a:outerShdw>
                </a:effectLst>
                <a:latin typeface="Bookman Old Style" panose="02050604050505020204" pitchFamily="18" charset="0"/>
              </a:rPr>
              <a:t>, рейс из Бирмингема в Испанию </a:t>
            </a:r>
            <a:r>
              <a:rPr lang="ru-RU" dirty="0" err="1">
                <a:effectLst>
                  <a:outerShdw blurRad="38100" dist="38100" dir="2700000" algn="tl">
                    <a:srgbClr val="000000">
                      <a:alpha val="43137"/>
                    </a:srgbClr>
                  </a:outerShdw>
                </a:effectLst>
                <a:latin typeface="Bookman Old Style" panose="02050604050505020204" pitchFamily="18" charset="0"/>
              </a:rPr>
              <a:t>British</a:t>
            </a:r>
            <a:r>
              <a:rPr lang="ru-RU" dirty="0">
                <a:effectLst>
                  <a:outerShdw blurRad="38100" dist="38100" dir="2700000" algn="tl">
                    <a:srgbClr val="000000">
                      <a:alpha val="43137"/>
                    </a:srgbClr>
                  </a:outerShdw>
                </a:effectLst>
                <a:latin typeface="Bookman Old Style" panose="02050604050505020204" pitchFamily="18" charset="0"/>
              </a:rPr>
              <a:t> </a:t>
            </a:r>
            <a:r>
              <a:rPr lang="ru-RU" dirty="0" err="1">
                <a:effectLst>
                  <a:outerShdw blurRad="38100" dist="38100" dir="2700000" algn="tl">
                    <a:srgbClr val="000000">
                      <a:alpha val="43137"/>
                    </a:srgbClr>
                  </a:outerShdw>
                </a:effectLst>
                <a:latin typeface="Bookman Old Style" panose="02050604050505020204" pitchFamily="18" charset="0"/>
              </a:rPr>
              <a:t>Airways</a:t>
            </a:r>
            <a:r>
              <a:rPr lang="ru-RU" dirty="0">
                <a:effectLst>
                  <a:outerShdw blurRad="38100" dist="38100" dir="2700000" algn="tl">
                    <a:srgbClr val="000000">
                      <a:alpha val="43137"/>
                    </a:srgbClr>
                  </a:outerShdw>
                </a:effectLst>
                <a:latin typeface="Bookman Old Style" panose="02050604050505020204" pitchFamily="18" charset="0"/>
              </a:rPr>
              <a:t>. На борту 81 пассажир, 4 бортпроводника и 2 члена экипажа. Внезапно на высоте более 5000 метров раздался громкий удар. Произошла разгерметизация кабины – выбило лобовое стекло со стороны капитана. Тима Ланкастера буквально выдуло из кабины, лишь чудом он сумел зацепиться ногами за штурвал. Кроме того, съехавшее стекло заблокировало ряд приборов на панели управления, из-за чего второй пилот никак не мог начать снижение. На полной скорости Ланкастера буквально колотило о корпус самолета, он практически потерял сознание от ледяного и разреженного воздуха. Держаться самостоятельно он уже не мог, а второй пилот был занят экстренной посадкой. На помощь капитану пришел бортпроводник Найджел Огден. Почти 20 минут он держала Ланкастера за лодыжки, сопротивляясь воздушному потоку со скоростью около 500 мил в час, хотя и был почти на все сто уверена, что летчик уже мертв. </a:t>
            </a:r>
          </a:p>
          <a:p>
            <a:r>
              <a:rPr lang="ru-RU" dirty="0">
                <a:effectLst>
                  <a:outerShdw blurRad="38100" dist="38100" dir="2700000" algn="tl">
                    <a:srgbClr val="000000">
                      <a:alpha val="43137"/>
                    </a:srgbClr>
                  </a:outerShdw>
                </a:effectLst>
                <a:latin typeface="Bookman Old Style" panose="02050604050505020204" pitchFamily="18" charset="0"/>
              </a:rPr>
              <a:t>В 7:55 самолет совершил аварийную посадку в Саутгемптоне. У Огдена к этому моменту было вывихнуто плечо, обморожено лицо и левый глаз. У летчика травмы были серьезнее, однако всего через 5 месяцев он снова вернулся на работу.</a:t>
            </a:r>
          </a:p>
        </p:txBody>
      </p:sp>
    </p:spTree>
    <p:extLst>
      <p:ext uri="{BB962C8B-B14F-4D97-AF65-F5344CB8AC3E}">
        <p14:creationId xmlns:p14="http://schemas.microsoft.com/office/powerpoint/2010/main" val="257241947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effectLst>
                  <a:outerShdw blurRad="38100" dist="38100" dir="2700000" algn="tl">
                    <a:srgbClr val="000000">
                      <a:alpha val="43137"/>
                    </a:srgbClr>
                  </a:outerShdw>
                </a:effectLst>
                <a:latin typeface="Century Gothic" panose="020B0502020202020204" pitchFamily="34" charset="0"/>
              </a:rPr>
              <a:t>Герои нашего времени</a:t>
            </a:r>
            <a:endParaRPr lang="ru-RU" dirty="0">
              <a:effectLst>
                <a:outerShdw blurRad="38100" dist="38100" dir="2700000" algn="tl">
                  <a:srgbClr val="000000">
                    <a:alpha val="43137"/>
                  </a:srgbClr>
                </a:outerShdw>
              </a:effectLst>
              <a:latin typeface="Century Gothic" panose="020B0502020202020204" pitchFamily="34" charset="0"/>
            </a:endParaRPr>
          </a:p>
        </p:txBody>
      </p:sp>
      <p:sp>
        <p:nvSpPr>
          <p:cNvPr id="3" name="Объект 2"/>
          <p:cNvSpPr>
            <a:spLocks noGrp="1"/>
          </p:cNvSpPr>
          <p:nvPr>
            <p:ph idx="1"/>
          </p:nvPr>
        </p:nvSpPr>
        <p:spPr>
          <a:xfrm>
            <a:off x="467544" y="1340768"/>
            <a:ext cx="8352928" cy="5112568"/>
          </a:xfrm>
        </p:spPr>
        <p:txBody>
          <a:bodyPr>
            <a:normAutofit fontScale="40000" lnSpcReduction="20000"/>
          </a:bodyPr>
          <a:lstStyle/>
          <a:p>
            <a:r>
              <a:rPr lang="ru-RU" b="1" dirty="0">
                <a:solidFill>
                  <a:schemeClr val="accent5">
                    <a:lumMod val="20000"/>
                    <a:lumOff val="80000"/>
                  </a:schemeClr>
                </a:solidFill>
                <a:effectLst>
                  <a:outerShdw blurRad="38100" dist="38100" dir="2700000" algn="tl">
                    <a:srgbClr val="000000">
                      <a:alpha val="43137"/>
                    </a:srgbClr>
                  </a:outerShdw>
                </a:effectLst>
              </a:rPr>
              <a:t> </a:t>
            </a:r>
            <a:r>
              <a:rPr lang="ru-RU" sz="4500" b="1" dirty="0">
                <a:solidFill>
                  <a:schemeClr val="accent5">
                    <a:lumMod val="20000"/>
                    <a:lumOff val="80000"/>
                  </a:schemeClr>
                </a:solidFill>
                <a:effectLst>
                  <a:outerShdw blurRad="38100" dist="38100" dir="2700000" algn="tl">
                    <a:srgbClr val="000000">
                      <a:alpha val="43137"/>
                    </a:srgbClr>
                  </a:outerShdw>
                </a:effectLst>
              </a:rPr>
              <a:t>9 июля 2006 г. самолет А-310-324 </a:t>
            </a:r>
            <a:r>
              <a:rPr lang="ru-RU" sz="4500" b="1" dirty="0" smtClean="0">
                <a:solidFill>
                  <a:schemeClr val="accent5">
                    <a:lumMod val="20000"/>
                    <a:lumOff val="80000"/>
                  </a:schemeClr>
                </a:solidFill>
                <a:effectLst>
                  <a:outerShdw blurRad="38100" dist="38100" dir="2700000" algn="tl">
                    <a:srgbClr val="000000">
                      <a:alpha val="43137"/>
                    </a:srgbClr>
                  </a:outerShdw>
                </a:effectLst>
              </a:rPr>
              <a:t>а/к </a:t>
            </a:r>
            <a:r>
              <a:rPr lang="ru-RU" sz="4500" b="1" dirty="0">
                <a:solidFill>
                  <a:schemeClr val="accent5">
                    <a:lumMod val="20000"/>
                    <a:lumOff val="80000"/>
                  </a:schemeClr>
                </a:solidFill>
                <a:effectLst>
                  <a:outerShdw blurRad="38100" dist="38100" dir="2700000" algn="tl">
                    <a:srgbClr val="000000">
                      <a:alpha val="43137"/>
                    </a:srgbClr>
                  </a:outerShdw>
                </a:effectLst>
              </a:rPr>
              <a:t>«Сибирь» (S7) прилетел из Москвы в Иркутск. На борту было 203 человека, включая 10 членов экипажа и 3 человек, попавших на борт без регистрации. Полет прошел штатно, самолет уже сел на полосу… но остановиться не смог. Из-за ошибки экипажа (официальная версия) самолет не сумел вовремя остановиться, выкатился за пределы ВПП и врезался в расположенный неподалеку гаражный комплекс. Фюзеляж аэробуса разрушился, в салоне возник пожар. </a:t>
            </a:r>
          </a:p>
          <a:p>
            <a:r>
              <a:rPr lang="ru-RU" sz="4500" b="1" dirty="0">
                <a:solidFill>
                  <a:schemeClr val="accent5">
                    <a:lumMod val="20000"/>
                    <a:lumOff val="80000"/>
                  </a:schemeClr>
                </a:solidFill>
                <a:effectLst>
                  <a:outerShdw blurRad="38100" dist="38100" dir="2700000" algn="tl">
                    <a:srgbClr val="000000">
                      <a:alpha val="43137"/>
                    </a:srgbClr>
                  </a:outerShdw>
                </a:effectLst>
              </a:rPr>
              <a:t>Двое бортпроводников, в том числе и Андрей Дьяконов, в тот момент находились в хвосте. С правой стороны произошел взрыв, коллега Андрея погибла моментально. В салон повалил дым, началась паника. В этой ситуации Андрей действовал строго по инструкции: силой выбил заклинившую дверь и организовал выход пассажиров. Когда самолет стал буквально разваливаться на части, он начал буквально выталкивать людей. Всего Андрей Дьяконов спас около 30 человек. За этот подвиг позднее он был награжден Орденом Мужества. К сожалению, посмертно – выпрыгнуть сам он просто не успел. </a:t>
            </a:r>
          </a:p>
          <a:p>
            <a:r>
              <a:rPr lang="ru-RU" sz="4500" b="1" dirty="0">
                <a:solidFill>
                  <a:schemeClr val="accent5">
                    <a:lumMod val="20000"/>
                    <a:lumOff val="80000"/>
                  </a:schemeClr>
                </a:solidFill>
                <a:effectLst>
                  <a:outerShdw blurRad="38100" dist="38100" dir="2700000" algn="tl">
                    <a:srgbClr val="000000">
                      <a:alpha val="43137"/>
                    </a:srgbClr>
                  </a:outerShdw>
                </a:effectLst>
              </a:rPr>
              <a:t>В это же самое время 22-летняя Виктория Зильберштейн сумела выбраться из-под завала кресел и багажа, образовавшегося после удара, и добралась до аварийного люка над крылом. Через него покинуть горящий самолет смогли 20 человек, последней была сама Виктория. Позднее была награждена медалью «За отвагу» и премией «Человек Года» в номинации «Мужество».</a:t>
            </a:r>
          </a:p>
        </p:txBody>
      </p:sp>
    </p:spTree>
    <p:extLst>
      <p:ext uri="{BB962C8B-B14F-4D97-AF65-F5344CB8AC3E}">
        <p14:creationId xmlns:p14="http://schemas.microsoft.com/office/powerpoint/2010/main" val="179005054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4" presetClass="entr" presetSubtype="16"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ox(in)">
                                      <p:cBhvr>
                                        <p:cTn id="11" dur="1000"/>
                                        <p:tgtEl>
                                          <p:spTgt spid="3">
                                            <p:txEl>
                                              <p:pRg st="0" end="0"/>
                                            </p:txEl>
                                          </p:spTgt>
                                        </p:tgtEl>
                                      </p:cBhvr>
                                    </p:animEffect>
                                  </p:childTnLst>
                                </p:cTn>
                              </p:par>
                            </p:childTnLst>
                          </p:cTn>
                        </p:par>
                        <p:par>
                          <p:cTn id="12" fill="hold">
                            <p:stCondLst>
                              <p:cond delay="3000"/>
                            </p:stCondLst>
                            <p:childTnLst>
                              <p:par>
                                <p:cTn id="13" presetID="4" presetClass="entr" presetSubtype="16"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ox(in)">
                                      <p:cBhvr>
                                        <p:cTn id="15" dur="1000"/>
                                        <p:tgtEl>
                                          <p:spTgt spid="3">
                                            <p:txEl>
                                              <p:pRg st="1" end="1"/>
                                            </p:txEl>
                                          </p:spTgt>
                                        </p:tgtEl>
                                      </p:cBhvr>
                                    </p:animEffect>
                                  </p:childTnLst>
                                </p:cTn>
                              </p:par>
                            </p:childTnLst>
                          </p:cTn>
                        </p:par>
                        <p:par>
                          <p:cTn id="16" fill="hold">
                            <p:stCondLst>
                              <p:cond delay="4000"/>
                            </p:stCondLst>
                            <p:childTnLst>
                              <p:par>
                                <p:cTn id="17" presetID="4" presetClass="entr" presetSubtype="16"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ox(in)">
                                      <p:cBhvr>
                                        <p:cTn id="19"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2000"/>
            <a:lum/>
          </a:blip>
          <a:srcRect/>
          <a:stretch>
            <a:fillRect l="-6000" r="-6000"/>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467544" y="692696"/>
            <a:ext cx="8147248" cy="5649491"/>
          </a:xfrm>
        </p:spPr>
        <p:txBody>
          <a:bodyPr>
            <a:noAutofit/>
          </a:bodyPr>
          <a:lstStyle/>
          <a:p>
            <a:r>
              <a:rPr lang="ru-RU" sz="3600" b="1" dirty="0">
                <a:solidFill>
                  <a:srgbClr val="FFFF00"/>
                </a:solidFill>
                <a:effectLst>
                  <a:outerShdw blurRad="38100" dist="38100" dir="2700000" algn="tl">
                    <a:srgbClr val="000000">
                      <a:alpha val="43137"/>
                    </a:srgbClr>
                  </a:outerShdw>
                </a:effectLst>
                <a:latin typeface="Segoe Script" panose="020B0504020000000003" pitchFamily="34" charset="0"/>
              </a:rPr>
              <a:t>Работа бортпроводника или стюардессы одна из самых романтичных в мире. Только представьте: голубое небо, вы в красивой форме, во круг вас много новых, интересных людей и дальние страны впереди. Чем не мечта?</a:t>
            </a:r>
          </a:p>
        </p:txBody>
      </p:sp>
    </p:spTree>
    <p:extLst>
      <p:ext uri="{BB962C8B-B14F-4D97-AF65-F5344CB8AC3E}">
        <p14:creationId xmlns:p14="http://schemas.microsoft.com/office/powerpoint/2010/main" val="263932266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1000"/>
            <a:lum/>
          </a:blip>
          <a:srcRect/>
          <a:stretch>
            <a:fillRect l="-7000" r="-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Segoe Script" pitchFamily="34" charset="0"/>
              </a:rPr>
              <a:t>Почему?</a:t>
            </a:r>
            <a:endParaRPr lang="ru-RU" dirty="0">
              <a:latin typeface="Segoe Script" pitchFamily="34" charset="0"/>
            </a:endParaRPr>
          </a:p>
        </p:txBody>
      </p:sp>
      <p:sp>
        <p:nvSpPr>
          <p:cNvPr id="3" name="Объект 2"/>
          <p:cNvSpPr>
            <a:spLocks noGrp="1"/>
          </p:cNvSpPr>
          <p:nvPr>
            <p:ph idx="1"/>
          </p:nvPr>
        </p:nvSpPr>
        <p:spPr>
          <a:xfrm>
            <a:off x="428596" y="928670"/>
            <a:ext cx="8215370" cy="5929330"/>
          </a:xfrm>
        </p:spPr>
        <p:txBody>
          <a:bodyPr>
            <a:normAutofit fontScale="70000" lnSpcReduction="20000"/>
          </a:bodyPr>
          <a:lstStyle/>
          <a:p>
            <a:r>
              <a:rPr lang="ru-RU" dirty="0" smtClean="0">
                <a:effectLst>
                  <a:outerShdw blurRad="38100" dist="38100" dir="2700000" algn="tl">
                    <a:srgbClr val="000000">
                      <a:alpha val="43137"/>
                    </a:srgbClr>
                  </a:outerShdw>
                </a:effectLst>
              </a:rPr>
              <a:t>Впервые я столкнулась с этой профессией, когда первый раз полетела с моей мамой в Москву. На тот момент мне было 8 лет. У входа в самолет нас встречали обаятельные, приветливые девушки. На протяжении всего полета стюардессы созвали атмосферу доброжелательности, уюта, заботы о каждом пассажире. Находясь высоко в небе, создавалось ощущение домашнего тепла, комфорта. Благодаря этим девушкам исчезает боязнь полетов, приходит чувство спокойствия, умиротворения.</a:t>
            </a:r>
          </a:p>
          <a:p>
            <a:r>
              <a:rPr lang="ru-RU" dirty="0" smtClean="0">
                <a:effectLst>
                  <a:outerShdw blurRad="38100" dist="38100" dir="2700000" algn="tl">
                    <a:srgbClr val="000000">
                      <a:alpha val="43137"/>
                    </a:srgbClr>
                  </a:outerShdw>
                </a:effectLst>
              </a:rPr>
              <a:t>Увидев впервые работу бортпроводниц, мне захотелось получше узнать об этой профессии. Ознакомившись с литературой, справочниками, статьями и пообщавшись с обладательницами этой прекрасной профессии, я стала более стремительна к своей мечте.</a:t>
            </a:r>
          </a:p>
          <a:p>
            <a:r>
              <a:rPr lang="ru-RU" dirty="0" smtClean="0">
                <a:effectLst>
                  <a:outerShdw blurRad="38100" dist="38100" dir="2700000" algn="tl">
                    <a:srgbClr val="000000">
                      <a:alpha val="43137"/>
                    </a:srgbClr>
                  </a:outerShdw>
                </a:effectLst>
              </a:rPr>
              <a:t>В данный момент я занимаюсь английским языком, совершенствую свою физическую подготовку.</a:t>
            </a:r>
          </a:p>
          <a:p>
            <a:r>
              <a:rPr lang="ru-RU" dirty="0" smtClean="0">
                <a:effectLst>
                  <a:outerShdw blurRad="38100" dist="38100" dir="2700000" algn="tl">
                    <a:srgbClr val="000000">
                      <a:alpha val="43137"/>
                    </a:srgbClr>
                  </a:outerShdw>
                </a:effectLst>
              </a:rPr>
              <a:t>В будущем собираюсь поступать в СПБГУГА(Санкт-Петербургский Государственный Университет Гражданской Авиации).</a:t>
            </a:r>
          </a:p>
        </p:txBody>
      </p:sp>
    </p:spTree>
    <p:extLst>
      <p:ext uri="{BB962C8B-B14F-4D97-AF65-F5344CB8AC3E}">
        <p14:creationId xmlns:p14="http://schemas.microsoft.com/office/powerpoint/2010/main" val="1391035578"/>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chemeClr val="tx2">
                    <a:lumMod val="60000"/>
                    <a:lumOff val="40000"/>
                  </a:schemeClr>
                </a:solidFill>
                <a:effectLst>
                  <a:outerShdw blurRad="38100" dist="38100" dir="2700000" algn="tl">
                    <a:srgbClr val="000000">
                      <a:alpha val="43137"/>
                    </a:srgbClr>
                  </a:outerShdw>
                </a:effectLst>
                <a:latin typeface="Segoe Print" panose="02000600000000000000" pitchFamily="2" charset="0"/>
              </a:rPr>
              <a:t>История профессии</a:t>
            </a:r>
            <a:endParaRPr lang="ru-RU" dirty="0">
              <a:solidFill>
                <a:schemeClr val="tx2">
                  <a:lumMod val="60000"/>
                  <a:lumOff val="40000"/>
                </a:schemeClr>
              </a:solidFill>
              <a:effectLst>
                <a:outerShdw blurRad="38100" dist="38100" dir="2700000" algn="tl">
                  <a:srgbClr val="000000">
                    <a:alpha val="43137"/>
                  </a:srgbClr>
                </a:outerShdw>
              </a:effectLst>
              <a:latin typeface="Segoe Print" panose="02000600000000000000" pitchFamily="2" charset="0"/>
            </a:endParaRPr>
          </a:p>
        </p:txBody>
      </p:sp>
      <p:sp>
        <p:nvSpPr>
          <p:cNvPr id="3" name="Объект 2"/>
          <p:cNvSpPr>
            <a:spLocks noGrp="1"/>
          </p:cNvSpPr>
          <p:nvPr>
            <p:ph idx="1"/>
          </p:nvPr>
        </p:nvSpPr>
        <p:spPr>
          <a:xfrm>
            <a:off x="395536" y="1340768"/>
            <a:ext cx="8291264" cy="4929411"/>
          </a:xfrm>
        </p:spPr>
        <p:txBody>
          <a:bodyPr>
            <a:normAutofit fontScale="85000" lnSpcReduction="20000"/>
          </a:bodyPr>
          <a:lstStyle/>
          <a:p>
            <a:r>
              <a:rPr lang="ru-RU" b="1" dirty="0">
                <a:solidFill>
                  <a:schemeClr val="tx1">
                    <a:lumMod val="95000"/>
                    <a:lumOff val="5000"/>
                  </a:schemeClr>
                </a:solidFill>
                <a:effectLst>
                  <a:outerShdw blurRad="38100" dist="38100" dir="2700000" algn="tl">
                    <a:srgbClr val="000000">
                      <a:alpha val="43137"/>
                    </a:srgbClr>
                  </a:outerShdw>
                </a:effectLst>
                <a:latin typeface="Segoe Script" panose="020B0504020000000003" pitchFamily="34" charset="0"/>
              </a:rPr>
              <a:t>Первоначально на пассажирских авиарейсах пассажирами занимался второй пилот, что было рискованно с точки зрения безопасности. В 1928 году в Германии в экипажи пассажирских самолетов стали включать третьего члена ‑ стюарда. В 1930 году в США возникла идея привлечь к работе стюардами молодых привлекательных девушек. Это должно было послужить рекламе пассажирских авиаперевозок, к тому же девушки меньше весили, а любой лишний килограмм имел </a:t>
            </a:r>
            <a:r>
              <a:rPr lang="ru-RU" b="1" dirty="0" smtClean="0">
                <a:solidFill>
                  <a:schemeClr val="tx1">
                    <a:lumMod val="95000"/>
                    <a:lumOff val="5000"/>
                  </a:schemeClr>
                </a:solidFill>
                <a:effectLst>
                  <a:outerShdw blurRad="38100" dist="38100" dir="2700000" algn="tl">
                    <a:srgbClr val="000000">
                      <a:alpha val="43137"/>
                    </a:srgbClr>
                  </a:outerShdw>
                </a:effectLst>
                <a:latin typeface="Segoe Script" panose="020B0504020000000003" pitchFamily="34" charset="0"/>
              </a:rPr>
              <a:t>значение.</a:t>
            </a:r>
            <a:endParaRPr lang="ru-RU" b="1" dirty="0">
              <a:solidFill>
                <a:schemeClr val="tx1">
                  <a:lumMod val="95000"/>
                  <a:lumOff val="5000"/>
                </a:schemeClr>
              </a:solidFill>
              <a:effectLst>
                <a:outerShdw blurRad="38100" dist="38100" dir="2700000" algn="tl">
                  <a:srgbClr val="000000">
                    <a:alpha val="43137"/>
                  </a:srgbClr>
                </a:outerShdw>
              </a:effectLst>
              <a:latin typeface="Segoe Script" panose="020B0504020000000003" pitchFamily="34" charset="0"/>
            </a:endParaRPr>
          </a:p>
        </p:txBody>
      </p:sp>
    </p:spTree>
    <p:extLst>
      <p:ext uri="{BB962C8B-B14F-4D97-AF65-F5344CB8AC3E}">
        <p14:creationId xmlns:p14="http://schemas.microsoft.com/office/powerpoint/2010/main" val="3703546030"/>
      </p:ext>
    </p:extLst>
  </p:cSld>
  <p:clrMapOvr>
    <a:masterClrMapping/>
  </p:clrMapOvr>
  <mc:AlternateContent xmlns:mc="http://schemas.openxmlformats.org/markup-compatibility/2006" xmlns:p14="http://schemas.microsoft.com/office/powerpoint/2010/main">
    <mc:Choice Requires="p14">
      <p:transition spd="slow" p14:dur="3900" advClick="0">
        <p14:glitter pattern="hexagon"/>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35" presetClass="entr" presetSubtype="0" fill="hold" grpId="1"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000"/>
                                        <p:tgtEl>
                                          <p:spTgt spid="2"/>
                                        </p:tgtEl>
                                      </p:cBhvr>
                                    </p:animEffect>
                                    <p:anim calcmode="lin" valueType="num">
                                      <p:cBhvr>
                                        <p:cTn id="12" dur="2000" fill="hold"/>
                                        <p:tgtEl>
                                          <p:spTgt spid="2"/>
                                        </p:tgtEl>
                                        <p:attrNameLst>
                                          <p:attrName>style.rotation</p:attrName>
                                        </p:attrNameLst>
                                      </p:cBhvr>
                                      <p:tavLst>
                                        <p:tav tm="0">
                                          <p:val>
                                            <p:fltVal val="720"/>
                                          </p:val>
                                        </p:tav>
                                        <p:tav tm="100000">
                                          <p:val>
                                            <p:fltVal val="0"/>
                                          </p:val>
                                        </p:tav>
                                      </p:tavLst>
                                    </p:anim>
                                    <p:anim calcmode="lin" valueType="num">
                                      <p:cBhvr>
                                        <p:cTn id="13" dur="2000" fill="hold"/>
                                        <p:tgtEl>
                                          <p:spTgt spid="2"/>
                                        </p:tgtEl>
                                        <p:attrNameLst>
                                          <p:attrName>ppt_h</p:attrName>
                                        </p:attrNameLst>
                                      </p:cBhvr>
                                      <p:tavLst>
                                        <p:tav tm="0">
                                          <p:val>
                                            <p:fltVal val="0"/>
                                          </p:val>
                                        </p:tav>
                                        <p:tav tm="100000">
                                          <p:val>
                                            <p:strVal val="#ppt_h"/>
                                          </p:val>
                                        </p:tav>
                                      </p:tavLst>
                                    </p:anim>
                                    <p:anim calcmode="lin" valueType="num">
                                      <p:cBhvr>
                                        <p:cTn id="14" dur="2000" fill="hold"/>
                                        <p:tgtEl>
                                          <p:spTgt spid="2"/>
                                        </p:tgtEl>
                                        <p:attrNameLst>
                                          <p:attrName>ppt_w</p:attrName>
                                        </p:attrNameLst>
                                      </p:cBhvr>
                                      <p:tavLst>
                                        <p:tav tm="0">
                                          <p:val>
                                            <p:fltVal val="0"/>
                                          </p:val>
                                        </p:tav>
                                        <p:tav tm="100000">
                                          <p:val>
                                            <p:strVal val="#ppt_w"/>
                                          </p:val>
                                        </p:tav>
                                      </p:tavLst>
                                    </p:anim>
                                  </p:childTnLst>
                                </p:cTn>
                              </p:par>
                            </p:childTnLst>
                          </p:cTn>
                        </p:par>
                        <p:par>
                          <p:cTn id="15" fill="hold">
                            <p:stCondLst>
                              <p:cond delay="2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20"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7000"/>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dirty="0" smtClean="0">
                <a:solidFill>
                  <a:schemeClr val="bg1"/>
                </a:solidFill>
                <a:effectLst>
                  <a:outerShdw blurRad="38100" dist="38100" dir="2700000" algn="tl">
                    <a:srgbClr val="000000">
                      <a:alpha val="43137"/>
                    </a:srgbClr>
                  </a:outerShdw>
                </a:effectLst>
                <a:latin typeface="Book Antiqua" panose="02040602050305030304" pitchFamily="18" charset="0"/>
              </a:rPr>
              <a:t>История профессии</a:t>
            </a:r>
            <a:endParaRPr lang="ru-RU" sz="6000" dirty="0">
              <a:solidFill>
                <a:schemeClr val="bg1"/>
              </a:solidFill>
              <a:effectLst>
                <a:outerShdw blurRad="38100" dist="38100" dir="2700000" algn="tl">
                  <a:srgbClr val="000000">
                    <a:alpha val="43137"/>
                  </a:srgbClr>
                </a:outerShdw>
              </a:effectLst>
              <a:latin typeface="Book Antiqua" panose="02040602050305030304" pitchFamily="18" charset="0"/>
            </a:endParaRPr>
          </a:p>
        </p:txBody>
      </p:sp>
      <p:sp>
        <p:nvSpPr>
          <p:cNvPr id="3" name="Объект 2"/>
          <p:cNvSpPr>
            <a:spLocks noGrp="1"/>
          </p:cNvSpPr>
          <p:nvPr>
            <p:ph idx="1"/>
          </p:nvPr>
        </p:nvSpPr>
        <p:spPr>
          <a:xfrm>
            <a:off x="323528" y="1340768"/>
            <a:ext cx="8363272" cy="4785395"/>
          </a:xfrm>
        </p:spPr>
        <p:txBody>
          <a:bodyPr>
            <a:noAutofit/>
          </a:bodyPr>
          <a:lstStyle/>
          <a:p>
            <a:r>
              <a:rPr lang="ru-RU" sz="1800" dirty="0" smtClean="0">
                <a:solidFill>
                  <a:srgbClr val="002060"/>
                </a:solidFill>
                <a:effectLst>
                  <a:outerShdw blurRad="38100" dist="38100" dir="2700000" algn="tl">
                    <a:srgbClr val="000000">
                      <a:alpha val="43137"/>
                    </a:srgbClr>
                  </a:outerShdw>
                </a:effectLst>
                <a:latin typeface="Arial Black" panose="020B0A04020102020204" pitchFamily="34" charset="0"/>
              </a:rPr>
              <a:t>Первой стюардессой стала американка Элен Черч. Она предложила работать тем, у кого есть медицинское образование.</a:t>
            </a:r>
          </a:p>
          <a:p>
            <a:r>
              <a:rPr lang="ru-RU" sz="1800" dirty="0">
                <a:solidFill>
                  <a:srgbClr val="002060"/>
                </a:solidFill>
                <a:effectLst>
                  <a:outerShdw blurRad="38100" dist="38100" dir="2700000" algn="tl">
                    <a:srgbClr val="000000">
                      <a:alpha val="43137"/>
                    </a:srgbClr>
                  </a:outerShdw>
                </a:effectLst>
                <a:latin typeface="Arial Black" panose="020B0A04020102020204" pitchFamily="34" charset="0"/>
              </a:rPr>
              <a:t>Требования к претенденткам были следующие: быть незамужними, иметь диплом медсестры, возраст ‑ не старше 25 лет, вес ‑ не более 52 кг, рост ‑ не выше 160 сантиметров</a:t>
            </a:r>
            <a:r>
              <a:rPr lang="ru-RU" sz="1800" dirty="0" smtClean="0">
                <a:solidFill>
                  <a:srgbClr val="002060"/>
                </a:solidFill>
                <a:effectLst>
                  <a:outerShdw blurRad="38100" dist="38100" dir="2700000" algn="tl">
                    <a:srgbClr val="000000">
                      <a:alpha val="43137"/>
                    </a:srgbClr>
                  </a:outerShdw>
                </a:effectLst>
                <a:latin typeface="Arial Black" panose="020B0A04020102020204" pitchFamily="34" charset="0"/>
              </a:rPr>
              <a:t>.</a:t>
            </a:r>
          </a:p>
          <a:p>
            <a:r>
              <a:rPr lang="ru-RU" sz="1800" dirty="0">
                <a:solidFill>
                  <a:srgbClr val="002060"/>
                </a:solidFill>
                <a:effectLst>
                  <a:outerShdw blurRad="38100" dist="38100" dir="2700000" algn="tl">
                    <a:srgbClr val="000000">
                      <a:alpha val="43137"/>
                    </a:srgbClr>
                  </a:outerShdw>
                </a:effectLst>
                <a:latin typeface="Arial Black" panose="020B0A04020102020204" pitchFamily="34" charset="0"/>
              </a:rPr>
              <a:t>В их обязанности входило не только оказание ПМП (при необходимости), но и компостирование билетов, а также уборка в туалете, салоне и кабине пилотов, приветливое обращение с пассажирами, взвешивание пассажиров и их багажа, раздача пассажирам шлепанцев, жевательной резинки, одеял, чистка их обуви. Кроме того, первые стюардессы участвовали в погрузке и выгрузке багажа, а на промежуточных посадках носили ведра с топливом для заправки самолета. По прибытию авиалайнера в точку назначения, стюардессы должны были помогать закатывать его в ангар.</a:t>
            </a:r>
          </a:p>
        </p:txBody>
      </p:sp>
    </p:spTree>
    <p:extLst>
      <p:ext uri="{BB962C8B-B14F-4D97-AF65-F5344CB8AC3E}">
        <p14:creationId xmlns:p14="http://schemas.microsoft.com/office/powerpoint/2010/main" val="248407443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8000"/>
            <a:lum/>
          </a:blip>
          <a:srcRect/>
          <a:stretch>
            <a:fillRect l="-6000" r="-6000"/>
          </a:stretch>
        </a:blipFill>
        <a:effectLst/>
      </p:bgPr>
    </p:bg>
    <p:spTree>
      <p:nvGrpSpPr>
        <p:cNvPr id="1" name=""/>
        <p:cNvGrpSpPr/>
        <p:nvPr/>
      </p:nvGrpSpPr>
      <p:grpSpPr>
        <a:xfrm>
          <a:off x="0" y="0"/>
          <a:ext cx="0" cy="0"/>
          <a:chOff x="0" y="0"/>
          <a:chExt cx="0" cy="0"/>
        </a:xfrm>
      </p:grpSpPr>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43545">
            <a:off x="3331508" y="3091487"/>
            <a:ext cx="2918622" cy="1690489"/>
          </a:xfrm>
          <a:prstGeom prst="round2DiagRect">
            <a:avLst>
              <a:gd name="adj1" fmla="val 16667"/>
              <a:gd name="adj2" fmla="val 0"/>
            </a:avLst>
          </a:prstGeom>
          <a:ln w="88900" cap="sq">
            <a:solidFill>
              <a:schemeClr val="tx2">
                <a:lumMod val="75000"/>
              </a:schemeClr>
            </a:solidFill>
            <a:miter lim="800000"/>
          </a:ln>
          <a:effectLst>
            <a:outerShdw blurRad="254000" algn="tl" rotWithShape="0">
              <a:srgbClr val="000000">
                <a:alpha val="43000"/>
              </a:srgbClr>
            </a:outerShdw>
          </a:effectLst>
        </p:spPr>
      </p:pic>
      <p:sp>
        <p:nvSpPr>
          <p:cNvPr id="2" name="Заголовок 1"/>
          <p:cNvSpPr>
            <a:spLocks noGrp="1"/>
          </p:cNvSpPr>
          <p:nvPr>
            <p:ph type="title"/>
          </p:nvPr>
        </p:nvSpPr>
        <p:spPr/>
        <p:txBody>
          <a:bodyPr/>
          <a:lstStyle/>
          <a:p>
            <a:r>
              <a:rPr lang="ru-RU" dirty="0" smtClean="0"/>
              <a:t>Особенности профессии</a:t>
            </a:r>
            <a:endParaRPr lang="ru-RU" dirty="0"/>
          </a:p>
        </p:txBody>
      </p:sp>
      <p:sp>
        <p:nvSpPr>
          <p:cNvPr id="3" name="Объект 2"/>
          <p:cNvSpPr>
            <a:spLocks noGrp="1"/>
          </p:cNvSpPr>
          <p:nvPr>
            <p:ph idx="1"/>
          </p:nvPr>
        </p:nvSpPr>
        <p:spPr>
          <a:xfrm>
            <a:off x="457200" y="1484784"/>
            <a:ext cx="4402832" cy="4968552"/>
          </a:xfrm>
        </p:spPr>
        <p:txBody>
          <a:bodyPr>
            <a:normAutofit lnSpcReduction="10000"/>
          </a:bodyPr>
          <a:lstStyle/>
          <a:p>
            <a:r>
              <a:rPr lang="ru-RU" dirty="0" smtClean="0">
                <a:solidFill>
                  <a:schemeClr val="accent2">
                    <a:lumMod val="75000"/>
                  </a:schemeClr>
                </a:solidFill>
                <a:effectLst>
                  <a:outerShdw blurRad="38100" dist="38100" dir="2700000" algn="tl">
                    <a:srgbClr val="000000">
                      <a:alpha val="43137"/>
                    </a:srgbClr>
                  </a:outerShdw>
                </a:effectLst>
                <a:latin typeface="Cambria" panose="02040503050406030204" pitchFamily="18" charset="0"/>
              </a:rPr>
              <a:t>Основная задача бортпроводника- обеспечить безопасность пассажиров на борту. Эти люди должны сделать все возможное для создания комфорта и приятной атмосферы в полете.</a:t>
            </a:r>
            <a:endParaRPr lang="ru-RU" dirty="0">
              <a:solidFill>
                <a:schemeClr val="accent2">
                  <a:lumMod val="75000"/>
                </a:schemeClr>
              </a:solidFill>
              <a:effectLst>
                <a:outerShdw blurRad="38100" dist="38100" dir="2700000" algn="tl">
                  <a:srgbClr val="000000">
                    <a:alpha val="43137"/>
                  </a:srgbClr>
                </a:outerShdw>
              </a:effectLst>
              <a:latin typeface="Cambria" panose="02040503050406030204" pitchFamily="18" charset="0"/>
            </a:endParaRPr>
          </a:p>
        </p:txBody>
      </p:sp>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65720" y="2514147"/>
            <a:ext cx="2558347" cy="1703129"/>
          </a:xfrm>
          <a:prstGeom prst="snip2DiagRect">
            <a:avLst/>
          </a:prstGeom>
          <a:solidFill>
            <a:srgbClr val="FFFFFF">
              <a:shade val="85000"/>
            </a:srgbClr>
          </a:solidFill>
          <a:ln w="88900" cap="sq">
            <a:solidFill>
              <a:schemeClr val="tx2">
                <a:lumMod val="75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 name="Рисунок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97976" y="1192885"/>
            <a:ext cx="2267744" cy="1514349"/>
          </a:xfrm>
          <a:prstGeom prst="roundRect">
            <a:avLst>
              <a:gd name="adj" fmla="val 16667"/>
            </a:avLst>
          </a:prstGeom>
          <a:ln>
            <a:solidFill>
              <a:schemeClr val="tx2">
                <a:lumMod val="75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 name="Рисунок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695024">
            <a:off x="5509732" y="4663733"/>
            <a:ext cx="3456384" cy="2122341"/>
          </a:xfrm>
          <a:prstGeom prst="ellipse">
            <a:avLst/>
          </a:prstGeom>
          <a:ln w="63500" cap="rnd">
            <a:solidFill>
              <a:schemeClr val="tx2">
                <a:lumMod val="75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97109621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3">
                                            <p:txEl>
                                              <p:pRg st="0" end="0"/>
                                            </p:txEl>
                                          </p:spTgt>
                                        </p:tgtEl>
                                        <p:attrNameLst>
                                          <p:attrName>style.visibility</p:attrName>
                                        </p:attrNameLst>
                                      </p:cBhvr>
                                      <p:to>
                                        <p:strVal val="visible"/>
                                      </p:to>
                                    </p:set>
                                    <p:anim by="(-#ppt_w*2)" calcmode="lin" valueType="num">
                                      <p:cBhvr rctx="PPT">
                                        <p:cTn id="14" dur="500" autoRev="1" fill="hold">
                                          <p:stCondLst>
                                            <p:cond delay="0"/>
                                          </p:stCondLst>
                                        </p:cTn>
                                        <p:tgtEl>
                                          <p:spTgt spid="3">
                                            <p:txEl>
                                              <p:pRg st="0" end="0"/>
                                            </p:txEl>
                                          </p:spTgt>
                                        </p:tgtEl>
                                        <p:attrNameLst>
                                          <p:attrName>ppt_w</p:attrName>
                                        </p:attrNameLst>
                                      </p:cBhvr>
                                    </p:anim>
                                    <p:anim by="(#ppt_w*0.50)" calcmode="lin" valueType="num">
                                      <p:cBhvr>
                                        <p:cTn id="15" dur="500" decel="50000" autoRev="1" fill="hold">
                                          <p:stCondLst>
                                            <p:cond delay="0"/>
                                          </p:stCondLst>
                                        </p:cTn>
                                        <p:tgtEl>
                                          <p:spTgt spid="3">
                                            <p:txEl>
                                              <p:pRg st="0" end="0"/>
                                            </p:txEl>
                                          </p:spTgt>
                                        </p:tgtEl>
                                        <p:attrNameLst>
                                          <p:attrName>ppt_x</p:attrName>
                                        </p:attrNameLst>
                                      </p:cBhvr>
                                    </p:anim>
                                    <p:anim from="(-#ppt_h/2)" to="(#ppt_y)" calcmode="lin" valueType="num">
                                      <p:cBhvr>
                                        <p:cTn id="16" dur="1000" fill="hold">
                                          <p:stCondLst>
                                            <p:cond delay="0"/>
                                          </p:stCondLst>
                                        </p:cTn>
                                        <p:tgtEl>
                                          <p:spTgt spid="3">
                                            <p:txEl>
                                              <p:pRg st="0" end="0"/>
                                            </p:txEl>
                                          </p:spTgt>
                                        </p:tgtEl>
                                        <p:attrNameLst>
                                          <p:attrName>ppt_y</p:attrName>
                                        </p:attrNameLst>
                                      </p:cBhvr>
                                    </p:anim>
                                    <p:animRot by="21600000">
                                      <p:cBhvr>
                                        <p:cTn id="17" dur="1000" fill="hold">
                                          <p:stCondLst>
                                            <p:cond delay="0"/>
                                          </p:stCondLst>
                                        </p:cTn>
                                        <p:tgtEl>
                                          <p:spTgt spid="3">
                                            <p:txEl>
                                              <p:pRg st="0" end="0"/>
                                            </p:txEl>
                                          </p:spTgt>
                                        </p:tgtEl>
                                        <p:attrNameLst>
                                          <p:attrName>r</p:attrName>
                                        </p:attrNameLst>
                                      </p:cBhvr>
                                    </p:animRot>
                                  </p:childTnLst>
                                </p:cTn>
                              </p:par>
                              <p:par>
                                <p:cTn id="18" presetID="22" presetClass="entr" presetSubtype="4"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par>
                          <p:cTn id="21" fill="hold">
                            <p:stCondLst>
                              <p:cond delay="16500"/>
                            </p:stCondLst>
                            <p:childTnLst>
                              <p:par>
                                <p:cTn id="22" presetID="16" presetClass="entr" presetSubtype="21"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par>
                          <p:cTn id="25" fill="hold">
                            <p:stCondLst>
                              <p:cond delay="17000"/>
                            </p:stCondLst>
                            <p:childTnLst>
                              <p:par>
                                <p:cTn id="26" presetID="2" presetClass="entr" presetSubtype="4"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par>
                          <p:cTn id="30" fill="hold">
                            <p:stCondLst>
                              <p:cond delay="17500"/>
                            </p:stCondLst>
                            <p:childTnLst>
                              <p:par>
                                <p:cTn id="31" presetID="10" presetClass="entr" presetSubtype="0"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9000"/>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chemeClr val="accent6">
                    <a:lumMod val="40000"/>
                    <a:lumOff val="60000"/>
                  </a:schemeClr>
                </a:solidFill>
                <a:effectLst>
                  <a:outerShdw blurRad="38100" dist="38100" dir="2700000" algn="tl">
                    <a:srgbClr val="000000">
                      <a:alpha val="43137"/>
                    </a:srgbClr>
                  </a:outerShdw>
                </a:effectLst>
                <a:latin typeface="Segoe Script" panose="020B0504020000000003" pitchFamily="34" charset="0"/>
              </a:rPr>
              <a:t>Обязанности бортпроводника</a:t>
            </a:r>
            <a:endParaRPr lang="ru-RU" dirty="0">
              <a:solidFill>
                <a:schemeClr val="accent6">
                  <a:lumMod val="40000"/>
                  <a:lumOff val="60000"/>
                </a:schemeClr>
              </a:solidFill>
              <a:effectLst>
                <a:outerShdw blurRad="38100" dist="38100" dir="2700000" algn="tl">
                  <a:srgbClr val="000000">
                    <a:alpha val="43137"/>
                  </a:srgbClr>
                </a:outerShdw>
              </a:effectLst>
              <a:latin typeface="Segoe Script" panose="020B0504020000000003" pitchFamily="34" charset="0"/>
            </a:endParaRPr>
          </a:p>
        </p:txBody>
      </p:sp>
      <p:sp>
        <p:nvSpPr>
          <p:cNvPr id="3" name="Объект 2"/>
          <p:cNvSpPr>
            <a:spLocks noGrp="1"/>
          </p:cNvSpPr>
          <p:nvPr>
            <p:ph idx="1"/>
          </p:nvPr>
        </p:nvSpPr>
        <p:spPr/>
        <p:txBody>
          <a:bodyPr>
            <a:normAutofit fontScale="92500" lnSpcReduction="20000"/>
          </a:bodyPr>
          <a:lstStyle/>
          <a:p>
            <a:r>
              <a:rPr lang="ru-RU" dirty="0" smtClean="0">
                <a:solidFill>
                  <a:schemeClr val="accent6">
                    <a:lumMod val="20000"/>
                    <a:lumOff val="80000"/>
                  </a:schemeClr>
                </a:solidFill>
                <a:effectLst>
                  <a:outerShdw blurRad="38100" dist="38100" dir="2700000" algn="tl">
                    <a:srgbClr val="000000">
                      <a:alpha val="43137"/>
                    </a:srgbClr>
                  </a:outerShdw>
                </a:effectLst>
              </a:rPr>
              <a:t>Разъяснение пассажирам правил поведения на борту и во время аварийных ситуаций</a:t>
            </a:r>
          </a:p>
          <a:p>
            <a:r>
              <a:rPr lang="ru-RU" dirty="0" smtClean="0">
                <a:solidFill>
                  <a:schemeClr val="accent5">
                    <a:lumMod val="40000"/>
                    <a:lumOff val="60000"/>
                  </a:schemeClr>
                </a:solidFill>
                <a:effectLst>
                  <a:outerShdw blurRad="38100" dist="38100" dir="2700000" algn="tl">
                    <a:srgbClr val="000000">
                      <a:alpha val="43137"/>
                    </a:srgbClr>
                  </a:outerShdw>
                </a:effectLst>
              </a:rPr>
              <a:t>Оказание первой медицинской помощи(бортпроводники могут даже принимать роды, сейчас этому обучают в авиашколах)</a:t>
            </a:r>
          </a:p>
          <a:p>
            <a:r>
              <a:rPr lang="ru-RU" dirty="0" smtClean="0">
                <a:solidFill>
                  <a:schemeClr val="accent6">
                    <a:lumMod val="20000"/>
                    <a:lumOff val="80000"/>
                  </a:schemeClr>
                </a:solidFill>
                <a:effectLst>
                  <a:outerShdw blurRad="38100" dist="38100" dir="2700000" algn="tl">
                    <a:srgbClr val="000000">
                      <a:alpha val="43137"/>
                    </a:srgbClr>
                  </a:outerShdw>
                </a:effectLst>
              </a:rPr>
              <a:t>Обеспечение пассажиров питанием</a:t>
            </a:r>
          </a:p>
          <a:p>
            <a:r>
              <a:rPr lang="ru-RU" dirty="0" smtClean="0">
                <a:solidFill>
                  <a:schemeClr val="accent5">
                    <a:lumMod val="40000"/>
                    <a:lumOff val="60000"/>
                  </a:schemeClr>
                </a:solidFill>
                <a:effectLst>
                  <a:outerShdw blurRad="38100" dist="38100" dir="2700000" algn="tl">
                    <a:srgbClr val="000000">
                      <a:alpha val="43137"/>
                    </a:srgbClr>
                  </a:outerShdw>
                </a:effectLst>
              </a:rPr>
              <a:t>Помощь в размещении на борту самолета</a:t>
            </a:r>
          </a:p>
          <a:p>
            <a:r>
              <a:rPr lang="ru-RU" dirty="0" smtClean="0">
                <a:solidFill>
                  <a:schemeClr val="accent6">
                    <a:lumMod val="20000"/>
                    <a:lumOff val="80000"/>
                  </a:schemeClr>
                </a:solidFill>
                <a:effectLst>
                  <a:outerShdw blurRad="38100" dist="38100" dir="2700000" algn="tl">
                    <a:srgbClr val="000000">
                      <a:alpha val="43137"/>
                    </a:srgbClr>
                  </a:outerShdw>
                </a:effectLst>
              </a:rPr>
              <a:t>Во время аварийных ситуаций принимать необходимые  меры для обеспечения безопасности пассажиров</a:t>
            </a:r>
          </a:p>
        </p:txBody>
      </p:sp>
    </p:spTree>
    <p:extLst>
      <p:ext uri="{BB962C8B-B14F-4D97-AF65-F5344CB8AC3E}">
        <p14:creationId xmlns:p14="http://schemas.microsoft.com/office/powerpoint/2010/main" val="37639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37"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17" fill="hold">
                            <p:stCondLst>
                              <p:cond delay="2000"/>
                            </p:stCondLst>
                            <p:childTnLst>
                              <p:par>
                                <p:cTn id="18" presetID="37" presetClass="entr" presetSubtype="0" fill="hold" grpId="0" nodeType="after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par>
                          <p:cTn id="24" fill="hold">
                            <p:stCondLst>
                              <p:cond delay="3000"/>
                            </p:stCondLst>
                            <p:childTnLst>
                              <p:par>
                                <p:cTn id="25" presetID="37" presetClass="entr" presetSubtype="0" fill="hold" grpId="0" nodeType="after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par>
                          <p:cTn id="31" fill="hold">
                            <p:stCondLst>
                              <p:cond delay="4000"/>
                            </p:stCondLst>
                            <p:childTnLst>
                              <p:par>
                                <p:cTn id="32" presetID="37" presetClass="entr" presetSubtype="0" fill="hold" grpId="0" nodeType="after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par>
                          <p:cTn id="38" fill="hold">
                            <p:stCondLst>
                              <p:cond delay="5000"/>
                            </p:stCondLst>
                            <p:childTnLst>
                              <p:par>
                                <p:cTn id="39" presetID="37" presetClass="entr" presetSubtype="0" fill="hold" grpId="0" nodeType="after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9000"/>
            <a:lum/>
          </a:blip>
          <a:srcRect/>
          <a:stretch>
            <a:fillRect l="-10000" r="-10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chemeClr val="tx2">
                    <a:lumMod val="50000"/>
                  </a:schemeClr>
                </a:solidFill>
                <a:effectLst>
                  <a:outerShdw blurRad="38100" dist="38100" dir="2700000" algn="tl">
                    <a:srgbClr val="000000">
                      <a:alpha val="43137"/>
                    </a:srgbClr>
                  </a:outerShdw>
                </a:effectLst>
                <a:latin typeface="Arial Unicode MS" panose="020B0604020202020204" pitchFamily="34" charset="-128"/>
                <a:ea typeface="Arial Unicode MS" panose="020B0604020202020204" pitchFamily="34" charset="-128"/>
                <a:cs typeface="Arial Unicode MS" panose="020B0604020202020204" pitchFamily="34" charset="-128"/>
              </a:rPr>
              <a:t>Требования к кандидатам</a:t>
            </a:r>
            <a:endParaRPr lang="ru-RU" dirty="0">
              <a:solidFill>
                <a:schemeClr val="tx2">
                  <a:lumMod val="50000"/>
                </a:schemeClr>
              </a:solidFill>
              <a:effectLst>
                <a:outerShdw blurRad="38100" dist="38100" dir="2700000" algn="tl">
                  <a:srgbClr val="000000">
                    <a:alpha val="43137"/>
                  </a:srgbClr>
                </a:outerShdw>
              </a:effectLst>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3" name="Объект 2"/>
          <p:cNvSpPr>
            <a:spLocks noGrp="1"/>
          </p:cNvSpPr>
          <p:nvPr>
            <p:ph idx="1"/>
          </p:nvPr>
        </p:nvSpPr>
        <p:spPr>
          <a:xfrm>
            <a:off x="457200" y="1340768"/>
            <a:ext cx="7859216" cy="4785395"/>
          </a:xfrm>
        </p:spPr>
        <p:txBody>
          <a:bodyPr>
            <a:normAutofit fontScale="70000" lnSpcReduction="20000"/>
          </a:bodyPr>
          <a:lstStyle/>
          <a:p>
            <a:r>
              <a:rPr lang="ru-RU" dirty="0">
                <a:solidFill>
                  <a:schemeClr val="accent6">
                    <a:lumMod val="60000"/>
                    <a:lumOff val="40000"/>
                  </a:schemeClr>
                </a:solidFill>
                <a:effectLst>
                  <a:outerShdw blurRad="38100" dist="38100" dir="2700000" algn="tl">
                    <a:srgbClr val="000000">
                      <a:alpha val="43137"/>
                    </a:srgbClr>
                  </a:outerShdw>
                </a:effectLst>
              </a:rPr>
              <a:t>Гражданство РФ, республики Беларусь, регистрация в Москве или Московской области.</a:t>
            </a:r>
          </a:p>
          <a:p>
            <a:r>
              <a:rPr lang="ru-RU" dirty="0">
                <a:solidFill>
                  <a:schemeClr val="accent4">
                    <a:lumMod val="50000"/>
                  </a:schemeClr>
                </a:solidFill>
                <a:effectLst>
                  <a:outerShdw blurRad="38100" dist="38100" dir="2700000" algn="tl">
                    <a:srgbClr val="000000">
                      <a:alpha val="43137"/>
                    </a:srgbClr>
                  </a:outerShdw>
                </a:effectLst>
              </a:rPr>
              <a:t>Образование не ниже полного среднего;</a:t>
            </a:r>
          </a:p>
          <a:p>
            <a:r>
              <a:rPr lang="ru-RU" dirty="0">
                <a:solidFill>
                  <a:schemeClr val="accent6">
                    <a:lumMod val="60000"/>
                    <a:lumOff val="40000"/>
                  </a:schemeClr>
                </a:solidFill>
                <a:effectLst>
                  <a:outerShdw blurRad="38100" dist="38100" dir="2700000" algn="tl">
                    <a:srgbClr val="000000">
                      <a:alpha val="43137"/>
                    </a:srgbClr>
                  </a:outerShdw>
                </a:effectLst>
              </a:rPr>
              <a:t>Возраст: 18 - 26 лет (кандидат в бортпроводники, без опыта), 18 - 35 лет (кандидат с опытом и действующим «Свидетельством бортпроводника»);</a:t>
            </a:r>
          </a:p>
          <a:p>
            <a:r>
              <a:rPr lang="ru-RU" dirty="0">
                <a:solidFill>
                  <a:schemeClr val="accent4">
                    <a:lumMod val="50000"/>
                  </a:schemeClr>
                </a:solidFill>
                <a:effectLst>
                  <a:outerShdw blurRad="38100" dist="38100" dir="2700000" algn="tl">
                    <a:srgbClr val="000000">
                      <a:alpha val="43137"/>
                    </a:srgbClr>
                  </a:outerShdw>
                </a:effectLst>
              </a:rPr>
              <a:t>Женщины: рост 160-175 см, размер одежды 42-48;</a:t>
            </a:r>
          </a:p>
          <a:p>
            <a:r>
              <a:rPr lang="ru-RU" dirty="0">
                <a:solidFill>
                  <a:schemeClr val="accent6">
                    <a:lumMod val="60000"/>
                    <a:lumOff val="40000"/>
                  </a:schemeClr>
                </a:solidFill>
                <a:effectLst>
                  <a:outerShdw blurRad="38100" dist="38100" dir="2700000" algn="tl">
                    <a:srgbClr val="000000">
                      <a:alpha val="43137"/>
                    </a:srgbClr>
                  </a:outerShdw>
                </a:effectLst>
              </a:rPr>
              <a:t>Мужчины: рост 170-185 см, размер одежды 46-54;</a:t>
            </a:r>
          </a:p>
          <a:p>
            <a:r>
              <a:rPr lang="ru-RU" dirty="0">
                <a:solidFill>
                  <a:schemeClr val="accent4">
                    <a:lumMod val="50000"/>
                  </a:schemeClr>
                </a:solidFill>
                <a:effectLst>
                  <a:outerShdw blurRad="38100" dist="38100" dir="2700000" algn="tl">
                    <a:srgbClr val="000000">
                      <a:alpha val="43137"/>
                    </a:srgbClr>
                  </a:outerShdw>
                </a:effectLst>
              </a:rPr>
              <a:t>Владение английским языком на уровне </a:t>
            </a:r>
            <a:r>
              <a:rPr lang="ru-RU" dirty="0" err="1">
                <a:solidFill>
                  <a:schemeClr val="accent4">
                    <a:lumMod val="50000"/>
                  </a:schemeClr>
                </a:solidFill>
                <a:effectLst>
                  <a:outerShdw blurRad="38100" dist="38100" dir="2700000" algn="tl">
                    <a:srgbClr val="000000">
                      <a:alpha val="43137"/>
                    </a:srgbClr>
                  </a:outerShdw>
                </a:effectLst>
              </a:rPr>
              <a:t>Intermediate</a:t>
            </a:r>
            <a:r>
              <a:rPr lang="ru-RU" dirty="0">
                <a:solidFill>
                  <a:schemeClr val="accent4">
                    <a:lumMod val="50000"/>
                  </a:schemeClr>
                </a:solidFill>
                <a:effectLst>
                  <a:outerShdw blurRad="38100" dist="38100" dir="2700000" algn="tl">
                    <a:srgbClr val="000000">
                      <a:alpha val="43137"/>
                    </a:srgbClr>
                  </a:outerShdw>
                </a:effectLst>
              </a:rPr>
              <a:t>;</a:t>
            </a:r>
          </a:p>
          <a:p>
            <a:r>
              <a:rPr lang="ru-RU" dirty="0">
                <a:solidFill>
                  <a:schemeClr val="accent4">
                    <a:lumMod val="50000"/>
                  </a:schemeClr>
                </a:solidFill>
                <a:effectLst>
                  <a:outerShdw blurRad="38100" dist="38100" dir="2700000" algn="tl">
                    <a:srgbClr val="000000">
                      <a:alpha val="43137"/>
                    </a:srgbClr>
                  </a:outerShdw>
                </a:effectLst>
              </a:rPr>
              <a:t>Наличие документа воинского учета (для военнообязанных лиц);</a:t>
            </a:r>
          </a:p>
          <a:p>
            <a:r>
              <a:rPr lang="ru-RU" dirty="0">
                <a:solidFill>
                  <a:schemeClr val="accent6">
                    <a:lumMod val="60000"/>
                    <a:lumOff val="40000"/>
                  </a:schemeClr>
                </a:solidFill>
                <a:effectLst>
                  <a:outerShdw blurRad="38100" dist="38100" dir="2700000" algn="tl">
                    <a:srgbClr val="000000">
                      <a:alpha val="43137"/>
                    </a:srgbClr>
                  </a:outerShdw>
                </a:effectLst>
              </a:rPr>
              <a:t>Желание работать в сфере обслуживания, доброжелательность, общительность, энтузиазм, умение работать в команде, ответственность и дисциплинированность.</a:t>
            </a:r>
          </a:p>
        </p:txBody>
      </p:sp>
    </p:spTree>
    <p:extLst>
      <p:ext uri="{BB962C8B-B14F-4D97-AF65-F5344CB8AC3E}">
        <p14:creationId xmlns:p14="http://schemas.microsoft.com/office/powerpoint/2010/main" val="13820703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25" presetClass="entr" presetSubtype="0" fill="hold" grpId="0"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p:cTn id="10"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11"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12"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4"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5"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6"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7" dur="1000" decel="50000">
                                          <p:stCondLst>
                                            <p:cond delay="0"/>
                                          </p:stCondLst>
                                        </p:cTn>
                                        <p:tgtEl>
                                          <p:spTgt spid="3">
                                            <p:txEl>
                                              <p:pRg st="0" end="0"/>
                                            </p:txEl>
                                          </p:spTgt>
                                        </p:tgtEl>
                                      </p:cBhvr>
                                    </p:animEffect>
                                  </p:childTnLst>
                                </p:cTn>
                              </p:par>
                            </p:childTnLst>
                          </p:cTn>
                        </p:par>
                        <p:par>
                          <p:cTn id="18" fill="hold">
                            <p:stCondLst>
                              <p:cond delay="1000"/>
                            </p:stCondLst>
                            <p:childTnLst>
                              <p:par>
                                <p:cTn id="19" presetID="25" presetClass="entr" presetSubtype="0" fill="hold" grpId="0" nodeType="after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24"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3">
                                            <p:txEl>
                                              <p:pRg st="1" end="1"/>
                                            </p:txEl>
                                          </p:spTgt>
                                        </p:tgtEl>
                                      </p:cBhvr>
                                    </p:animEffect>
                                  </p:childTnLst>
                                </p:cTn>
                              </p:par>
                            </p:childTnLst>
                          </p:cTn>
                        </p:par>
                        <p:par>
                          <p:cTn id="29" fill="hold">
                            <p:stCondLst>
                              <p:cond delay="2000"/>
                            </p:stCondLst>
                            <p:childTnLst>
                              <p:par>
                                <p:cTn id="30" presetID="25" presetClass="entr" presetSubtype="0" fill="hold" grpId="0" nodeType="after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 calcmode="lin" valueType="num">
                                      <p:cBhvr>
                                        <p:cTn id="32"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35"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3">
                                            <p:txEl>
                                              <p:pRg st="2" end="2"/>
                                            </p:txEl>
                                          </p:spTgt>
                                        </p:tgtEl>
                                      </p:cBhvr>
                                    </p:animEffect>
                                  </p:childTnLst>
                                </p:cTn>
                              </p:par>
                            </p:childTnLst>
                          </p:cTn>
                        </p:par>
                        <p:par>
                          <p:cTn id="40" fill="hold">
                            <p:stCondLst>
                              <p:cond delay="3000"/>
                            </p:stCondLst>
                            <p:childTnLst>
                              <p:par>
                                <p:cTn id="41" presetID="25" presetClass="entr" presetSubtype="0" fill="hold" grpId="0" nodeType="after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 calcmode="lin" valueType="num">
                                      <p:cBhvr>
                                        <p:cTn id="43" dur="500" decel="50000" fill="hold">
                                          <p:stCondLst>
                                            <p:cond delay="0"/>
                                          </p:stCondLst>
                                        </p:cTn>
                                        <p:tgtEl>
                                          <p:spTgt spid="3">
                                            <p:txEl>
                                              <p:pRg st="3" end="3"/>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3">
                                            <p:txEl>
                                              <p:pRg st="3" end="3"/>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3">
                                            <p:txEl>
                                              <p:pRg st="3" end="3"/>
                                            </p:txEl>
                                          </p:spTgt>
                                        </p:tgtEl>
                                        <p:attrNameLst>
                                          <p:attrName>ppt_w</p:attrName>
                                        </p:attrNameLst>
                                      </p:cBhvr>
                                      <p:tavLst>
                                        <p:tav tm="0">
                                          <p:val>
                                            <p:strVal val="#ppt_w*.05"/>
                                          </p:val>
                                        </p:tav>
                                        <p:tav tm="100000">
                                          <p:val>
                                            <p:strVal val="#ppt_w"/>
                                          </p:val>
                                        </p:tav>
                                      </p:tavLst>
                                    </p:anim>
                                    <p:anim calcmode="lin" valueType="num">
                                      <p:cBhvr>
                                        <p:cTn id="46" dur="10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3">
                                            <p:txEl>
                                              <p:pRg st="3" end="3"/>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3">
                                            <p:txEl>
                                              <p:pRg st="3" end="3"/>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3">
                                            <p:txEl>
                                              <p:pRg st="3" end="3"/>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3">
                                            <p:txEl>
                                              <p:pRg st="3" end="3"/>
                                            </p:txEl>
                                          </p:spTgt>
                                        </p:tgtEl>
                                      </p:cBhvr>
                                    </p:animEffect>
                                  </p:childTnLst>
                                </p:cTn>
                              </p:par>
                            </p:childTnLst>
                          </p:cTn>
                        </p:par>
                        <p:par>
                          <p:cTn id="51" fill="hold">
                            <p:stCondLst>
                              <p:cond delay="4000"/>
                            </p:stCondLst>
                            <p:childTnLst>
                              <p:par>
                                <p:cTn id="52" presetID="25" presetClass="entr" presetSubtype="0" fill="hold" grpId="0" nodeType="afterEffect">
                                  <p:stCondLst>
                                    <p:cond delay="0"/>
                                  </p:stCondLst>
                                  <p:childTnLst>
                                    <p:set>
                                      <p:cBhvr>
                                        <p:cTn id="53" dur="1" fill="hold">
                                          <p:stCondLst>
                                            <p:cond delay="0"/>
                                          </p:stCondLst>
                                        </p:cTn>
                                        <p:tgtEl>
                                          <p:spTgt spid="3">
                                            <p:txEl>
                                              <p:pRg st="4" end="4"/>
                                            </p:txEl>
                                          </p:spTgt>
                                        </p:tgtEl>
                                        <p:attrNameLst>
                                          <p:attrName>style.visibility</p:attrName>
                                        </p:attrNameLst>
                                      </p:cBhvr>
                                      <p:to>
                                        <p:strVal val="visible"/>
                                      </p:to>
                                    </p:set>
                                    <p:anim calcmode="lin" valueType="num">
                                      <p:cBhvr>
                                        <p:cTn id="54" dur="500" decel="50000" fill="hold">
                                          <p:stCondLst>
                                            <p:cond delay="0"/>
                                          </p:stCondLst>
                                        </p:cTn>
                                        <p:tgtEl>
                                          <p:spTgt spid="3">
                                            <p:txEl>
                                              <p:pRg st="4" end="4"/>
                                            </p:txEl>
                                          </p:spTgt>
                                        </p:tgtEl>
                                        <p:attrNameLst>
                                          <p:attrName>style.rotation</p:attrName>
                                        </p:attrNameLst>
                                      </p:cBhvr>
                                      <p:tavLst>
                                        <p:tav tm="0">
                                          <p:val>
                                            <p:fltVal val="-90"/>
                                          </p:val>
                                        </p:tav>
                                        <p:tav tm="100000">
                                          <p:val>
                                            <p:fltVal val="0"/>
                                          </p:val>
                                        </p:tav>
                                      </p:tavLst>
                                    </p:anim>
                                    <p:anim calcmode="lin" valueType="num">
                                      <p:cBhvr>
                                        <p:cTn id="55" dur="500" decel="50000" fill="hold">
                                          <p:stCondLst>
                                            <p:cond delay="0"/>
                                          </p:stCondLst>
                                        </p:cTn>
                                        <p:tgtEl>
                                          <p:spTgt spid="3">
                                            <p:txEl>
                                              <p:pRg st="4" end="4"/>
                                            </p:txEl>
                                          </p:spTgt>
                                        </p:tgtEl>
                                        <p:attrNameLst>
                                          <p:attrName>ppt_w</p:attrName>
                                        </p:attrNameLst>
                                      </p:cBhvr>
                                      <p:tavLst>
                                        <p:tav tm="0">
                                          <p:val>
                                            <p:strVal val="#ppt_w"/>
                                          </p:val>
                                        </p:tav>
                                        <p:tav tm="100000">
                                          <p:val>
                                            <p:strVal val="#ppt_w*.05"/>
                                          </p:val>
                                        </p:tav>
                                      </p:tavLst>
                                    </p:anim>
                                    <p:anim calcmode="lin" valueType="num">
                                      <p:cBhvr>
                                        <p:cTn id="56" dur="500" accel="50000" fill="hold">
                                          <p:stCondLst>
                                            <p:cond delay="500"/>
                                          </p:stCondLst>
                                        </p:cTn>
                                        <p:tgtEl>
                                          <p:spTgt spid="3">
                                            <p:txEl>
                                              <p:pRg st="4" end="4"/>
                                            </p:txEl>
                                          </p:spTgt>
                                        </p:tgtEl>
                                        <p:attrNameLst>
                                          <p:attrName>ppt_w</p:attrName>
                                        </p:attrNameLst>
                                      </p:cBhvr>
                                      <p:tavLst>
                                        <p:tav tm="0">
                                          <p:val>
                                            <p:strVal val="#ppt_w*.05"/>
                                          </p:val>
                                        </p:tav>
                                        <p:tav tm="100000">
                                          <p:val>
                                            <p:strVal val="#ppt_w"/>
                                          </p:val>
                                        </p:tav>
                                      </p:tavLst>
                                    </p:anim>
                                    <p:anim calcmode="lin" valueType="num">
                                      <p:cBhvr>
                                        <p:cTn id="57" dur="10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58" dur="500" decel="50000" fill="hold">
                                          <p:stCondLst>
                                            <p:cond delay="0"/>
                                          </p:stCondLst>
                                        </p:cTn>
                                        <p:tgtEl>
                                          <p:spTgt spid="3">
                                            <p:txEl>
                                              <p:pRg st="4" end="4"/>
                                            </p:txEl>
                                          </p:spTgt>
                                        </p:tgtEl>
                                        <p:attrNameLst>
                                          <p:attrName>ppt_x</p:attrName>
                                        </p:attrNameLst>
                                      </p:cBhvr>
                                      <p:tavLst>
                                        <p:tav tm="0">
                                          <p:val>
                                            <p:strVal val="#ppt_x+.4"/>
                                          </p:val>
                                        </p:tav>
                                        <p:tav tm="100000">
                                          <p:val>
                                            <p:strVal val="#ppt_x"/>
                                          </p:val>
                                        </p:tav>
                                      </p:tavLst>
                                    </p:anim>
                                    <p:anim calcmode="lin" valueType="num">
                                      <p:cBhvr>
                                        <p:cTn id="59" dur="500" decel="50000" fill="hold">
                                          <p:stCondLst>
                                            <p:cond delay="0"/>
                                          </p:stCondLst>
                                        </p:cTn>
                                        <p:tgtEl>
                                          <p:spTgt spid="3">
                                            <p:txEl>
                                              <p:pRg st="4" end="4"/>
                                            </p:txEl>
                                          </p:spTgt>
                                        </p:tgtEl>
                                        <p:attrNameLst>
                                          <p:attrName>ppt_y</p:attrName>
                                        </p:attrNameLst>
                                      </p:cBhvr>
                                      <p:tavLst>
                                        <p:tav tm="0">
                                          <p:val>
                                            <p:strVal val="#ppt_y-.2"/>
                                          </p:val>
                                        </p:tav>
                                        <p:tav tm="100000">
                                          <p:val>
                                            <p:strVal val="#ppt_y+.1"/>
                                          </p:val>
                                        </p:tav>
                                      </p:tavLst>
                                    </p:anim>
                                    <p:anim calcmode="lin" valueType="num">
                                      <p:cBhvr>
                                        <p:cTn id="60" dur="500" accel="50000" fill="hold">
                                          <p:stCondLst>
                                            <p:cond delay="500"/>
                                          </p:stCondLst>
                                        </p:cTn>
                                        <p:tgtEl>
                                          <p:spTgt spid="3">
                                            <p:txEl>
                                              <p:pRg st="4" end="4"/>
                                            </p:txEl>
                                          </p:spTgt>
                                        </p:tgtEl>
                                        <p:attrNameLst>
                                          <p:attrName>ppt_y</p:attrName>
                                        </p:attrNameLst>
                                      </p:cBhvr>
                                      <p:tavLst>
                                        <p:tav tm="0">
                                          <p:val>
                                            <p:strVal val="#ppt_y+.1"/>
                                          </p:val>
                                        </p:tav>
                                        <p:tav tm="100000">
                                          <p:val>
                                            <p:strVal val="#ppt_y"/>
                                          </p:val>
                                        </p:tav>
                                      </p:tavLst>
                                    </p:anim>
                                    <p:animEffect transition="in" filter="fade">
                                      <p:cBhvr>
                                        <p:cTn id="61" dur="1000" decel="50000">
                                          <p:stCondLst>
                                            <p:cond delay="0"/>
                                          </p:stCondLst>
                                        </p:cTn>
                                        <p:tgtEl>
                                          <p:spTgt spid="3">
                                            <p:txEl>
                                              <p:pRg st="4" end="4"/>
                                            </p:txEl>
                                          </p:spTgt>
                                        </p:tgtEl>
                                      </p:cBhvr>
                                    </p:animEffect>
                                  </p:childTnLst>
                                </p:cTn>
                              </p:par>
                            </p:childTnLst>
                          </p:cTn>
                        </p:par>
                        <p:par>
                          <p:cTn id="62" fill="hold">
                            <p:stCondLst>
                              <p:cond delay="5000"/>
                            </p:stCondLst>
                            <p:childTnLst>
                              <p:par>
                                <p:cTn id="63" presetID="25" presetClass="entr" presetSubtype="0" fill="hold" grpId="0" nodeType="afterEffect">
                                  <p:stCondLst>
                                    <p:cond delay="0"/>
                                  </p:stCondLst>
                                  <p:childTnLst>
                                    <p:set>
                                      <p:cBhvr>
                                        <p:cTn id="64" dur="1" fill="hold">
                                          <p:stCondLst>
                                            <p:cond delay="0"/>
                                          </p:stCondLst>
                                        </p:cTn>
                                        <p:tgtEl>
                                          <p:spTgt spid="3">
                                            <p:txEl>
                                              <p:pRg st="5" end="5"/>
                                            </p:txEl>
                                          </p:spTgt>
                                        </p:tgtEl>
                                        <p:attrNameLst>
                                          <p:attrName>style.visibility</p:attrName>
                                        </p:attrNameLst>
                                      </p:cBhvr>
                                      <p:to>
                                        <p:strVal val="visible"/>
                                      </p:to>
                                    </p:set>
                                    <p:anim calcmode="lin" valueType="num">
                                      <p:cBhvr>
                                        <p:cTn id="65" dur="500" decel="50000" fill="hold">
                                          <p:stCondLst>
                                            <p:cond delay="0"/>
                                          </p:stCondLst>
                                        </p:cTn>
                                        <p:tgtEl>
                                          <p:spTgt spid="3">
                                            <p:txEl>
                                              <p:pRg st="5" end="5"/>
                                            </p:txEl>
                                          </p:spTgt>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3">
                                            <p:txEl>
                                              <p:pRg st="5" end="5"/>
                                            </p:txEl>
                                          </p:spTgt>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3">
                                            <p:txEl>
                                              <p:pRg st="5" end="5"/>
                                            </p:txEl>
                                          </p:spTgt>
                                        </p:tgtEl>
                                        <p:attrNameLst>
                                          <p:attrName>ppt_w</p:attrName>
                                        </p:attrNameLst>
                                      </p:cBhvr>
                                      <p:tavLst>
                                        <p:tav tm="0">
                                          <p:val>
                                            <p:strVal val="#ppt_w*.05"/>
                                          </p:val>
                                        </p:tav>
                                        <p:tav tm="100000">
                                          <p:val>
                                            <p:strVal val="#ppt_w"/>
                                          </p:val>
                                        </p:tav>
                                      </p:tavLst>
                                    </p:anim>
                                    <p:anim calcmode="lin" valueType="num">
                                      <p:cBhvr>
                                        <p:cTn id="68" dur="1000" fill="hold"/>
                                        <p:tgtEl>
                                          <p:spTgt spid="3">
                                            <p:txEl>
                                              <p:pRg st="5" end="5"/>
                                            </p:txEl>
                                          </p:spTgt>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3">
                                            <p:txEl>
                                              <p:pRg st="5" end="5"/>
                                            </p:txEl>
                                          </p:spTgt>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3">
                                            <p:txEl>
                                              <p:pRg st="5" end="5"/>
                                            </p:txEl>
                                          </p:spTgt>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3">
                                            <p:txEl>
                                              <p:pRg st="5" end="5"/>
                                            </p:txEl>
                                          </p:spTgt>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3">
                                            <p:txEl>
                                              <p:pRg st="5" end="5"/>
                                            </p:txEl>
                                          </p:spTgt>
                                        </p:tgtEl>
                                      </p:cBhvr>
                                    </p:animEffect>
                                  </p:childTnLst>
                                </p:cTn>
                              </p:par>
                            </p:childTnLst>
                          </p:cTn>
                        </p:par>
                        <p:par>
                          <p:cTn id="73" fill="hold">
                            <p:stCondLst>
                              <p:cond delay="6000"/>
                            </p:stCondLst>
                            <p:childTnLst>
                              <p:par>
                                <p:cTn id="74" presetID="25" presetClass="entr" presetSubtype="0" fill="hold" grpId="0" nodeType="afterEffect">
                                  <p:stCondLst>
                                    <p:cond delay="0"/>
                                  </p:stCondLst>
                                  <p:childTnLst>
                                    <p:set>
                                      <p:cBhvr>
                                        <p:cTn id="75" dur="1" fill="hold">
                                          <p:stCondLst>
                                            <p:cond delay="0"/>
                                          </p:stCondLst>
                                        </p:cTn>
                                        <p:tgtEl>
                                          <p:spTgt spid="3">
                                            <p:txEl>
                                              <p:pRg st="6" end="6"/>
                                            </p:txEl>
                                          </p:spTgt>
                                        </p:tgtEl>
                                        <p:attrNameLst>
                                          <p:attrName>style.visibility</p:attrName>
                                        </p:attrNameLst>
                                      </p:cBhvr>
                                      <p:to>
                                        <p:strVal val="visible"/>
                                      </p:to>
                                    </p:set>
                                    <p:anim calcmode="lin" valueType="num">
                                      <p:cBhvr>
                                        <p:cTn id="76" dur="500" decel="50000" fill="hold">
                                          <p:stCondLst>
                                            <p:cond delay="0"/>
                                          </p:stCondLst>
                                        </p:cTn>
                                        <p:tgtEl>
                                          <p:spTgt spid="3">
                                            <p:txEl>
                                              <p:pRg st="6" end="6"/>
                                            </p:txEl>
                                          </p:spTgt>
                                        </p:tgtEl>
                                        <p:attrNameLst>
                                          <p:attrName>style.rotation</p:attrName>
                                        </p:attrNameLst>
                                      </p:cBhvr>
                                      <p:tavLst>
                                        <p:tav tm="0">
                                          <p:val>
                                            <p:fltVal val="-90"/>
                                          </p:val>
                                        </p:tav>
                                        <p:tav tm="100000">
                                          <p:val>
                                            <p:fltVal val="0"/>
                                          </p:val>
                                        </p:tav>
                                      </p:tavLst>
                                    </p:anim>
                                    <p:anim calcmode="lin" valueType="num">
                                      <p:cBhvr>
                                        <p:cTn id="77" dur="500" decel="50000" fill="hold">
                                          <p:stCondLst>
                                            <p:cond delay="0"/>
                                          </p:stCondLst>
                                        </p:cTn>
                                        <p:tgtEl>
                                          <p:spTgt spid="3">
                                            <p:txEl>
                                              <p:pRg st="6" end="6"/>
                                            </p:txEl>
                                          </p:spTgt>
                                        </p:tgtEl>
                                        <p:attrNameLst>
                                          <p:attrName>ppt_w</p:attrName>
                                        </p:attrNameLst>
                                      </p:cBhvr>
                                      <p:tavLst>
                                        <p:tav tm="0">
                                          <p:val>
                                            <p:strVal val="#ppt_w"/>
                                          </p:val>
                                        </p:tav>
                                        <p:tav tm="100000">
                                          <p:val>
                                            <p:strVal val="#ppt_w*.05"/>
                                          </p:val>
                                        </p:tav>
                                      </p:tavLst>
                                    </p:anim>
                                    <p:anim calcmode="lin" valueType="num">
                                      <p:cBhvr>
                                        <p:cTn id="78" dur="500" accel="50000" fill="hold">
                                          <p:stCondLst>
                                            <p:cond delay="500"/>
                                          </p:stCondLst>
                                        </p:cTn>
                                        <p:tgtEl>
                                          <p:spTgt spid="3">
                                            <p:txEl>
                                              <p:pRg st="6" end="6"/>
                                            </p:txEl>
                                          </p:spTgt>
                                        </p:tgtEl>
                                        <p:attrNameLst>
                                          <p:attrName>ppt_w</p:attrName>
                                        </p:attrNameLst>
                                      </p:cBhvr>
                                      <p:tavLst>
                                        <p:tav tm="0">
                                          <p:val>
                                            <p:strVal val="#ppt_w*.05"/>
                                          </p:val>
                                        </p:tav>
                                        <p:tav tm="100000">
                                          <p:val>
                                            <p:strVal val="#ppt_w"/>
                                          </p:val>
                                        </p:tav>
                                      </p:tavLst>
                                    </p:anim>
                                    <p:anim calcmode="lin" valueType="num">
                                      <p:cBhvr>
                                        <p:cTn id="79" dur="1000" fill="hold"/>
                                        <p:tgtEl>
                                          <p:spTgt spid="3">
                                            <p:txEl>
                                              <p:pRg st="6" end="6"/>
                                            </p:txEl>
                                          </p:spTgt>
                                        </p:tgtEl>
                                        <p:attrNameLst>
                                          <p:attrName>ppt_h</p:attrName>
                                        </p:attrNameLst>
                                      </p:cBhvr>
                                      <p:tavLst>
                                        <p:tav tm="0">
                                          <p:val>
                                            <p:strVal val="#ppt_h"/>
                                          </p:val>
                                        </p:tav>
                                        <p:tav tm="100000">
                                          <p:val>
                                            <p:strVal val="#ppt_h"/>
                                          </p:val>
                                        </p:tav>
                                      </p:tavLst>
                                    </p:anim>
                                    <p:anim calcmode="lin" valueType="num">
                                      <p:cBhvr>
                                        <p:cTn id="80" dur="500" decel="50000" fill="hold">
                                          <p:stCondLst>
                                            <p:cond delay="0"/>
                                          </p:stCondLst>
                                        </p:cTn>
                                        <p:tgtEl>
                                          <p:spTgt spid="3">
                                            <p:txEl>
                                              <p:pRg st="6" end="6"/>
                                            </p:txEl>
                                          </p:spTgt>
                                        </p:tgtEl>
                                        <p:attrNameLst>
                                          <p:attrName>ppt_x</p:attrName>
                                        </p:attrNameLst>
                                      </p:cBhvr>
                                      <p:tavLst>
                                        <p:tav tm="0">
                                          <p:val>
                                            <p:strVal val="#ppt_x+.4"/>
                                          </p:val>
                                        </p:tav>
                                        <p:tav tm="100000">
                                          <p:val>
                                            <p:strVal val="#ppt_x"/>
                                          </p:val>
                                        </p:tav>
                                      </p:tavLst>
                                    </p:anim>
                                    <p:anim calcmode="lin" valueType="num">
                                      <p:cBhvr>
                                        <p:cTn id="81" dur="500" decel="50000" fill="hold">
                                          <p:stCondLst>
                                            <p:cond delay="0"/>
                                          </p:stCondLst>
                                        </p:cTn>
                                        <p:tgtEl>
                                          <p:spTgt spid="3">
                                            <p:txEl>
                                              <p:pRg st="6" end="6"/>
                                            </p:txEl>
                                          </p:spTgt>
                                        </p:tgtEl>
                                        <p:attrNameLst>
                                          <p:attrName>ppt_y</p:attrName>
                                        </p:attrNameLst>
                                      </p:cBhvr>
                                      <p:tavLst>
                                        <p:tav tm="0">
                                          <p:val>
                                            <p:strVal val="#ppt_y-.2"/>
                                          </p:val>
                                        </p:tav>
                                        <p:tav tm="100000">
                                          <p:val>
                                            <p:strVal val="#ppt_y+.1"/>
                                          </p:val>
                                        </p:tav>
                                      </p:tavLst>
                                    </p:anim>
                                    <p:anim calcmode="lin" valueType="num">
                                      <p:cBhvr>
                                        <p:cTn id="82" dur="500" accel="50000" fill="hold">
                                          <p:stCondLst>
                                            <p:cond delay="500"/>
                                          </p:stCondLst>
                                        </p:cTn>
                                        <p:tgtEl>
                                          <p:spTgt spid="3">
                                            <p:txEl>
                                              <p:pRg st="6" end="6"/>
                                            </p:txEl>
                                          </p:spTgt>
                                        </p:tgtEl>
                                        <p:attrNameLst>
                                          <p:attrName>ppt_y</p:attrName>
                                        </p:attrNameLst>
                                      </p:cBhvr>
                                      <p:tavLst>
                                        <p:tav tm="0">
                                          <p:val>
                                            <p:strVal val="#ppt_y+.1"/>
                                          </p:val>
                                        </p:tav>
                                        <p:tav tm="100000">
                                          <p:val>
                                            <p:strVal val="#ppt_y"/>
                                          </p:val>
                                        </p:tav>
                                      </p:tavLst>
                                    </p:anim>
                                    <p:animEffect transition="in" filter="fade">
                                      <p:cBhvr>
                                        <p:cTn id="83" dur="1000" decel="50000">
                                          <p:stCondLst>
                                            <p:cond delay="0"/>
                                          </p:stCondLst>
                                        </p:cTn>
                                        <p:tgtEl>
                                          <p:spTgt spid="3">
                                            <p:txEl>
                                              <p:pRg st="6" end="6"/>
                                            </p:txEl>
                                          </p:spTgt>
                                        </p:tgtEl>
                                      </p:cBhvr>
                                    </p:animEffect>
                                  </p:childTnLst>
                                </p:cTn>
                              </p:par>
                            </p:childTnLst>
                          </p:cTn>
                        </p:par>
                        <p:par>
                          <p:cTn id="84" fill="hold">
                            <p:stCondLst>
                              <p:cond delay="7000"/>
                            </p:stCondLst>
                            <p:childTnLst>
                              <p:par>
                                <p:cTn id="85" presetID="25" presetClass="entr" presetSubtype="0" fill="hold" grpId="0" nodeType="afterEffect">
                                  <p:stCondLst>
                                    <p:cond delay="0"/>
                                  </p:stCondLst>
                                  <p:childTnLst>
                                    <p:set>
                                      <p:cBhvr>
                                        <p:cTn id="86" dur="1" fill="hold">
                                          <p:stCondLst>
                                            <p:cond delay="0"/>
                                          </p:stCondLst>
                                        </p:cTn>
                                        <p:tgtEl>
                                          <p:spTgt spid="3">
                                            <p:txEl>
                                              <p:pRg st="7" end="7"/>
                                            </p:txEl>
                                          </p:spTgt>
                                        </p:tgtEl>
                                        <p:attrNameLst>
                                          <p:attrName>style.visibility</p:attrName>
                                        </p:attrNameLst>
                                      </p:cBhvr>
                                      <p:to>
                                        <p:strVal val="visible"/>
                                      </p:to>
                                    </p:set>
                                    <p:anim calcmode="lin" valueType="num">
                                      <p:cBhvr>
                                        <p:cTn id="87" dur="500" decel="50000" fill="hold">
                                          <p:stCondLst>
                                            <p:cond delay="0"/>
                                          </p:stCondLst>
                                        </p:cTn>
                                        <p:tgtEl>
                                          <p:spTgt spid="3">
                                            <p:txEl>
                                              <p:pRg st="7" end="7"/>
                                            </p:txEl>
                                          </p:spTgt>
                                        </p:tgtEl>
                                        <p:attrNameLst>
                                          <p:attrName>style.rotation</p:attrName>
                                        </p:attrNameLst>
                                      </p:cBhvr>
                                      <p:tavLst>
                                        <p:tav tm="0">
                                          <p:val>
                                            <p:fltVal val="-90"/>
                                          </p:val>
                                        </p:tav>
                                        <p:tav tm="100000">
                                          <p:val>
                                            <p:fltVal val="0"/>
                                          </p:val>
                                        </p:tav>
                                      </p:tavLst>
                                    </p:anim>
                                    <p:anim calcmode="lin" valueType="num">
                                      <p:cBhvr>
                                        <p:cTn id="88" dur="500" decel="50000" fill="hold">
                                          <p:stCondLst>
                                            <p:cond delay="0"/>
                                          </p:stCondLst>
                                        </p:cTn>
                                        <p:tgtEl>
                                          <p:spTgt spid="3">
                                            <p:txEl>
                                              <p:pRg st="7" end="7"/>
                                            </p:txEl>
                                          </p:spTgt>
                                        </p:tgtEl>
                                        <p:attrNameLst>
                                          <p:attrName>ppt_w</p:attrName>
                                        </p:attrNameLst>
                                      </p:cBhvr>
                                      <p:tavLst>
                                        <p:tav tm="0">
                                          <p:val>
                                            <p:strVal val="#ppt_w"/>
                                          </p:val>
                                        </p:tav>
                                        <p:tav tm="100000">
                                          <p:val>
                                            <p:strVal val="#ppt_w*.05"/>
                                          </p:val>
                                        </p:tav>
                                      </p:tavLst>
                                    </p:anim>
                                    <p:anim calcmode="lin" valueType="num">
                                      <p:cBhvr>
                                        <p:cTn id="89" dur="500" accel="50000" fill="hold">
                                          <p:stCondLst>
                                            <p:cond delay="500"/>
                                          </p:stCondLst>
                                        </p:cTn>
                                        <p:tgtEl>
                                          <p:spTgt spid="3">
                                            <p:txEl>
                                              <p:pRg st="7" end="7"/>
                                            </p:txEl>
                                          </p:spTgt>
                                        </p:tgtEl>
                                        <p:attrNameLst>
                                          <p:attrName>ppt_w</p:attrName>
                                        </p:attrNameLst>
                                      </p:cBhvr>
                                      <p:tavLst>
                                        <p:tav tm="0">
                                          <p:val>
                                            <p:strVal val="#ppt_w*.05"/>
                                          </p:val>
                                        </p:tav>
                                        <p:tav tm="100000">
                                          <p:val>
                                            <p:strVal val="#ppt_w"/>
                                          </p:val>
                                        </p:tav>
                                      </p:tavLst>
                                    </p:anim>
                                    <p:anim calcmode="lin" valueType="num">
                                      <p:cBhvr>
                                        <p:cTn id="90" dur="1000" fill="hold"/>
                                        <p:tgtEl>
                                          <p:spTgt spid="3">
                                            <p:txEl>
                                              <p:pRg st="7" end="7"/>
                                            </p:txEl>
                                          </p:spTgt>
                                        </p:tgtEl>
                                        <p:attrNameLst>
                                          <p:attrName>ppt_h</p:attrName>
                                        </p:attrNameLst>
                                      </p:cBhvr>
                                      <p:tavLst>
                                        <p:tav tm="0">
                                          <p:val>
                                            <p:strVal val="#ppt_h"/>
                                          </p:val>
                                        </p:tav>
                                        <p:tav tm="100000">
                                          <p:val>
                                            <p:strVal val="#ppt_h"/>
                                          </p:val>
                                        </p:tav>
                                      </p:tavLst>
                                    </p:anim>
                                    <p:anim calcmode="lin" valueType="num">
                                      <p:cBhvr>
                                        <p:cTn id="91" dur="500" decel="50000" fill="hold">
                                          <p:stCondLst>
                                            <p:cond delay="0"/>
                                          </p:stCondLst>
                                        </p:cTn>
                                        <p:tgtEl>
                                          <p:spTgt spid="3">
                                            <p:txEl>
                                              <p:pRg st="7" end="7"/>
                                            </p:txEl>
                                          </p:spTgt>
                                        </p:tgtEl>
                                        <p:attrNameLst>
                                          <p:attrName>ppt_x</p:attrName>
                                        </p:attrNameLst>
                                      </p:cBhvr>
                                      <p:tavLst>
                                        <p:tav tm="0">
                                          <p:val>
                                            <p:strVal val="#ppt_x+.4"/>
                                          </p:val>
                                        </p:tav>
                                        <p:tav tm="100000">
                                          <p:val>
                                            <p:strVal val="#ppt_x"/>
                                          </p:val>
                                        </p:tav>
                                      </p:tavLst>
                                    </p:anim>
                                    <p:anim calcmode="lin" valueType="num">
                                      <p:cBhvr>
                                        <p:cTn id="92" dur="500" decel="50000" fill="hold">
                                          <p:stCondLst>
                                            <p:cond delay="0"/>
                                          </p:stCondLst>
                                        </p:cTn>
                                        <p:tgtEl>
                                          <p:spTgt spid="3">
                                            <p:txEl>
                                              <p:pRg st="7" end="7"/>
                                            </p:txEl>
                                          </p:spTgt>
                                        </p:tgtEl>
                                        <p:attrNameLst>
                                          <p:attrName>ppt_y</p:attrName>
                                        </p:attrNameLst>
                                      </p:cBhvr>
                                      <p:tavLst>
                                        <p:tav tm="0">
                                          <p:val>
                                            <p:strVal val="#ppt_y-.2"/>
                                          </p:val>
                                        </p:tav>
                                        <p:tav tm="100000">
                                          <p:val>
                                            <p:strVal val="#ppt_y+.1"/>
                                          </p:val>
                                        </p:tav>
                                      </p:tavLst>
                                    </p:anim>
                                    <p:anim calcmode="lin" valueType="num">
                                      <p:cBhvr>
                                        <p:cTn id="93" dur="500" accel="50000" fill="hold">
                                          <p:stCondLst>
                                            <p:cond delay="500"/>
                                          </p:stCondLst>
                                        </p:cTn>
                                        <p:tgtEl>
                                          <p:spTgt spid="3">
                                            <p:txEl>
                                              <p:pRg st="7" end="7"/>
                                            </p:txEl>
                                          </p:spTgt>
                                        </p:tgtEl>
                                        <p:attrNameLst>
                                          <p:attrName>ppt_y</p:attrName>
                                        </p:attrNameLst>
                                      </p:cBhvr>
                                      <p:tavLst>
                                        <p:tav tm="0">
                                          <p:val>
                                            <p:strVal val="#ppt_y+.1"/>
                                          </p:val>
                                        </p:tav>
                                        <p:tav tm="100000">
                                          <p:val>
                                            <p:strVal val="#ppt_y"/>
                                          </p:val>
                                        </p:tav>
                                      </p:tavLst>
                                    </p:anim>
                                    <p:animEffect transition="in" filter="fade">
                                      <p:cBhvr>
                                        <p:cTn id="94" dur="1000" decel="50000">
                                          <p:stCondLst>
                                            <p:cond delay="0"/>
                                          </p:stCondLst>
                                        </p:cTn>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chemeClr val="bg1"/>
                </a:solidFill>
                <a:effectLst>
                  <a:outerShdw blurRad="38100" dist="38100" dir="2700000" algn="tl">
                    <a:srgbClr val="000000">
                      <a:alpha val="43137"/>
                    </a:srgbClr>
                  </a:outerShdw>
                </a:effectLst>
                <a:latin typeface="Candara" panose="020E0502030303020204" pitchFamily="34" charset="0"/>
              </a:rPr>
              <a:t>Где обучают на профессию</a:t>
            </a:r>
            <a:endParaRPr lang="ru-RU" dirty="0">
              <a:solidFill>
                <a:schemeClr val="bg1"/>
              </a:solidFill>
              <a:effectLst>
                <a:outerShdw blurRad="38100" dist="38100" dir="2700000" algn="tl">
                  <a:srgbClr val="000000">
                    <a:alpha val="43137"/>
                  </a:srgbClr>
                </a:outerShdw>
              </a:effectLst>
              <a:latin typeface="Candara" panose="020E0502030303020204" pitchFamily="34" charset="0"/>
            </a:endParaRPr>
          </a:p>
        </p:txBody>
      </p:sp>
      <p:sp>
        <p:nvSpPr>
          <p:cNvPr id="3" name="Объект 2"/>
          <p:cNvSpPr>
            <a:spLocks noGrp="1"/>
          </p:cNvSpPr>
          <p:nvPr>
            <p:ph idx="1"/>
          </p:nvPr>
        </p:nvSpPr>
        <p:spPr>
          <a:xfrm>
            <a:off x="395536" y="1600201"/>
            <a:ext cx="8291264" cy="1756791"/>
          </a:xfrm>
        </p:spPr>
        <p:txBody>
          <a:bodyPr/>
          <a:lstStyle/>
          <a:p>
            <a:r>
              <a:rPr lang="ru-RU" dirty="0" smtClean="0">
                <a:solidFill>
                  <a:srgbClr val="FFFF99"/>
                </a:solidFill>
                <a:effectLst>
                  <a:outerShdw blurRad="38100" dist="38100" dir="2700000" algn="tl">
                    <a:srgbClr val="000000">
                      <a:alpha val="43137"/>
                    </a:srgbClr>
                  </a:outerShdw>
                </a:effectLst>
                <a:latin typeface="Arial Narrow" panose="020B0606020202030204" pitchFamily="34" charset="0"/>
              </a:rPr>
              <a:t>Получить «Свидетельство Бортпроводника гражданской авиации» можно в авиашколах или на курсах при а/к</a:t>
            </a:r>
          </a:p>
          <a:p>
            <a:pPr marL="0" indent="0">
              <a:buNone/>
            </a:pPr>
            <a:endParaRPr lang="ru-RU" dirty="0">
              <a:solidFill>
                <a:srgbClr val="FFFF99"/>
              </a:solidFill>
              <a:effectLst>
                <a:outerShdw blurRad="38100" dist="38100" dir="2700000" algn="tl">
                  <a:srgbClr val="000000">
                    <a:alpha val="43137"/>
                  </a:srgbClr>
                </a:outerShdw>
              </a:effectLst>
              <a:latin typeface="Arial Narrow" panose="020B0606020202030204" pitchFamily="34" charset="0"/>
            </a:endParaRP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75566">
            <a:off x="167571" y="3428185"/>
            <a:ext cx="2376264" cy="1582899"/>
          </a:xfrm>
          <a:prstGeom prst="rect">
            <a:avLst/>
          </a:prstGeom>
          <a:ln>
            <a:noFill/>
          </a:ln>
          <a:effectLst>
            <a:softEdge rad="112500"/>
          </a:effectLst>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0289">
            <a:off x="2289805" y="5049553"/>
            <a:ext cx="2443200" cy="1628800"/>
          </a:xfrm>
          <a:prstGeom prst="rect">
            <a:avLst/>
          </a:prstGeom>
          <a:ln>
            <a:noFill/>
          </a:ln>
          <a:effectLst>
            <a:softEdge rad="112500"/>
          </a:effectLst>
        </p:spPr>
      </p:pic>
    </p:spTree>
    <p:extLst>
      <p:ext uri="{BB962C8B-B14F-4D97-AF65-F5344CB8AC3E}">
        <p14:creationId xmlns:p14="http://schemas.microsoft.com/office/powerpoint/2010/main" val="21132070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par>
                                <p:cTn id="11" presetID="34" presetClass="emph" presetSubtype="0" fill="hold" grpId="0" nodeType="with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3">
                                            <p:txEl>
                                              <p:pRg st="0" end="0"/>
                                            </p:txEl>
                                          </p:spTgt>
                                        </p:tgtEl>
                                        <p:attrNameLst>
                                          <p:attrName>ppt_x</p:attrName>
                                          <p:attrName>ppt_y</p:attrName>
                                        </p:attrNameLst>
                                      </p:cBhvr>
                                    </p:animMotion>
                                    <p:animRot by="1500000">
                                      <p:cBhvr>
                                        <p:cTn id="13" dur="125" fill="hold">
                                          <p:stCondLst>
                                            <p:cond delay="0"/>
                                          </p:stCondLst>
                                        </p:cTn>
                                        <p:tgtEl>
                                          <p:spTgt spid="3">
                                            <p:txEl>
                                              <p:pRg st="0" end="0"/>
                                            </p:txEl>
                                          </p:spTgt>
                                        </p:tgtEl>
                                        <p:attrNameLst>
                                          <p:attrName>r</p:attrName>
                                        </p:attrNameLst>
                                      </p:cBhvr>
                                    </p:animRot>
                                    <p:animRot by="-1500000">
                                      <p:cBhvr>
                                        <p:cTn id="14" dur="125" fill="hold">
                                          <p:stCondLst>
                                            <p:cond delay="125"/>
                                          </p:stCondLst>
                                        </p:cTn>
                                        <p:tgtEl>
                                          <p:spTgt spid="3">
                                            <p:txEl>
                                              <p:pRg st="0" end="0"/>
                                            </p:txEl>
                                          </p:spTgt>
                                        </p:tgtEl>
                                        <p:attrNameLst>
                                          <p:attrName>r</p:attrName>
                                        </p:attrNameLst>
                                      </p:cBhvr>
                                    </p:animRot>
                                    <p:animRot by="-1500000">
                                      <p:cBhvr>
                                        <p:cTn id="15" dur="125" fill="hold">
                                          <p:stCondLst>
                                            <p:cond delay="250"/>
                                          </p:stCondLst>
                                        </p:cTn>
                                        <p:tgtEl>
                                          <p:spTgt spid="3">
                                            <p:txEl>
                                              <p:pRg st="0" end="0"/>
                                            </p:txEl>
                                          </p:spTgt>
                                        </p:tgtEl>
                                        <p:attrNameLst>
                                          <p:attrName>r</p:attrName>
                                        </p:attrNameLst>
                                      </p:cBhvr>
                                    </p:animRot>
                                    <p:animRot by="1500000">
                                      <p:cBhvr>
                                        <p:cTn id="16" dur="125" fill="hold">
                                          <p:stCondLst>
                                            <p:cond delay="375"/>
                                          </p:stCondLst>
                                        </p:cTn>
                                        <p:tgtEl>
                                          <p:spTgt spid="3">
                                            <p:txEl>
                                              <p:pRg st="0" end="0"/>
                                            </p:txEl>
                                          </p:spTgt>
                                        </p:tgtEl>
                                        <p:attrNameLst>
                                          <p:attrName>r</p:attrName>
                                        </p:attrNameLst>
                                      </p:cBhvr>
                                    </p:animRot>
                                  </p:childTnLst>
                                </p:cTn>
                              </p:par>
                            </p:childTnLst>
                          </p:cTn>
                        </p:par>
                        <p:par>
                          <p:cTn id="17" fill="hold">
                            <p:stCondLst>
                              <p:cond delay="485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5350"/>
                            </p:stCondLst>
                            <p:childTnLst>
                              <p:par>
                                <p:cTn id="22" presetID="21"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heel(1)">
                                      <p:cBhvr>
                                        <p:cTn id="2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4000"/>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dirty="0" smtClean="0">
                <a:solidFill>
                  <a:schemeClr val="bg1"/>
                </a:solidFill>
                <a:effectLst>
                  <a:outerShdw blurRad="38100" dist="38100" dir="2700000" algn="tl">
                    <a:srgbClr val="000000">
                      <a:alpha val="43137"/>
                    </a:srgbClr>
                  </a:outerShdw>
                </a:effectLst>
                <a:latin typeface="Garamond" panose="02020404030301010803" pitchFamily="18" charset="0"/>
              </a:rPr>
              <a:t>Подвиг Нади Курченко</a:t>
            </a:r>
            <a:endParaRPr lang="ru-RU" sz="6000" dirty="0">
              <a:solidFill>
                <a:schemeClr val="bg1"/>
              </a:solidFill>
              <a:effectLst>
                <a:outerShdw blurRad="38100" dist="38100" dir="2700000" algn="tl">
                  <a:srgbClr val="000000">
                    <a:alpha val="43137"/>
                  </a:srgbClr>
                </a:outerShdw>
              </a:effectLst>
              <a:latin typeface="Garamond" panose="02020404030301010803" pitchFamily="18" charset="0"/>
            </a:endParaRPr>
          </a:p>
        </p:txBody>
      </p:sp>
      <p:sp>
        <p:nvSpPr>
          <p:cNvPr id="3" name="Объект 2"/>
          <p:cNvSpPr>
            <a:spLocks noGrp="1"/>
          </p:cNvSpPr>
          <p:nvPr>
            <p:ph idx="1"/>
          </p:nvPr>
        </p:nvSpPr>
        <p:spPr/>
        <p:txBody>
          <a:bodyPr>
            <a:normAutofit fontScale="47500" lnSpcReduction="20000"/>
          </a:bodyPr>
          <a:lstStyle/>
          <a:p>
            <a:pPr marL="0" indent="0">
              <a:buNone/>
            </a:pPr>
            <a:r>
              <a:rPr lang="ru-RU" dirty="0">
                <a:effectLst>
                  <a:outerShdw blurRad="38100" dist="38100" dir="2700000" algn="tl">
                    <a:srgbClr val="000000">
                      <a:alpha val="43137"/>
                    </a:srgbClr>
                  </a:outerShdw>
                </a:effectLst>
              </a:rPr>
              <a:t>«</a:t>
            </a:r>
            <a:r>
              <a:rPr lang="ru-RU"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В 12.40. Через пять минут после взлёта (на высоте около 800 метров) мужчина и парень, сидевшие на передних креслах, вызвали бортпроводницу и отдали ей конверт: «Передайте командиру экипажа!». В конверте был отпечатанный на печатной машинке «Приказ №9»:</a:t>
            </a:r>
          </a:p>
          <a:p>
            <a:pPr marL="0" indent="0">
              <a:buNone/>
            </a:pPr>
            <a:endParaRPr lang="ru-RU"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0" indent="0">
              <a:buNone/>
            </a:pPr>
            <a:r>
              <a:rPr lang="ru-RU"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1. Приказываю лететь по указанному маршруту.</a:t>
            </a:r>
          </a:p>
          <a:p>
            <a:pPr marL="0" indent="0">
              <a:buNone/>
            </a:pPr>
            <a:r>
              <a:rPr lang="ru-RU"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 Прекратить радио связь.</a:t>
            </a:r>
          </a:p>
          <a:p>
            <a:pPr marL="0" indent="0">
              <a:buNone/>
            </a:pPr>
            <a:r>
              <a:rPr lang="ru-RU"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3. За невыполнение приказа — Смерть.</a:t>
            </a:r>
          </a:p>
          <a:p>
            <a:pPr marL="0" indent="0">
              <a:buNone/>
            </a:pPr>
            <a:r>
              <a:rPr lang="ru-RU"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(Свободная Европа) П.К.З.Ц.</a:t>
            </a:r>
          </a:p>
          <a:p>
            <a:pPr marL="0" indent="0">
              <a:buNone/>
            </a:pPr>
            <a:r>
              <a:rPr lang="ru-RU"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Генерал (</a:t>
            </a:r>
            <a:r>
              <a:rPr lang="ru-RU" sz="36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Крылов) …….</a:t>
            </a:r>
          </a:p>
          <a:p>
            <a:pPr marL="0" indent="0">
              <a:buNone/>
            </a:pPr>
            <a:r>
              <a:rPr lang="ru-RU"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Она успела сделать лишь шаг к пилотской кабине, когда он распахнул дверцу ее отсека, только что ею </a:t>
            </a:r>
            <a:r>
              <a:rPr lang="ru-RU" sz="36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закрытую…..</a:t>
            </a:r>
            <a:endParaRPr lang="ru-RU"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0" indent="0">
              <a:buNone/>
            </a:pPr>
            <a:r>
              <a:rPr lang="ru-RU"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Сюда нельзя! — закричала она.</a:t>
            </a:r>
          </a:p>
          <a:p>
            <a:pPr marL="0" indent="0">
              <a:buNone/>
            </a:pPr>
            <a:r>
              <a:rPr lang="ru-RU"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Но он приближался, как тень зверя. Она поняла: перед ней враг. В следующую секунду понял и он: она поломает все </a:t>
            </a:r>
            <a:r>
              <a:rPr lang="ru-RU" sz="36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планы……</a:t>
            </a:r>
            <a:endParaRPr lang="ru-RU"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1663057"/>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5" presetClass="entr" presetSubtype="0" fill="hold" grpId="0" nodeType="after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p:cTn id="16"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9"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3">
                                            <p:txEl>
                                              <p:pRg st="0" end="0"/>
                                            </p:txEl>
                                          </p:spTgt>
                                        </p:tgtEl>
                                      </p:cBhvr>
                                    </p:animEffect>
                                  </p:childTnLst>
                                </p:cTn>
                              </p:par>
                            </p:childTnLst>
                          </p:cTn>
                        </p:par>
                        <p:par>
                          <p:cTn id="24" fill="hold">
                            <p:stCondLst>
                              <p:cond delay="2000"/>
                            </p:stCondLst>
                            <p:childTnLst>
                              <p:par>
                                <p:cTn id="25" presetID="25" presetClass="entr" presetSubtype="0" fill="hold" grpId="0" nodeType="after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30"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3">
                                            <p:txEl>
                                              <p:pRg st="2" end="2"/>
                                            </p:txEl>
                                          </p:spTgt>
                                        </p:tgtEl>
                                      </p:cBhvr>
                                    </p:animEffect>
                                  </p:childTnLst>
                                </p:cTn>
                              </p:par>
                            </p:childTnLst>
                          </p:cTn>
                        </p:par>
                        <p:par>
                          <p:cTn id="35" fill="hold">
                            <p:stCondLst>
                              <p:cond delay="3000"/>
                            </p:stCondLst>
                            <p:childTnLst>
                              <p:par>
                                <p:cTn id="36" presetID="25" presetClass="entr" presetSubtype="0" fill="hold" grpId="0" nodeType="after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 calcmode="lin" valueType="num">
                                      <p:cBhvr>
                                        <p:cTn id="38" dur="500" decel="50000" fill="hold">
                                          <p:stCondLst>
                                            <p:cond delay="0"/>
                                          </p:stCondLst>
                                        </p:cTn>
                                        <p:tgtEl>
                                          <p:spTgt spid="3">
                                            <p:txEl>
                                              <p:pRg st="3" end="3"/>
                                            </p:txEl>
                                          </p:spTgt>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3">
                                            <p:txEl>
                                              <p:pRg st="3" end="3"/>
                                            </p:txEl>
                                          </p:spTgt>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3">
                                            <p:txEl>
                                              <p:pRg st="3" end="3"/>
                                            </p:txEl>
                                          </p:spTgt>
                                        </p:tgtEl>
                                        <p:attrNameLst>
                                          <p:attrName>ppt_w</p:attrName>
                                        </p:attrNameLst>
                                      </p:cBhvr>
                                      <p:tavLst>
                                        <p:tav tm="0">
                                          <p:val>
                                            <p:strVal val="#ppt_w*.05"/>
                                          </p:val>
                                        </p:tav>
                                        <p:tav tm="100000">
                                          <p:val>
                                            <p:strVal val="#ppt_w"/>
                                          </p:val>
                                        </p:tav>
                                      </p:tavLst>
                                    </p:anim>
                                    <p:anim calcmode="lin" valueType="num">
                                      <p:cBhvr>
                                        <p:cTn id="41" dur="10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3">
                                            <p:txEl>
                                              <p:pRg st="3" end="3"/>
                                            </p:txEl>
                                          </p:spTgt>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3">
                                            <p:txEl>
                                              <p:pRg st="3" end="3"/>
                                            </p:txEl>
                                          </p:spTgt>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3">
                                            <p:txEl>
                                              <p:pRg st="3" end="3"/>
                                            </p:txEl>
                                          </p:spTgt>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3">
                                            <p:txEl>
                                              <p:pRg st="3" end="3"/>
                                            </p:txEl>
                                          </p:spTgt>
                                        </p:tgtEl>
                                      </p:cBhvr>
                                    </p:animEffect>
                                  </p:childTnLst>
                                </p:cTn>
                              </p:par>
                            </p:childTnLst>
                          </p:cTn>
                        </p:par>
                        <p:par>
                          <p:cTn id="46" fill="hold">
                            <p:stCondLst>
                              <p:cond delay="4000"/>
                            </p:stCondLst>
                            <p:childTnLst>
                              <p:par>
                                <p:cTn id="47" presetID="25" presetClass="entr" presetSubtype="0" fill="hold" grpId="0" nodeType="afterEffect">
                                  <p:stCondLst>
                                    <p:cond delay="0"/>
                                  </p:stCondLst>
                                  <p:childTnLst>
                                    <p:set>
                                      <p:cBhvr>
                                        <p:cTn id="48" dur="1" fill="hold">
                                          <p:stCondLst>
                                            <p:cond delay="0"/>
                                          </p:stCondLst>
                                        </p:cTn>
                                        <p:tgtEl>
                                          <p:spTgt spid="3">
                                            <p:txEl>
                                              <p:pRg st="4" end="4"/>
                                            </p:txEl>
                                          </p:spTgt>
                                        </p:tgtEl>
                                        <p:attrNameLst>
                                          <p:attrName>style.visibility</p:attrName>
                                        </p:attrNameLst>
                                      </p:cBhvr>
                                      <p:to>
                                        <p:strVal val="visible"/>
                                      </p:to>
                                    </p:set>
                                    <p:anim calcmode="lin" valueType="num">
                                      <p:cBhvr>
                                        <p:cTn id="49" dur="500" decel="50000" fill="hold">
                                          <p:stCondLst>
                                            <p:cond delay="0"/>
                                          </p:stCondLst>
                                        </p:cTn>
                                        <p:tgtEl>
                                          <p:spTgt spid="3">
                                            <p:txEl>
                                              <p:pRg st="4" end="4"/>
                                            </p:txEl>
                                          </p:spTgt>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3">
                                            <p:txEl>
                                              <p:pRg st="4" end="4"/>
                                            </p:txEl>
                                          </p:spTgt>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3">
                                            <p:txEl>
                                              <p:pRg st="4" end="4"/>
                                            </p:txEl>
                                          </p:spTgt>
                                        </p:tgtEl>
                                        <p:attrNameLst>
                                          <p:attrName>ppt_w</p:attrName>
                                        </p:attrNameLst>
                                      </p:cBhvr>
                                      <p:tavLst>
                                        <p:tav tm="0">
                                          <p:val>
                                            <p:strVal val="#ppt_w*.05"/>
                                          </p:val>
                                        </p:tav>
                                        <p:tav tm="100000">
                                          <p:val>
                                            <p:strVal val="#ppt_w"/>
                                          </p:val>
                                        </p:tav>
                                      </p:tavLst>
                                    </p:anim>
                                    <p:anim calcmode="lin" valueType="num">
                                      <p:cBhvr>
                                        <p:cTn id="52" dur="10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3">
                                            <p:txEl>
                                              <p:pRg st="4" end="4"/>
                                            </p:txEl>
                                          </p:spTgt>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3">
                                            <p:txEl>
                                              <p:pRg st="4" end="4"/>
                                            </p:txEl>
                                          </p:spTgt>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3">
                                            <p:txEl>
                                              <p:pRg st="4" end="4"/>
                                            </p:txEl>
                                          </p:spTgt>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3">
                                            <p:txEl>
                                              <p:pRg st="4" end="4"/>
                                            </p:txEl>
                                          </p:spTgt>
                                        </p:tgtEl>
                                      </p:cBhvr>
                                    </p:animEffect>
                                  </p:childTnLst>
                                </p:cTn>
                              </p:par>
                            </p:childTnLst>
                          </p:cTn>
                        </p:par>
                        <p:par>
                          <p:cTn id="57" fill="hold">
                            <p:stCondLst>
                              <p:cond delay="5000"/>
                            </p:stCondLst>
                            <p:childTnLst>
                              <p:par>
                                <p:cTn id="58" presetID="25" presetClass="entr" presetSubtype="0" fill="hold" grpId="0" nodeType="afterEffect">
                                  <p:stCondLst>
                                    <p:cond delay="0"/>
                                  </p:stCondLst>
                                  <p:childTnLst>
                                    <p:set>
                                      <p:cBhvr>
                                        <p:cTn id="59" dur="1" fill="hold">
                                          <p:stCondLst>
                                            <p:cond delay="0"/>
                                          </p:stCondLst>
                                        </p:cTn>
                                        <p:tgtEl>
                                          <p:spTgt spid="3">
                                            <p:txEl>
                                              <p:pRg st="5" end="5"/>
                                            </p:txEl>
                                          </p:spTgt>
                                        </p:tgtEl>
                                        <p:attrNameLst>
                                          <p:attrName>style.visibility</p:attrName>
                                        </p:attrNameLst>
                                      </p:cBhvr>
                                      <p:to>
                                        <p:strVal val="visible"/>
                                      </p:to>
                                    </p:set>
                                    <p:anim calcmode="lin" valueType="num">
                                      <p:cBhvr>
                                        <p:cTn id="60" dur="500" decel="50000" fill="hold">
                                          <p:stCondLst>
                                            <p:cond delay="0"/>
                                          </p:stCondLst>
                                        </p:cTn>
                                        <p:tgtEl>
                                          <p:spTgt spid="3">
                                            <p:txEl>
                                              <p:pRg st="5" end="5"/>
                                            </p:txEl>
                                          </p:spTgt>
                                        </p:tgtEl>
                                        <p:attrNameLst>
                                          <p:attrName>style.rotation</p:attrName>
                                        </p:attrNameLst>
                                      </p:cBhvr>
                                      <p:tavLst>
                                        <p:tav tm="0">
                                          <p:val>
                                            <p:fltVal val="-90"/>
                                          </p:val>
                                        </p:tav>
                                        <p:tav tm="100000">
                                          <p:val>
                                            <p:fltVal val="0"/>
                                          </p:val>
                                        </p:tav>
                                      </p:tavLst>
                                    </p:anim>
                                    <p:anim calcmode="lin" valueType="num">
                                      <p:cBhvr>
                                        <p:cTn id="61" dur="500" decel="50000" fill="hold">
                                          <p:stCondLst>
                                            <p:cond delay="0"/>
                                          </p:stCondLst>
                                        </p:cTn>
                                        <p:tgtEl>
                                          <p:spTgt spid="3">
                                            <p:txEl>
                                              <p:pRg st="5" end="5"/>
                                            </p:txEl>
                                          </p:spTgt>
                                        </p:tgtEl>
                                        <p:attrNameLst>
                                          <p:attrName>ppt_w</p:attrName>
                                        </p:attrNameLst>
                                      </p:cBhvr>
                                      <p:tavLst>
                                        <p:tav tm="0">
                                          <p:val>
                                            <p:strVal val="#ppt_w"/>
                                          </p:val>
                                        </p:tav>
                                        <p:tav tm="100000">
                                          <p:val>
                                            <p:strVal val="#ppt_w*.05"/>
                                          </p:val>
                                        </p:tav>
                                      </p:tavLst>
                                    </p:anim>
                                    <p:anim calcmode="lin" valueType="num">
                                      <p:cBhvr>
                                        <p:cTn id="62" dur="500" accel="50000" fill="hold">
                                          <p:stCondLst>
                                            <p:cond delay="500"/>
                                          </p:stCondLst>
                                        </p:cTn>
                                        <p:tgtEl>
                                          <p:spTgt spid="3">
                                            <p:txEl>
                                              <p:pRg st="5" end="5"/>
                                            </p:txEl>
                                          </p:spTgt>
                                        </p:tgtEl>
                                        <p:attrNameLst>
                                          <p:attrName>ppt_w</p:attrName>
                                        </p:attrNameLst>
                                      </p:cBhvr>
                                      <p:tavLst>
                                        <p:tav tm="0">
                                          <p:val>
                                            <p:strVal val="#ppt_w*.05"/>
                                          </p:val>
                                        </p:tav>
                                        <p:tav tm="100000">
                                          <p:val>
                                            <p:strVal val="#ppt_w"/>
                                          </p:val>
                                        </p:tav>
                                      </p:tavLst>
                                    </p:anim>
                                    <p:anim calcmode="lin" valueType="num">
                                      <p:cBhvr>
                                        <p:cTn id="63" dur="1000" fill="hold"/>
                                        <p:tgtEl>
                                          <p:spTgt spid="3">
                                            <p:txEl>
                                              <p:pRg st="5" end="5"/>
                                            </p:txEl>
                                          </p:spTgt>
                                        </p:tgtEl>
                                        <p:attrNameLst>
                                          <p:attrName>ppt_h</p:attrName>
                                        </p:attrNameLst>
                                      </p:cBhvr>
                                      <p:tavLst>
                                        <p:tav tm="0">
                                          <p:val>
                                            <p:strVal val="#ppt_h"/>
                                          </p:val>
                                        </p:tav>
                                        <p:tav tm="100000">
                                          <p:val>
                                            <p:strVal val="#ppt_h"/>
                                          </p:val>
                                        </p:tav>
                                      </p:tavLst>
                                    </p:anim>
                                    <p:anim calcmode="lin" valueType="num">
                                      <p:cBhvr>
                                        <p:cTn id="64" dur="500" decel="50000" fill="hold">
                                          <p:stCondLst>
                                            <p:cond delay="0"/>
                                          </p:stCondLst>
                                        </p:cTn>
                                        <p:tgtEl>
                                          <p:spTgt spid="3">
                                            <p:txEl>
                                              <p:pRg st="5" end="5"/>
                                            </p:txEl>
                                          </p:spTgt>
                                        </p:tgtEl>
                                        <p:attrNameLst>
                                          <p:attrName>ppt_x</p:attrName>
                                        </p:attrNameLst>
                                      </p:cBhvr>
                                      <p:tavLst>
                                        <p:tav tm="0">
                                          <p:val>
                                            <p:strVal val="#ppt_x+.4"/>
                                          </p:val>
                                        </p:tav>
                                        <p:tav tm="100000">
                                          <p:val>
                                            <p:strVal val="#ppt_x"/>
                                          </p:val>
                                        </p:tav>
                                      </p:tavLst>
                                    </p:anim>
                                    <p:anim calcmode="lin" valueType="num">
                                      <p:cBhvr>
                                        <p:cTn id="65" dur="500" decel="50000" fill="hold">
                                          <p:stCondLst>
                                            <p:cond delay="0"/>
                                          </p:stCondLst>
                                        </p:cTn>
                                        <p:tgtEl>
                                          <p:spTgt spid="3">
                                            <p:txEl>
                                              <p:pRg st="5" end="5"/>
                                            </p:txEl>
                                          </p:spTgt>
                                        </p:tgtEl>
                                        <p:attrNameLst>
                                          <p:attrName>ppt_y</p:attrName>
                                        </p:attrNameLst>
                                      </p:cBhvr>
                                      <p:tavLst>
                                        <p:tav tm="0">
                                          <p:val>
                                            <p:strVal val="#ppt_y-.2"/>
                                          </p:val>
                                        </p:tav>
                                        <p:tav tm="100000">
                                          <p:val>
                                            <p:strVal val="#ppt_y+.1"/>
                                          </p:val>
                                        </p:tav>
                                      </p:tavLst>
                                    </p:anim>
                                    <p:anim calcmode="lin" valueType="num">
                                      <p:cBhvr>
                                        <p:cTn id="66" dur="500" accel="50000" fill="hold">
                                          <p:stCondLst>
                                            <p:cond delay="500"/>
                                          </p:stCondLst>
                                        </p:cTn>
                                        <p:tgtEl>
                                          <p:spTgt spid="3">
                                            <p:txEl>
                                              <p:pRg st="5" end="5"/>
                                            </p:txEl>
                                          </p:spTgt>
                                        </p:tgtEl>
                                        <p:attrNameLst>
                                          <p:attrName>ppt_y</p:attrName>
                                        </p:attrNameLst>
                                      </p:cBhvr>
                                      <p:tavLst>
                                        <p:tav tm="0">
                                          <p:val>
                                            <p:strVal val="#ppt_y+.1"/>
                                          </p:val>
                                        </p:tav>
                                        <p:tav tm="100000">
                                          <p:val>
                                            <p:strVal val="#ppt_y"/>
                                          </p:val>
                                        </p:tav>
                                      </p:tavLst>
                                    </p:anim>
                                    <p:animEffect transition="in" filter="fade">
                                      <p:cBhvr>
                                        <p:cTn id="67" dur="1000" decel="50000">
                                          <p:stCondLst>
                                            <p:cond delay="0"/>
                                          </p:stCondLst>
                                        </p:cTn>
                                        <p:tgtEl>
                                          <p:spTgt spid="3">
                                            <p:txEl>
                                              <p:pRg st="5" end="5"/>
                                            </p:txEl>
                                          </p:spTgt>
                                        </p:tgtEl>
                                      </p:cBhvr>
                                    </p:animEffect>
                                  </p:childTnLst>
                                </p:cTn>
                              </p:par>
                            </p:childTnLst>
                          </p:cTn>
                        </p:par>
                        <p:par>
                          <p:cTn id="68" fill="hold">
                            <p:stCondLst>
                              <p:cond delay="6000"/>
                            </p:stCondLst>
                            <p:childTnLst>
                              <p:par>
                                <p:cTn id="69" presetID="25" presetClass="entr" presetSubtype="0" fill="hold" grpId="0" nodeType="afterEffect">
                                  <p:stCondLst>
                                    <p:cond delay="0"/>
                                  </p:stCondLst>
                                  <p:childTnLst>
                                    <p:set>
                                      <p:cBhvr>
                                        <p:cTn id="70" dur="1" fill="hold">
                                          <p:stCondLst>
                                            <p:cond delay="0"/>
                                          </p:stCondLst>
                                        </p:cTn>
                                        <p:tgtEl>
                                          <p:spTgt spid="3">
                                            <p:txEl>
                                              <p:pRg st="6" end="6"/>
                                            </p:txEl>
                                          </p:spTgt>
                                        </p:tgtEl>
                                        <p:attrNameLst>
                                          <p:attrName>style.visibility</p:attrName>
                                        </p:attrNameLst>
                                      </p:cBhvr>
                                      <p:to>
                                        <p:strVal val="visible"/>
                                      </p:to>
                                    </p:set>
                                    <p:anim calcmode="lin" valueType="num">
                                      <p:cBhvr>
                                        <p:cTn id="71" dur="500" decel="50000" fill="hold">
                                          <p:stCondLst>
                                            <p:cond delay="0"/>
                                          </p:stCondLst>
                                        </p:cTn>
                                        <p:tgtEl>
                                          <p:spTgt spid="3">
                                            <p:txEl>
                                              <p:pRg st="6" end="6"/>
                                            </p:txEl>
                                          </p:spTgt>
                                        </p:tgtEl>
                                        <p:attrNameLst>
                                          <p:attrName>style.rotation</p:attrName>
                                        </p:attrNameLst>
                                      </p:cBhvr>
                                      <p:tavLst>
                                        <p:tav tm="0">
                                          <p:val>
                                            <p:fltVal val="-90"/>
                                          </p:val>
                                        </p:tav>
                                        <p:tav tm="100000">
                                          <p:val>
                                            <p:fltVal val="0"/>
                                          </p:val>
                                        </p:tav>
                                      </p:tavLst>
                                    </p:anim>
                                    <p:anim calcmode="lin" valueType="num">
                                      <p:cBhvr>
                                        <p:cTn id="72" dur="500" decel="50000" fill="hold">
                                          <p:stCondLst>
                                            <p:cond delay="0"/>
                                          </p:stCondLst>
                                        </p:cTn>
                                        <p:tgtEl>
                                          <p:spTgt spid="3">
                                            <p:txEl>
                                              <p:pRg st="6" end="6"/>
                                            </p:txEl>
                                          </p:spTgt>
                                        </p:tgtEl>
                                        <p:attrNameLst>
                                          <p:attrName>ppt_w</p:attrName>
                                        </p:attrNameLst>
                                      </p:cBhvr>
                                      <p:tavLst>
                                        <p:tav tm="0">
                                          <p:val>
                                            <p:strVal val="#ppt_w"/>
                                          </p:val>
                                        </p:tav>
                                        <p:tav tm="100000">
                                          <p:val>
                                            <p:strVal val="#ppt_w*.05"/>
                                          </p:val>
                                        </p:tav>
                                      </p:tavLst>
                                    </p:anim>
                                    <p:anim calcmode="lin" valueType="num">
                                      <p:cBhvr>
                                        <p:cTn id="73" dur="500" accel="50000" fill="hold">
                                          <p:stCondLst>
                                            <p:cond delay="500"/>
                                          </p:stCondLst>
                                        </p:cTn>
                                        <p:tgtEl>
                                          <p:spTgt spid="3">
                                            <p:txEl>
                                              <p:pRg st="6" end="6"/>
                                            </p:txEl>
                                          </p:spTgt>
                                        </p:tgtEl>
                                        <p:attrNameLst>
                                          <p:attrName>ppt_w</p:attrName>
                                        </p:attrNameLst>
                                      </p:cBhvr>
                                      <p:tavLst>
                                        <p:tav tm="0">
                                          <p:val>
                                            <p:strVal val="#ppt_w*.05"/>
                                          </p:val>
                                        </p:tav>
                                        <p:tav tm="100000">
                                          <p:val>
                                            <p:strVal val="#ppt_w"/>
                                          </p:val>
                                        </p:tav>
                                      </p:tavLst>
                                    </p:anim>
                                    <p:anim calcmode="lin" valueType="num">
                                      <p:cBhvr>
                                        <p:cTn id="74" dur="1000" fill="hold"/>
                                        <p:tgtEl>
                                          <p:spTgt spid="3">
                                            <p:txEl>
                                              <p:pRg st="6" end="6"/>
                                            </p:txEl>
                                          </p:spTgt>
                                        </p:tgtEl>
                                        <p:attrNameLst>
                                          <p:attrName>ppt_h</p:attrName>
                                        </p:attrNameLst>
                                      </p:cBhvr>
                                      <p:tavLst>
                                        <p:tav tm="0">
                                          <p:val>
                                            <p:strVal val="#ppt_h"/>
                                          </p:val>
                                        </p:tav>
                                        <p:tav tm="100000">
                                          <p:val>
                                            <p:strVal val="#ppt_h"/>
                                          </p:val>
                                        </p:tav>
                                      </p:tavLst>
                                    </p:anim>
                                    <p:anim calcmode="lin" valueType="num">
                                      <p:cBhvr>
                                        <p:cTn id="75" dur="500" decel="50000" fill="hold">
                                          <p:stCondLst>
                                            <p:cond delay="0"/>
                                          </p:stCondLst>
                                        </p:cTn>
                                        <p:tgtEl>
                                          <p:spTgt spid="3">
                                            <p:txEl>
                                              <p:pRg st="6" end="6"/>
                                            </p:txEl>
                                          </p:spTgt>
                                        </p:tgtEl>
                                        <p:attrNameLst>
                                          <p:attrName>ppt_x</p:attrName>
                                        </p:attrNameLst>
                                      </p:cBhvr>
                                      <p:tavLst>
                                        <p:tav tm="0">
                                          <p:val>
                                            <p:strVal val="#ppt_x+.4"/>
                                          </p:val>
                                        </p:tav>
                                        <p:tav tm="100000">
                                          <p:val>
                                            <p:strVal val="#ppt_x"/>
                                          </p:val>
                                        </p:tav>
                                      </p:tavLst>
                                    </p:anim>
                                    <p:anim calcmode="lin" valueType="num">
                                      <p:cBhvr>
                                        <p:cTn id="76" dur="500" decel="50000" fill="hold">
                                          <p:stCondLst>
                                            <p:cond delay="0"/>
                                          </p:stCondLst>
                                        </p:cTn>
                                        <p:tgtEl>
                                          <p:spTgt spid="3">
                                            <p:txEl>
                                              <p:pRg st="6" end="6"/>
                                            </p:txEl>
                                          </p:spTgt>
                                        </p:tgtEl>
                                        <p:attrNameLst>
                                          <p:attrName>ppt_y</p:attrName>
                                        </p:attrNameLst>
                                      </p:cBhvr>
                                      <p:tavLst>
                                        <p:tav tm="0">
                                          <p:val>
                                            <p:strVal val="#ppt_y-.2"/>
                                          </p:val>
                                        </p:tav>
                                        <p:tav tm="100000">
                                          <p:val>
                                            <p:strVal val="#ppt_y+.1"/>
                                          </p:val>
                                        </p:tav>
                                      </p:tavLst>
                                    </p:anim>
                                    <p:anim calcmode="lin" valueType="num">
                                      <p:cBhvr>
                                        <p:cTn id="77" dur="500" accel="50000" fill="hold">
                                          <p:stCondLst>
                                            <p:cond delay="500"/>
                                          </p:stCondLst>
                                        </p:cTn>
                                        <p:tgtEl>
                                          <p:spTgt spid="3">
                                            <p:txEl>
                                              <p:pRg st="6" end="6"/>
                                            </p:txEl>
                                          </p:spTgt>
                                        </p:tgtEl>
                                        <p:attrNameLst>
                                          <p:attrName>ppt_y</p:attrName>
                                        </p:attrNameLst>
                                      </p:cBhvr>
                                      <p:tavLst>
                                        <p:tav tm="0">
                                          <p:val>
                                            <p:strVal val="#ppt_y+.1"/>
                                          </p:val>
                                        </p:tav>
                                        <p:tav tm="100000">
                                          <p:val>
                                            <p:strVal val="#ppt_y"/>
                                          </p:val>
                                        </p:tav>
                                      </p:tavLst>
                                    </p:anim>
                                    <p:animEffect transition="in" filter="fade">
                                      <p:cBhvr>
                                        <p:cTn id="78" dur="1000" decel="50000">
                                          <p:stCondLst>
                                            <p:cond delay="0"/>
                                          </p:stCondLst>
                                        </p:cTn>
                                        <p:tgtEl>
                                          <p:spTgt spid="3">
                                            <p:txEl>
                                              <p:pRg st="6" end="6"/>
                                            </p:txEl>
                                          </p:spTgt>
                                        </p:tgtEl>
                                      </p:cBhvr>
                                    </p:animEffect>
                                  </p:childTnLst>
                                </p:cTn>
                              </p:par>
                            </p:childTnLst>
                          </p:cTn>
                        </p:par>
                        <p:par>
                          <p:cTn id="79" fill="hold">
                            <p:stCondLst>
                              <p:cond delay="7000"/>
                            </p:stCondLst>
                            <p:childTnLst>
                              <p:par>
                                <p:cTn id="80" presetID="25" presetClass="entr" presetSubtype="0" fill="hold" grpId="0" nodeType="afterEffect">
                                  <p:stCondLst>
                                    <p:cond delay="0"/>
                                  </p:stCondLst>
                                  <p:childTnLst>
                                    <p:set>
                                      <p:cBhvr>
                                        <p:cTn id="81" dur="1" fill="hold">
                                          <p:stCondLst>
                                            <p:cond delay="0"/>
                                          </p:stCondLst>
                                        </p:cTn>
                                        <p:tgtEl>
                                          <p:spTgt spid="3">
                                            <p:txEl>
                                              <p:pRg st="7" end="7"/>
                                            </p:txEl>
                                          </p:spTgt>
                                        </p:tgtEl>
                                        <p:attrNameLst>
                                          <p:attrName>style.visibility</p:attrName>
                                        </p:attrNameLst>
                                      </p:cBhvr>
                                      <p:to>
                                        <p:strVal val="visible"/>
                                      </p:to>
                                    </p:set>
                                    <p:anim calcmode="lin" valueType="num">
                                      <p:cBhvr>
                                        <p:cTn id="82" dur="500" decel="50000" fill="hold">
                                          <p:stCondLst>
                                            <p:cond delay="0"/>
                                          </p:stCondLst>
                                        </p:cTn>
                                        <p:tgtEl>
                                          <p:spTgt spid="3">
                                            <p:txEl>
                                              <p:pRg st="7" end="7"/>
                                            </p:txEl>
                                          </p:spTgt>
                                        </p:tgtEl>
                                        <p:attrNameLst>
                                          <p:attrName>style.rotation</p:attrName>
                                        </p:attrNameLst>
                                      </p:cBhvr>
                                      <p:tavLst>
                                        <p:tav tm="0">
                                          <p:val>
                                            <p:fltVal val="-90"/>
                                          </p:val>
                                        </p:tav>
                                        <p:tav tm="100000">
                                          <p:val>
                                            <p:fltVal val="0"/>
                                          </p:val>
                                        </p:tav>
                                      </p:tavLst>
                                    </p:anim>
                                    <p:anim calcmode="lin" valueType="num">
                                      <p:cBhvr>
                                        <p:cTn id="83" dur="500" decel="50000" fill="hold">
                                          <p:stCondLst>
                                            <p:cond delay="0"/>
                                          </p:stCondLst>
                                        </p:cTn>
                                        <p:tgtEl>
                                          <p:spTgt spid="3">
                                            <p:txEl>
                                              <p:pRg st="7" end="7"/>
                                            </p:txEl>
                                          </p:spTgt>
                                        </p:tgtEl>
                                        <p:attrNameLst>
                                          <p:attrName>ppt_w</p:attrName>
                                        </p:attrNameLst>
                                      </p:cBhvr>
                                      <p:tavLst>
                                        <p:tav tm="0">
                                          <p:val>
                                            <p:strVal val="#ppt_w"/>
                                          </p:val>
                                        </p:tav>
                                        <p:tav tm="100000">
                                          <p:val>
                                            <p:strVal val="#ppt_w*.05"/>
                                          </p:val>
                                        </p:tav>
                                      </p:tavLst>
                                    </p:anim>
                                    <p:anim calcmode="lin" valueType="num">
                                      <p:cBhvr>
                                        <p:cTn id="84" dur="500" accel="50000" fill="hold">
                                          <p:stCondLst>
                                            <p:cond delay="500"/>
                                          </p:stCondLst>
                                        </p:cTn>
                                        <p:tgtEl>
                                          <p:spTgt spid="3">
                                            <p:txEl>
                                              <p:pRg st="7" end="7"/>
                                            </p:txEl>
                                          </p:spTgt>
                                        </p:tgtEl>
                                        <p:attrNameLst>
                                          <p:attrName>ppt_w</p:attrName>
                                        </p:attrNameLst>
                                      </p:cBhvr>
                                      <p:tavLst>
                                        <p:tav tm="0">
                                          <p:val>
                                            <p:strVal val="#ppt_w*.05"/>
                                          </p:val>
                                        </p:tav>
                                        <p:tav tm="100000">
                                          <p:val>
                                            <p:strVal val="#ppt_w"/>
                                          </p:val>
                                        </p:tav>
                                      </p:tavLst>
                                    </p:anim>
                                    <p:anim calcmode="lin" valueType="num">
                                      <p:cBhvr>
                                        <p:cTn id="85" dur="1000" fill="hold"/>
                                        <p:tgtEl>
                                          <p:spTgt spid="3">
                                            <p:txEl>
                                              <p:pRg st="7" end="7"/>
                                            </p:txEl>
                                          </p:spTgt>
                                        </p:tgtEl>
                                        <p:attrNameLst>
                                          <p:attrName>ppt_h</p:attrName>
                                        </p:attrNameLst>
                                      </p:cBhvr>
                                      <p:tavLst>
                                        <p:tav tm="0">
                                          <p:val>
                                            <p:strVal val="#ppt_h"/>
                                          </p:val>
                                        </p:tav>
                                        <p:tav tm="100000">
                                          <p:val>
                                            <p:strVal val="#ppt_h"/>
                                          </p:val>
                                        </p:tav>
                                      </p:tavLst>
                                    </p:anim>
                                    <p:anim calcmode="lin" valueType="num">
                                      <p:cBhvr>
                                        <p:cTn id="86" dur="500" decel="50000" fill="hold">
                                          <p:stCondLst>
                                            <p:cond delay="0"/>
                                          </p:stCondLst>
                                        </p:cTn>
                                        <p:tgtEl>
                                          <p:spTgt spid="3">
                                            <p:txEl>
                                              <p:pRg st="7" end="7"/>
                                            </p:txEl>
                                          </p:spTgt>
                                        </p:tgtEl>
                                        <p:attrNameLst>
                                          <p:attrName>ppt_x</p:attrName>
                                        </p:attrNameLst>
                                      </p:cBhvr>
                                      <p:tavLst>
                                        <p:tav tm="0">
                                          <p:val>
                                            <p:strVal val="#ppt_x+.4"/>
                                          </p:val>
                                        </p:tav>
                                        <p:tav tm="100000">
                                          <p:val>
                                            <p:strVal val="#ppt_x"/>
                                          </p:val>
                                        </p:tav>
                                      </p:tavLst>
                                    </p:anim>
                                    <p:anim calcmode="lin" valueType="num">
                                      <p:cBhvr>
                                        <p:cTn id="87" dur="500" decel="50000" fill="hold">
                                          <p:stCondLst>
                                            <p:cond delay="0"/>
                                          </p:stCondLst>
                                        </p:cTn>
                                        <p:tgtEl>
                                          <p:spTgt spid="3">
                                            <p:txEl>
                                              <p:pRg st="7" end="7"/>
                                            </p:txEl>
                                          </p:spTgt>
                                        </p:tgtEl>
                                        <p:attrNameLst>
                                          <p:attrName>ppt_y</p:attrName>
                                        </p:attrNameLst>
                                      </p:cBhvr>
                                      <p:tavLst>
                                        <p:tav tm="0">
                                          <p:val>
                                            <p:strVal val="#ppt_y-.2"/>
                                          </p:val>
                                        </p:tav>
                                        <p:tav tm="100000">
                                          <p:val>
                                            <p:strVal val="#ppt_y+.1"/>
                                          </p:val>
                                        </p:tav>
                                      </p:tavLst>
                                    </p:anim>
                                    <p:anim calcmode="lin" valueType="num">
                                      <p:cBhvr>
                                        <p:cTn id="88" dur="500" accel="50000" fill="hold">
                                          <p:stCondLst>
                                            <p:cond delay="500"/>
                                          </p:stCondLst>
                                        </p:cTn>
                                        <p:tgtEl>
                                          <p:spTgt spid="3">
                                            <p:txEl>
                                              <p:pRg st="7" end="7"/>
                                            </p:txEl>
                                          </p:spTgt>
                                        </p:tgtEl>
                                        <p:attrNameLst>
                                          <p:attrName>ppt_y</p:attrName>
                                        </p:attrNameLst>
                                      </p:cBhvr>
                                      <p:tavLst>
                                        <p:tav tm="0">
                                          <p:val>
                                            <p:strVal val="#ppt_y+.1"/>
                                          </p:val>
                                        </p:tav>
                                        <p:tav tm="100000">
                                          <p:val>
                                            <p:strVal val="#ppt_y"/>
                                          </p:val>
                                        </p:tav>
                                      </p:tavLst>
                                    </p:anim>
                                    <p:animEffect transition="in" filter="fade">
                                      <p:cBhvr>
                                        <p:cTn id="89" dur="1000" decel="50000">
                                          <p:stCondLst>
                                            <p:cond delay="0"/>
                                          </p:stCondLst>
                                        </p:cTn>
                                        <p:tgtEl>
                                          <p:spTgt spid="3">
                                            <p:txEl>
                                              <p:pRg st="7" end="7"/>
                                            </p:txEl>
                                          </p:spTgt>
                                        </p:tgtEl>
                                      </p:cBhvr>
                                    </p:animEffect>
                                  </p:childTnLst>
                                </p:cTn>
                              </p:par>
                            </p:childTnLst>
                          </p:cTn>
                        </p:par>
                        <p:par>
                          <p:cTn id="90" fill="hold">
                            <p:stCondLst>
                              <p:cond delay="8000"/>
                            </p:stCondLst>
                            <p:childTnLst>
                              <p:par>
                                <p:cTn id="91" presetID="25" presetClass="entr" presetSubtype="0" fill="hold" grpId="0" nodeType="afterEffect">
                                  <p:stCondLst>
                                    <p:cond delay="0"/>
                                  </p:stCondLst>
                                  <p:childTnLst>
                                    <p:set>
                                      <p:cBhvr>
                                        <p:cTn id="92" dur="1" fill="hold">
                                          <p:stCondLst>
                                            <p:cond delay="0"/>
                                          </p:stCondLst>
                                        </p:cTn>
                                        <p:tgtEl>
                                          <p:spTgt spid="3">
                                            <p:txEl>
                                              <p:pRg st="8" end="8"/>
                                            </p:txEl>
                                          </p:spTgt>
                                        </p:tgtEl>
                                        <p:attrNameLst>
                                          <p:attrName>style.visibility</p:attrName>
                                        </p:attrNameLst>
                                      </p:cBhvr>
                                      <p:to>
                                        <p:strVal val="visible"/>
                                      </p:to>
                                    </p:set>
                                    <p:anim calcmode="lin" valueType="num">
                                      <p:cBhvr>
                                        <p:cTn id="93" dur="500" decel="50000" fill="hold">
                                          <p:stCondLst>
                                            <p:cond delay="0"/>
                                          </p:stCondLst>
                                        </p:cTn>
                                        <p:tgtEl>
                                          <p:spTgt spid="3">
                                            <p:txEl>
                                              <p:pRg st="8" end="8"/>
                                            </p:txEl>
                                          </p:spTgt>
                                        </p:tgtEl>
                                        <p:attrNameLst>
                                          <p:attrName>style.rotation</p:attrName>
                                        </p:attrNameLst>
                                      </p:cBhvr>
                                      <p:tavLst>
                                        <p:tav tm="0">
                                          <p:val>
                                            <p:fltVal val="-90"/>
                                          </p:val>
                                        </p:tav>
                                        <p:tav tm="100000">
                                          <p:val>
                                            <p:fltVal val="0"/>
                                          </p:val>
                                        </p:tav>
                                      </p:tavLst>
                                    </p:anim>
                                    <p:anim calcmode="lin" valueType="num">
                                      <p:cBhvr>
                                        <p:cTn id="94" dur="500" decel="50000" fill="hold">
                                          <p:stCondLst>
                                            <p:cond delay="0"/>
                                          </p:stCondLst>
                                        </p:cTn>
                                        <p:tgtEl>
                                          <p:spTgt spid="3">
                                            <p:txEl>
                                              <p:pRg st="8" end="8"/>
                                            </p:txEl>
                                          </p:spTgt>
                                        </p:tgtEl>
                                        <p:attrNameLst>
                                          <p:attrName>ppt_w</p:attrName>
                                        </p:attrNameLst>
                                      </p:cBhvr>
                                      <p:tavLst>
                                        <p:tav tm="0">
                                          <p:val>
                                            <p:strVal val="#ppt_w"/>
                                          </p:val>
                                        </p:tav>
                                        <p:tav tm="100000">
                                          <p:val>
                                            <p:strVal val="#ppt_w*.05"/>
                                          </p:val>
                                        </p:tav>
                                      </p:tavLst>
                                    </p:anim>
                                    <p:anim calcmode="lin" valueType="num">
                                      <p:cBhvr>
                                        <p:cTn id="95" dur="500" accel="50000" fill="hold">
                                          <p:stCondLst>
                                            <p:cond delay="500"/>
                                          </p:stCondLst>
                                        </p:cTn>
                                        <p:tgtEl>
                                          <p:spTgt spid="3">
                                            <p:txEl>
                                              <p:pRg st="8" end="8"/>
                                            </p:txEl>
                                          </p:spTgt>
                                        </p:tgtEl>
                                        <p:attrNameLst>
                                          <p:attrName>ppt_w</p:attrName>
                                        </p:attrNameLst>
                                      </p:cBhvr>
                                      <p:tavLst>
                                        <p:tav tm="0">
                                          <p:val>
                                            <p:strVal val="#ppt_w*.05"/>
                                          </p:val>
                                        </p:tav>
                                        <p:tav tm="100000">
                                          <p:val>
                                            <p:strVal val="#ppt_w"/>
                                          </p:val>
                                        </p:tav>
                                      </p:tavLst>
                                    </p:anim>
                                    <p:anim calcmode="lin" valueType="num">
                                      <p:cBhvr>
                                        <p:cTn id="96" dur="1000" fill="hold"/>
                                        <p:tgtEl>
                                          <p:spTgt spid="3">
                                            <p:txEl>
                                              <p:pRg st="8" end="8"/>
                                            </p:txEl>
                                          </p:spTgt>
                                        </p:tgtEl>
                                        <p:attrNameLst>
                                          <p:attrName>ppt_h</p:attrName>
                                        </p:attrNameLst>
                                      </p:cBhvr>
                                      <p:tavLst>
                                        <p:tav tm="0">
                                          <p:val>
                                            <p:strVal val="#ppt_h"/>
                                          </p:val>
                                        </p:tav>
                                        <p:tav tm="100000">
                                          <p:val>
                                            <p:strVal val="#ppt_h"/>
                                          </p:val>
                                        </p:tav>
                                      </p:tavLst>
                                    </p:anim>
                                    <p:anim calcmode="lin" valueType="num">
                                      <p:cBhvr>
                                        <p:cTn id="97" dur="500" decel="50000" fill="hold">
                                          <p:stCondLst>
                                            <p:cond delay="0"/>
                                          </p:stCondLst>
                                        </p:cTn>
                                        <p:tgtEl>
                                          <p:spTgt spid="3">
                                            <p:txEl>
                                              <p:pRg st="8" end="8"/>
                                            </p:txEl>
                                          </p:spTgt>
                                        </p:tgtEl>
                                        <p:attrNameLst>
                                          <p:attrName>ppt_x</p:attrName>
                                        </p:attrNameLst>
                                      </p:cBhvr>
                                      <p:tavLst>
                                        <p:tav tm="0">
                                          <p:val>
                                            <p:strVal val="#ppt_x+.4"/>
                                          </p:val>
                                        </p:tav>
                                        <p:tav tm="100000">
                                          <p:val>
                                            <p:strVal val="#ppt_x"/>
                                          </p:val>
                                        </p:tav>
                                      </p:tavLst>
                                    </p:anim>
                                    <p:anim calcmode="lin" valueType="num">
                                      <p:cBhvr>
                                        <p:cTn id="98" dur="500" decel="50000" fill="hold">
                                          <p:stCondLst>
                                            <p:cond delay="0"/>
                                          </p:stCondLst>
                                        </p:cTn>
                                        <p:tgtEl>
                                          <p:spTgt spid="3">
                                            <p:txEl>
                                              <p:pRg st="8" end="8"/>
                                            </p:txEl>
                                          </p:spTgt>
                                        </p:tgtEl>
                                        <p:attrNameLst>
                                          <p:attrName>ppt_y</p:attrName>
                                        </p:attrNameLst>
                                      </p:cBhvr>
                                      <p:tavLst>
                                        <p:tav tm="0">
                                          <p:val>
                                            <p:strVal val="#ppt_y-.2"/>
                                          </p:val>
                                        </p:tav>
                                        <p:tav tm="100000">
                                          <p:val>
                                            <p:strVal val="#ppt_y+.1"/>
                                          </p:val>
                                        </p:tav>
                                      </p:tavLst>
                                    </p:anim>
                                    <p:anim calcmode="lin" valueType="num">
                                      <p:cBhvr>
                                        <p:cTn id="99" dur="500" accel="50000" fill="hold">
                                          <p:stCondLst>
                                            <p:cond delay="500"/>
                                          </p:stCondLst>
                                        </p:cTn>
                                        <p:tgtEl>
                                          <p:spTgt spid="3">
                                            <p:txEl>
                                              <p:pRg st="8" end="8"/>
                                            </p:txEl>
                                          </p:spTgt>
                                        </p:tgtEl>
                                        <p:attrNameLst>
                                          <p:attrName>ppt_y</p:attrName>
                                        </p:attrNameLst>
                                      </p:cBhvr>
                                      <p:tavLst>
                                        <p:tav tm="0">
                                          <p:val>
                                            <p:strVal val="#ppt_y+.1"/>
                                          </p:val>
                                        </p:tav>
                                        <p:tav tm="100000">
                                          <p:val>
                                            <p:strVal val="#ppt_y"/>
                                          </p:val>
                                        </p:tav>
                                      </p:tavLst>
                                    </p:anim>
                                    <p:animEffect transition="in" filter="fade">
                                      <p:cBhvr>
                                        <p:cTn id="100" dur="1000" decel="50000">
                                          <p:stCondLst>
                                            <p:cond delay="0"/>
                                          </p:stCondLst>
                                        </p:cTn>
                                        <p:tgtEl>
                                          <p:spTgt spid="3">
                                            <p:txEl>
                                              <p:pRg st="8" end="8"/>
                                            </p:txEl>
                                          </p:spTgt>
                                        </p:tgtEl>
                                      </p:cBhvr>
                                    </p:animEffect>
                                  </p:childTnLst>
                                </p:cTn>
                              </p:par>
                            </p:childTnLst>
                          </p:cTn>
                        </p:par>
                        <p:par>
                          <p:cTn id="101" fill="hold">
                            <p:stCondLst>
                              <p:cond delay="9000"/>
                            </p:stCondLst>
                            <p:childTnLst>
                              <p:par>
                                <p:cTn id="102" presetID="25" presetClass="entr" presetSubtype="0" fill="hold" grpId="0" nodeType="afterEffect">
                                  <p:stCondLst>
                                    <p:cond delay="0"/>
                                  </p:stCondLst>
                                  <p:childTnLst>
                                    <p:set>
                                      <p:cBhvr>
                                        <p:cTn id="103" dur="1" fill="hold">
                                          <p:stCondLst>
                                            <p:cond delay="0"/>
                                          </p:stCondLst>
                                        </p:cTn>
                                        <p:tgtEl>
                                          <p:spTgt spid="3">
                                            <p:txEl>
                                              <p:pRg st="9" end="9"/>
                                            </p:txEl>
                                          </p:spTgt>
                                        </p:tgtEl>
                                        <p:attrNameLst>
                                          <p:attrName>style.visibility</p:attrName>
                                        </p:attrNameLst>
                                      </p:cBhvr>
                                      <p:to>
                                        <p:strVal val="visible"/>
                                      </p:to>
                                    </p:set>
                                    <p:anim calcmode="lin" valueType="num">
                                      <p:cBhvr>
                                        <p:cTn id="104" dur="500" decel="50000" fill="hold">
                                          <p:stCondLst>
                                            <p:cond delay="0"/>
                                          </p:stCondLst>
                                        </p:cTn>
                                        <p:tgtEl>
                                          <p:spTgt spid="3">
                                            <p:txEl>
                                              <p:pRg st="9" end="9"/>
                                            </p:txEl>
                                          </p:spTgt>
                                        </p:tgtEl>
                                        <p:attrNameLst>
                                          <p:attrName>style.rotation</p:attrName>
                                        </p:attrNameLst>
                                      </p:cBhvr>
                                      <p:tavLst>
                                        <p:tav tm="0">
                                          <p:val>
                                            <p:fltVal val="-90"/>
                                          </p:val>
                                        </p:tav>
                                        <p:tav tm="100000">
                                          <p:val>
                                            <p:fltVal val="0"/>
                                          </p:val>
                                        </p:tav>
                                      </p:tavLst>
                                    </p:anim>
                                    <p:anim calcmode="lin" valueType="num">
                                      <p:cBhvr>
                                        <p:cTn id="105" dur="500" decel="50000" fill="hold">
                                          <p:stCondLst>
                                            <p:cond delay="0"/>
                                          </p:stCondLst>
                                        </p:cTn>
                                        <p:tgtEl>
                                          <p:spTgt spid="3">
                                            <p:txEl>
                                              <p:pRg st="9" end="9"/>
                                            </p:txEl>
                                          </p:spTgt>
                                        </p:tgtEl>
                                        <p:attrNameLst>
                                          <p:attrName>ppt_w</p:attrName>
                                        </p:attrNameLst>
                                      </p:cBhvr>
                                      <p:tavLst>
                                        <p:tav tm="0">
                                          <p:val>
                                            <p:strVal val="#ppt_w"/>
                                          </p:val>
                                        </p:tav>
                                        <p:tav tm="100000">
                                          <p:val>
                                            <p:strVal val="#ppt_w*.05"/>
                                          </p:val>
                                        </p:tav>
                                      </p:tavLst>
                                    </p:anim>
                                    <p:anim calcmode="lin" valueType="num">
                                      <p:cBhvr>
                                        <p:cTn id="106" dur="500" accel="50000" fill="hold">
                                          <p:stCondLst>
                                            <p:cond delay="500"/>
                                          </p:stCondLst>
                                        </p:cTn>
                                        <p:tgtEl>
                                          <p:spTgt spid="3">
                                            <p:txEl>
                                              <p:pRg st="9" end="9"/>
                                            </p:txEl>
                                          </p:spTgt>
                                        </p:tgtEl>
                                        <p:attrNameLst>
                                          <p:attrName>ppt_w</p:attrName>
                                        </p:attrNameLst>
                                      </p:cBhvr>
                                      <p:tavLst>
                                        <p:tav tm="0">
                                          <p:val>
                                            <p:strVal val="#ppt_w*.05"/>
                                          </p:val>
                                        </p:tav>
                                        <p:tav tm="100000">
                                          <p:val>
                                            <p:strVal val="#ppt_w"/>
                                          </p:val>
                                        </p:tav>
                                      </p:tavLst>
                                    </p:anim>
                                    <p:anim calcmode="lin" valueType="num">
                                      <p:cBhvr>
                                        <p:cTn id="107" dur="1000" fill="hold"/>
                                        <p:tgtEl>
                                          <p:spTgt spid="3">
                                            <p:txEl>
                                              <p:pRg st="9" end="9"/>
                                            </p:txEl>
                                          </p:spTgt>
                                        </p:tgtEl>
                                        <p:attrNameLst>
                                          <p:attrName>ppt_h</p:attrName>
                                        </p:attrNameLst>
                                      </p:cBhvr>
                                      <p:tavLst>
                                        <p:tav tm="0">
                                          <p:val>
                                            <p:strVal val="#ppt_h"/>
                                          </p:val>
                                        </p:tav>
                                        <p:tav tm="100000">
                                          <p:val>
                                            <p:strVal val="#ppt_h"/>
                                          </p:val>
                                        </p:tav>
                                      </p:tavLst>
                                    </p:anim>
                                    <p:anim calcmode="lin" valueType="num">
                                      <p:cBhvr>
                                        <p:cTn id="108" dur="500" decel="50000" fill="hold">
                                          <p:stCondLst>
                                            <p:cond delay="0"/>
                                          </p:stCondLst>
                                        </p:cTn>
                                        <p:tgtEl>
                                          <p:spTgt spid="3">
                                            <p:txEl>
                                              <p:pRg st="9" end="9"/>
                                            </p:txEl>
                                          </p:spTgt>
                                        </p:tgtEl>
                                        <p:attrNameLst>
                                          <p:attrName>ppt_x</p:attrName>
                                        </p:attrNameLst>
                                      </p:cBhvr>
                                      <p:tavLst>
                                        <p:tav tm="0">
                                          <p:val>
                                            <p:strVal val="#ppt_x+.4"/>
                                          </p:val>
                                        </p:tav>
                                        <p:tav tm="100000">
                                          <p:val>
                                            <p:strVal val="#ppt_x"/>
                                          </p:val>
                                        </p:tav>
                                      </p:tavLst>
                                    </p:anim>
                                    <p:anim calcmode="lin" valueType="num">
                                      <p:cBhvr>
                                        <p:cTn id="109" dur="500" decel="50000" fill="hold">
                                          <p:stCondLst>
                                            <p:cond delay="0"/>
                                          </p:stCondLst>
                                        </p:cTn>
                                        <p:tgtEl>
                                          <p:spTgt spid="3">
                                            <p:txEl>
                                              <p:pRg st="9" end="9"/>
                                            </p:txEl>
                                          </p:spTgt>
                                        </p:tgtEl>
                                        <p:attrNameLst>
                                          <p:attrName>ppt_y</p:attrName>
                                        </p:attrNameLst>
                                      </p:cBhvr>
                                      <p:tavLst>
                                        <p:tav tm="0">
                                          <p:val>
                                            <p:strVal val="#ppt_y-.2"/>
                                          </p:val>
                                        </p:tav>
                                        <p:tav tm="100000">
                                          <p:val>
                                            <p:strVal val="#ppt_y+.1"/>
                                          </p:val>
                                        </p:tav>
                                      </p:tavLst>
                                    </p:anim>
                                    <p:anim calcmode="lin" valueType="num">
                                      <p:cBhvr>
                                        <p:cTn id="110" dur="500" accel="50000" fill="hold">
                                          <p:stCondLst>
                                            <p:cond delay="500"/>
                                          </p:stCondLst>
                                        </p:cTn>
                                        <p:tgtEl>
                                          <p:spTgt spid="3">
                                            <p:txEl>
                                              <p:pRg st="9" end="9"/>
                                            </p:txEl>
                                          </p:spTgt>
                                        </p:tgtEl>
                                        <p:attrNameLst>
                                          <p:attrName>ppt_y</p:attrName>
                                        </p:attrNameLst>
                                      </p:cBhvr>
                                      <p:tavLst>
                                        <p:tav tm="0">
                                          <p:val>
                                            <p:strVal val="#ppt_y+.1"/>
                                          </p:val>
                                        </p:tav>
                                        <p:tav tm="100000">
                                          <p:val>
                                            <p:strVal val="#ppt_y"/>
                                          </p:val>
                                        </p:tav>
                                      </p:tavLst>
                                    </p:anim>
                                    <p:animEffect transition="in" filter="fade">
                                      <p:cBhvr>
                                        <p:cTn id="111" dur="1000" decel="50000">
                                          <p:stCondLst>
                                            <p:cond delay="0"/>
                                          </p:stCondLst>
                                        </p:cTn>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359</TotalTime>
  <Words>1587</Words>
  <Application>Microsoft Office PowerPoint</Application>
  <PresentationFormat>Экран (4:3)</PresentationFormat>
  <Paragraphs>69</Paragraphs>
  <Slides>15</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Профессия на высоте-  Бортпроводник</vt:lpstr>
      <vt:lpstr>Почему?</vt:lpstr>
      <vt:lpstr>История профессии</vt:lpstr>
      <vt:lpstr>История профессии</vt:lpstr>
      <vt:lpstr>Особенности профессии</vt:lpstr>
      <vt:lpstr>Обязанности бортпроводника</vt:lpstr>
      <vt:lpstr>Требования к кандидатам</vt:lpstr>
      <vt:lpstr>Где обучают на профессию</vt:lpstr>
      <vt:lpstr>Подвиг Нади Курченко</vt:lpstr>
      <vt:lpstr>Подвиг Нади Курченко</vt:lpstr>
      <vt:lpstr>Подвиг Нади Курченко</vt:lpstr>
      <vt:lpstr>Роды на борту</vt:lpstr>
      <vt:lpstr>Презентация PowerPoint</vt:lpstr>
      <vt:lpstr>Герои нашего времени</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Мышь</dc:creator>
  <cp:lastModifiedBy>Мышь</cp:lastModifiedBy>
  <cp:revision>23</cp:revision>
  <dcterms:created xsi:type="dcterms:W3CDTF">2016-02-13T10:45:16Z</dcterms:created>
  <dcterms:modified xsi:type="dcterms:W3CDTF">2016-02-15T08:41:13Z</dcterms:modified>
</cp:coreProperties>
</file>