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heme/themeOverride3.xml" ContentType="application/vnd.openxmlformats-officedocument.themeOverride+xml"/>
  <Override PartName="/ppt/theme/themeOverride4.xml" ContentType="application/vnd.openxmlformats-officedocument.themeOverr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71" r:id="rId11"/>
    <p:sldId id="266" r:id="rId12"/>
    <p:sldId id="281" r:id="rId13"/>
    <p:sldId id="286" r:id="rId14"/>
    <p:sldId id="273" r:id="rId15"/>
    <p:sldId id="283" r:id="rId16"/>
    <p:sldId id="268" r:id="rId17"/>
    <p:sldId id="293" r:id="rId18"/>
    <p:sldId id="294" r:id="rId19"/>
    <p:sldId id="276" r:id="rId20"/>
    <p:sldId id="277" r:id="rId21"/>
    <p:sldId id="278" r:id="rId22"/>
    <p:sldId id="280" r:id="rId23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972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8FB837D-C827-4EFA-A057-4D05807E0F7C}" styleName="Стиль из темы 1 - акцент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9770" autoAdjust="0"/>
  </p:normalViewPr>
  <p:slideViewPr>
    <p:cSldViewPr>
      <p:cViewPr>
        <p:scale>
          <a:sx n="100" d="100"/>
          <a:sy n="100" d="100"/>
        </p:scale>
        <p:origin x="-26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F83016-DD01-484D-8183-3C22F5065101}" type="datetimeFigureOut">
              <a:rPr lang="ru-RU" smtClean="0"/>
              <a:pPr/>
              <a:t>17.10.2015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DB7F9DA-BB02-4F9A-BA4E-AAE6731FA8A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B7F9DA-BB02-4F9A-BA4E-AAE6731FA8AE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5F919-8397-48E7-8805-A41AEC182F75}" type="datetimeFigureOut">
              <a:rPr lang="ru-RU" smtClean="0"/>
              <a:pPr/>
              <a:t>17.10.2015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0963E-9E9B-4F53-BD41-7C5C76ABAD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5F919-8397-48E7-8805-A41AEC182F75}" type="datetimeFigureOut">
              <a:rPr lang="ru-RU" smtClean="0"/>
              <a:pPr/>
              <a:t>17.10.2015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0963E-9E9B-4F53-BD41-7C5C76ABAD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5F919-8397-48E7-8805-A41AEC182F75}" type="datetimeFigureOut">
              <a:rPr lang="ru-RU" smtClean="0"/>
              <a:pPr/>
              <a:t>17.10.2015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0963E-9E9B-4F53-BD41-7C5C76ABAD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5F919-8397-48E7-8805-A41AEC182F75}" type="datetimeFigureOut">
              <a:rPr lang="ru-RU" smtClean="0"/>
              <a:pPr/>
              <a:t>17.10.2015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0963E-9E9B-4F53-BD41-7C5C76ABAD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5F919-8397-48E7-8805-A41AEC182F75}" type="datetimeFigureOut">
              <a:rPr lang="ru-RU" smtClean="0"/>
              <a:pPr/>
              <a:t>17.10.2015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0963E-9E9B-4F53-BD41-7C5C76ABAD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5F919-8397-48E7-8805-A41AEC182F75}" type="datetimeFigureOut">
              <a:rPr lang="ru-RU" smtClean="0"/>
              <a:pPr/>
              <a:t>17.10.2015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0963E-9E9B-4F53-BD41-7C5C76ABAD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5F919-8397-48E7-8805-A41AEC182F75}" type="datetimeFigureOut">
              <a:rPr lang="ru-RU" smtClean="0"/>
              <a:pPr/>
              <a:t>17.10.2015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0963E-9E9B-4F53-BD41-7C5C76ABAD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5F919-8397-48E7-8805-A41AEC182F75}" type="datetimeFigureOut">
              <a:rPr lang="ru-RU" smtClean="0"/>
              <a:pPr/>
              <a:t>17.10.2015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0963E-9E9B-4F53-BD41-7C5C76ABAD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5F919-8397-48E7-8805-A41AEC182F75}" type="datetimeFigureOut">
              <a:rPr lang="ru-RU" smtClean="0"/>
              <a:pPr/>
              <a:t>17.10.2015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0963E-9E9B-4F53-BD41-7C5C76ABAD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5F919-8397-48E7-8805-A41AEC182F75}" type="datetimeFigureOut">
              <a:rPr lang="ru-RU" smtClean="0"/>
              <a:pPr/>
              <a:t>17.10.2015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0963E-9E9B-4F53-BD41-7C5C76ABAD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75F919-8397-48E7-8805-A41AEC182F75}" type="datetimeFigureOut">
              <a:rPr lang="ru-RU" smtClean="0"/>
              <a:pPr/>
              <a:t>17.10.2015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B0963E-9E9B-4F53-BD41-7C5C76ABAD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75F919-8397-48E7-8805-A41AEC182F75}" type="datetimeFigureOut">
              <a:rPr lang="ru-RU" smtClean="0"/>
              <a:pPr/>
              <a:t>17.10.2015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0963E-9E9B-4F53-BD41-7C5C76ABAD0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8.jpeg"/><Relationship Id="rId7" Type="http://schemas.openxmlformats.org/officeDocument/2006/relationships/image" Target="../media/image2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gif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7.xml"/><Relationship Id="rId1" Type="http://schemas.openxmlformats.org/officeDocument/2006/relationships/themeOverride" Target="../theme/themeOverride4.xml"/><Relationship Id="rId4" Type="http://schemas.openxmlformats.org/officeDocument/2006/relationships/image" Target="../media/image3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gif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5.jpeg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076056" y="1628800"/>
            <a:ext cx="318651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Проект</a:t>
            </a:r>
          </a:p>
          <a:p>
            <a:pPr algn="ctr"/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«Моя семья»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148064" y="3356992"/>
            <a:ext cx="30243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Соколова И.В.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воспитатель МБДОУ «Новоспасский детский сад №7»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</a:rPr>
              <a:t>СХТ, Новоспасский район,  Ульяновская область.</a:t>
            </a:r>
            <a:endParaRPr lang="ru-RU" b="1" dirty="0">
              <a:solidFill>
                <a:srgbClr val="00206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357554" y="214290"/>
            <a:ext cx="25630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Родители – дети»</a:t>
            </a:r>
            <a:endParaRPr lang="ru-RU" sz="2400" b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857232"/>
            <a:ext cx="7572428" cy="53914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 descr="C:\Лена\family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87816" y="116632"/>
            <a:ext cx="1656184" cy="1394189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714348" y="5929330"/>
            <a:ext cx="764386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000" b="1" dirty="0" smtClean="0">
                <a:solidFill>
                  <a:srgbClr val="002060"/>
                </a:solidFill>
              </a:rPr>
              <a:t>Заполнение альбома «Я и моя семья»</a:t>
            </a:r>
            <a:endParaRPr lang="ru-RU" sz="3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00100" y="5500702"/>
            <a:ext cx="76438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Сюжетно-ролевые игры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«Семья», «Дочки-матери»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285728"/>
            <a:ext cx="7484581" cy="51928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C:\Лена\as5795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44208" y="620688"/>
            <a:ext cx="1872208" cy="190965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508104" y="3356992"/>
            <a:ext cx="34563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Изготовление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подарков</a:t>
            </a:r>
          </a:p>
          <a:p>
            <a:pPr algn="ctr"/>
            <a:r>
              <a:rPr lang="ru-RU" sz="3600" b="1" dirty="0" smtClean="0">
                <a:solidFill>
                  <a:srgbClr val="002060"/>
                </a:solidFill>
              </a:rPr>
              <a:t>для родителей</a:t>
            </a:r>
            <a:endParaRPr lang="ru-RU" sz="3600" b="1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571480"/>
            <a:ext cx="5227602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WordArt 1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2000232" y="142852"/>
            <a:ext cx="5715040" cy="92869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974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484329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Родовое дерево</a:t>
            </a:r>
          </a:p>
          <a:p>
            <a:pPr algn="ctr" rtl="0"/>
            <a:r>
              <a:rPr lang="ru-RU" sz="3600" kern="10" spc="0" dirty="0" smtClean="0">
                <a:ln w="9525">
                  <a:solidFill>
                    <a:srgbClr val="484329"/>
                  </a:solidFill>
                  <a:round/>
                  <a:headEnd/>
                  <a:tailEnd/>
                </a:ln>
                <a:blipFill dpi="0" rotWithShape="0">
                  <a:blip r:embed="rId4"/>
                  <a:srcRect/>
                  <a:tile tx="0" ty="0" sx="100000" sy="100000" flip="none" algn="tl"/>
                </a:blip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Impact"/>
              </a:rPr>
              <a:t> глазами детей</a:t>
            </a:r>
            <a:endParaRPr lang="ru-RU" sz="3600" kern="10" spc="0" dirty="0">
              <a:ln w="9525">
                <a:solidFill>
                  <a:srgbClr val="484329"/>
                </a:solidFill>
                <a:round/>
                <a:headEnd/>
                <a:tailEnd/>
              </a:ln>
              <a:blipFill dpi="0" rotWithShape="0">
                <a:blip r:embed="rId4"/>
                <a:srcRect/>
                <a:tile tx="0" ty="0" sx="100000" sy="100000" flip="none" algn="tl"/>
              </a:blipFill>
              <a:effectLst>
                <a:outerShdw dist="35921" dir="2700000" algn="ctr" rotWithShape="0">
                  <a:srgbClr val="C0C0C0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85918" y="1071546"/>
            <a:ext cx="6215106" cy="5572164"/>
          </a:xfrm>
          <a:prstGeom prst="rect">
            <a:avLst/>
          </a:prstGeom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188640"/>
            <a:ext cx="42939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Воспитатель – родитель»</a:t>
            </a:r>
            <a:endParaRPr lang="ru-RU" sz="2800" b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251520" y="5381273"/>
            <a:ext cx="871296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Консультация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для родителей: “Как создать родословную семьи». Доклад «Современная семья и её роль в духовно-нравственном развитии ребёнка»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785794"/>
            <a:ext cx="8173507" cy="4751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 descr="C:\Лена\family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87816" y="116632"/>
            <a:ext cx="1656184" cy="139418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188640"/>
            <a:ext cx="42939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Воспитатель – родитель»</a:t>
            </a:r>
            <a:endParaRPr lang="ru-RU" sz="2800" b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1071538" y="5500701"/>
            <a:ext cx="7286676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Консультации</a:t>
            </a:r>
            <a:r>
              <a:rPr kumimoji="0" lang="ru-RU" sz="3200" b="1" i="0" u="none" strike="noStrike" cap="none" normalizeH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ea typeface="Times New Roman" pitchFamily="18" charset="0"/>
                <a:cs typeface="Times New Roman" pitchFamily="18" charset="0"/>
              </a:rPr>
              <a:t>для родителей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7" y="857232"/>
            <a:ext cx="4286280" cy="334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785926"/>
            <a:ext cx="3658331" cy="3967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476672"/>
            <a:ext cx="2520280" cy="1528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7544" y="6021288"/>
            <a:ext cx="84969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     </a:t>
            </a:r>
            <a:r>
              <a:rPr lang="ru-RU" sz="3200" b="1" dirty="0" smtClean="0">
                <a:solidFill>
                  <a:srgbClr val="002060"/>
                </a:solidFill>
              </a:rPr>
              <a:t>Занятие «Моё генеалогическое древо»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357166"/>
            <a:ext cx="7286676" cy="5662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2" descr="C:\Лена\family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87816" y="116632"/>
            <a:ext cx="1656184" cy="139418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Users\-xXx-\Documents\Notes\IMG_20131118_00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34" y="142852"/>
            <a:ext cx="8429684" cy="6500858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Users\-xXx-\Documents\Notes\IMG_20131118_000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42852"/>
            <a:ext cx="8511514" cy="6500858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63688" y="116632"/>
            <a:ext cx="535819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Результативность: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" name="Picture 2" descr="C:\Лена\family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52320" y="116632"/>
            <a:ext cx="1404664" cy="1182457"/>
          </a:xfrm>
          <a:prstGeom prst="rect">
            <a:avLst/>
          </a:prstGeom>
          <a:noFill/>
        </p:spPr>
      </p:pic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467544" y="1052736"/>
            <a:ext cx="835292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1. Дети лучше знают свои корни, они хорошо представляют, что такое род, родословная, семья.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2. В своей речи стали чаще употреблять такие фразы, как “уютный дом”, “родной дом”, “мои родственники” и др.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3. В процессе работы над проектом мы как и дети более подробно изучили семьи воспитанников, познакомились с их семейными традициями, </a:t>
            </a:r>
            <a:r>
              <a:rPr lang="ru-RU" sz="2400" b="1" dirty="0"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собенностями семейного воспитания.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4. По ходу проекта появились некоторые затруднения: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 группе есть неполные семьи.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У некоторых детей уже нет бабушек и дедушек, они о них ничего не знают.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2636912"/>
            <a:ext cx="6438900" cy="390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539552" y="314654"/>
            <a:ext cx="820891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Times New Roman" pitchFamily="18" charset="0"/>
              </a:rPr>
              <a:t>“Счастлив тот, кто</a:t>
            </a:r>
            <a:r>
              <a:rPr kumimoji="0" lang="ru-RU" sz="48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Times New Roman" pitchFamily="18" charset="0"/>
              </a:rPr>
              <a:t>счастлив у себя дома”.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</a:br>
            <a:r>
              <a:rPr kumimoji="0" lang="ru-RU" sz="4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Л.Н.Толстой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260648"/>
            <a:ext cx="445346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Эффективность: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" name="Picture 2" descr="C:\Лена\family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87816" y="116632"/>
            <a:ext cx="1656184" cy="1394189"/>
          </a:xfrm>
          <a:prstGeom prst="rect">
            <a:avLst/>
          </a:prstGeom>
          <a:noFill/>
        </p:spPr>
      </p:pic>
      <p:pic>
        <p:nvPicPr>
          <p:cNvPr id="4" name="Picture 2" descr="C:\Лена\54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3528" y="1927299"/>
            <a:ext cx="4124993" cy="4930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39552" y="1268760"/>
            <a:ext cx="83178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ru-RU" sz="2800" b="1" dirty="0" smtClean="0"/>
              <a:t> Каждая семья составила генеалогическое древо.</a:t>
            </a:r>
            <a:endParaRPr lang="ru-RU" sz="2800" b="1" dirty="0"/>
          </a:p>
        </p:txBody>
      </p:sp>
      <p:pic>
        <p:nvPicPr>
          <p:cNvPr id="6" name="Рисунок 3" descr="80116a8bf03d.png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051720" y="2996952"/>
            <a:ext cx="6937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4" descr="e228f2cb51a2.png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203848" y="3789040"/>
            <a:ext cx="571500" cy="56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5" descr="8dde2a843527.png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115616" y="3717032"/>
            <a:ext cx="571500" cy="59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995936" y="1857364"/>
            <a:ext cx="4968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§"/>
            </a:pPr>
            <a:r>
              <a:rPr lang="ru-RU" sz="2000" b="1" dirty="0" smtClean="0"/>
              <a:t> При оформлении альбома «Моя семья» родители проявили творчество.</a:t>
            </a:r>
            <a:endParaRPr lang="ru-RU" sz="2000" b="1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71934" y="2928934"/>
            <a:ext cx="4857949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332656"/>
            <a:ext cx="27565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Новизна: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" name="Picture 2" descr="C:\Лена\family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87816" y="142852"/>
            <a:ext cx="1656184" cy="1394189"/>
          </a:xfrm>
          <a:prstGeom prst="rect">
            <a:avLst/>
          </a:prstGeom>
          <a:noFill/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611560" y="1340768"/>
            <a:ext cx="8064896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Особенность нашего проекта, состоит в том, что вместе с семьей мы не только познаем, осваиваем новое, трудимся, но и работаем в одной команде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Times New Roman" pitchFamily="18" charset="0"/>
              </a:rPr>
              <a:t>“Воспитатели-дети-родители”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, где родители становятся активными участниками жизни детей в детском саду.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pic>
        <p:nvPicPr>
          <p:cNvPr id="5" name="Picture 1" descr="C:\Лена\as5795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10" y="4786322"/>
            <a:ext cx="1872208" cy="1909652"/>
          </a:xfrm>
          <a:prstGeom prst="rect">
            <a:avLst/>
          </a:prstGeom>
          <a:noFill/>
        </p:spPr>
      </p:pic>
      <p:pic>
        <p:nvPicPr>
          <p:cNvPr id="6" name="Picture 4" descr="C:\Лена\fathersday_140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164288" y="4581128"/>
            <a:ext cx="1584176" cy="2026271"/>
          </a:xfrm>
          <a:prstGeom prst="rect">
            <a:avLst/>
          </a:prstGeom>
          <a:noFill/>
        </p:spPr>
      </p:pic>
      <p:pic>
        <p:nvPicPr>
          <p:cNvPr id="7" name="Picture 2" descr="C:\Лена\family\family.gif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95936" y="5301208"/>
            <a:ext cx="1500188" cy="130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03.fsimg.ru/2/tlog_box/976/976212.jpg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8596" y="142852"/>
            <a:ext cx="8424936" cy="65253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7" name="Picture 1" descr="C:\Лена\as5795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4725144"/>
            <a:ext cx="1872208" cy="1909652"/>
          </a:xfrm>
          <a:prstGeom prst="rect">
            <a:avLst/>
          </a:prstGeom>
          <a:noFill/>
        </p:spPr>
      </p:pic>
      <p:pic>
        <p:nvPicPr>
          <p:cNvPr id="9218" name="Picture 2" descr="C:\Лена\family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5013176"/>
            <a:ext cx="1973957" cy="1661693"/>
          </a:xfrm>
          <a:prstGeom prst="rect">
            <a:avLst/>
          </a:prstGeom>
          <a:noFill/>
        </p:spPr>
      </p:pic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539552" y="250776"/>
            <a:ext cx="835292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В современном образовательном процессе не маловажным является воспитание у подрастающего поколения патриотических  чувств  любви и уважения к родным и близким.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>
                <a:ea typeface="Times New Roman" pitchFamily="18" charset="0"/>
                <a:cs typeface="Times New Roman" pitchFamily="18" charset="0"/>
              </a:rPr>
              <a:t>З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нание своей фамилии, имени и отчества родителей, своего рода и родословной, русских и семейных традиций и обычаев – основное содержание этой работы. Чувство любви к Родине зарождается в семье. А семья для ребёнка– это мир, в котором закладываются основы морали, отношения к людям. Членов семьи объединяет кровное родство, любовь, общие интересы. Семье принадлежит основная общественная функция – воспитание детей, она была и остается жизненно необходимой средой для сохранения и передачи социальных и культурных ценностей, определяющим фактором формирования личности ребенка.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ea typeface="Times New Roman" pitchFamily="18" charset="0"/>
                <a:cs typeface="Times New Roman" pitchFamily="18" charset="0"/>
              </a:rPr>
              <a:t>Появилась идея: создать проект “Моя семья”. 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9220" name="Picture 4" descr="C:\Лена\fathersday_140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23928" y="4725144"/>
            <a:ext cx="1512168" cy="193416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Лена\as5795.pn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1560" y="4725144"/>
            <a:ext cx="1872208" cy="1909652"/>
          </a:xfrm>
          <a:prstGeom prst="rect">
            <a:avLst/>
          </a:prstGeom>
          <a:noFill/>
        </p:spPr>
      </p:pic>
      <p:pic>
        <p:nvPicPr>
          <p:cNvPr id="3" name="Picture 4" descr="C:\Лена\fathersday_140.g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23928" y="4725144"/>
            <a:ext cx="1512168" cy="1934168"/>
          </a:xfrm>
          <a:prstGeom prst="rect">
            <a:avLst/>
          </a:prstGeom>
          <a:noFill/>
        </p:spPr>
      </p:pic>
      <p:pic>
        <p:nvPicPr>
          <p:cNvPr id="4" name="Picture 2" descr="C:\Лена\family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20272" y="5013176"/>
            <a:ext cx="1973957" cy="1661693"/>
          </a:xfrm>
          <a:prstGeom prst="rect">
            <a:avLst/>
          </a:prstGeom>
          <a:noFill/>
        </p:spPr>
      </p:pic>
      <p:pic>
        <p:nvPicPr>
          <p:cNvPr id="5" name="Picture 2" descr="C:\Лена\family\family.gif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0312" y="188640"/>
            <a:ext cx="1500188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339752" y="260648"/>
            <a:ext cx="43204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Участники: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584" y="1124744"/>
            <a:ext cx="75608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Родители, дети, воспитатели</a:t>
            </a:r>
            <a:endParaRPr lang="ru-RU" sz="40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907704" y="1988840"/>
            <a:ext cx="483818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Длительность: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2996952"/>
            <a:ext cx="84969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/>
              <a:t>Старшая  группа</a:t>
            </a:r>
            <a:endParaRPr lang="ru-RU" sz="40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Лена\family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0312" y="188640"/>
            <a:ext cx="1656184" cy="1394189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195736" y="116632"/>
            <a:ext cx="421570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Цель проекта: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467544" y="980728"/>
            <a:ext cx="72008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>
                <a:ea typeface="Times New Roman" pitchFamily="18" charset="0"/>
                <a:cs typeface="Times New Roman" pitchFamily="18" charset="0"/>
              </a:rPr>
              <a:t>В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оспитывать любовь и уважение к семье, как к людям, которые живут вместе, любят друг друга и заботятся о родных и близких.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03848" y="2276872"/>
            <a:ext cx="214180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Задачи: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467544" y="2996952"/>
            <a:ext cx="8496945" cy="35086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Дать представление о понятиях: “род”, “родители”, “родословная”, “семья”, “родные”, “близкие”.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Дать понятие о русских семейных традициях, семейных реликвиях, о распределении семейных обязанностей.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Продолжать развивать познавательные способности у детей, активно включать их в творческо-поисковую деятельность.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Расширять кругозор и обогащать словарный запас детей терминами родственных отношений, развивать связную речь.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Укреплять </a:t>
            </a:r>
            <a:r>
              <a:rPr kumimoji="0" 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детско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–родительские отношения.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792" y="188640"/>
            <a:ext cx="349005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Виды деятельности: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52" y="764704"/>
          <a:ext cx="8424936" cy="6073176"/>
        </p:xfrm>
        <a:graphic>
          <a:graphicData uri="http://schemas.openxmlformats.org/drawingml/2006/table">
            <a:tbl>
              <a:tblPr firstRow="1" bandRow="1">
                <a:tableStyleId>{08FB837D-C827-4EFA-A057-4D05807E0F7C}</a:tableStyleId>
              </a:tblPr>
              <a:tblGrid>
                <a:gridCol w="2106234"/>
                <a:gridCol w="2142238"/>
                <a:gridCol w="2070230"/>
                <a:gridCol w="2106234"/>
              </a:tblGrid>
              <a:tr h="86109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Воспитатель вместе с детьми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   Родители - дети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Воспитатель - родитель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002060"/>
                          </a:solidFill>
                        </a:rPr>
                        <a:t>Деятельность педагога</a:t>
                      </a:r>
                      <a:endParaRPr lang="ru-RU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3560">
                <a:tc>
                  <a:txBody>
                    <a:bodyPr/>
                    <a:lstStyle/>
                    <a:p>
                      <a:pPr algn="just">
                        <a:buFont typeface="Wingdings" pitchFamily="2" charset="2"/>
                        <a:buChar char="§"/>
                      </a:pPr>
                      <a:r>
                        <a:rPr lang="ru-RU" sz="1600" b="1" dirty="0" smtClean="0"/>
                        <a:t>  Чтение художественной литературы</a:t>
                      </a:r>
                    </a:p>
                    <a:p>
                      <a:pPr algn="just">
                        <a:buFont typeface="Wingdings" pitchFamily="2" charset="2"/>
                        <a:buChar char="§"/>
                      </a:pPr>
                      <a:r>
                        <a:rPr lang="ru-RU" sz="1600" b="1" dirty="0" smtClean="0"/>
                        <a:t> Викторины по сказкам</a:t>
                      </a:r>
                    </a:p>
                    <a:p>
                      <a:pPr algn="just">
                        <a:buFont typeface="Wingdings" pitchFamily="2" charset="2"/>
                        <a:buChar char="§"/>
                      </a:pPr>
                      <a:r>
                        <a:rPr lang="ru-RU" sz="1600" b="1" dirty="0" smtClean="0"/>
                        <a:t> Дидактические игры</a:t>
                      </a:r>
                    </a:p>
                    <a:p>
                      <a:pPr algn="just">
                        <a:buFont typeface="Wingdings" pitchFamily="2" charset="2"/>
                        <a:buChar char="§"/>
                      </a:pPr>
                      <a:r>
                        <a:rPr lang="ru-RU" sz="1600" b="1" dirty="0" smtClean="0"/>
                        <a:t> Беседы</a:t>
                      </a:r>
                    </a:p>
                    <a:p>
                      <a:pPr algn="just">
                        <a:buFont typeface="Wingdings" pitchFamily="2" charset="2"/>
                        <a:buChar char="§"/>
                      </a:pPr>
                      <a:r>
                        <a:rPr lang="ru-RU" sz="1600" b="1" dirty="0" smtClean="0"/>
                        <a:t> Заучивание пословиц  поговорок</a:t>
                      </a:r>
                    </a:p>
                    <a:p>
                      <a:pPr algn="just">
                        <a:buFont typeface="Wingdings" pitchFamily="2" charset="2"/>
                        <a:buChar char="§"/>
                      </a:pPr>
                      <a:r>
                        <a:rPr lang="ru-RU" sz="1600" b="1" dirty="0" smtClean="0"/>
                        <a:t> Изготовление подарков</a:t>
                      </a:r>
                    </a:p>
                    <a:p>
                      <a:pPr algn="just">
                        <a:buFont typeface="Wingdings" pitchFamily="2" charset="2"/>
                        <a:buChar char="§"/>
                      </a:pPr>
                      <a:r>
                        <a:rPr lang="ru-RU" sz="1600" b="1" dirty="0" smtClean="0"/>
                        <a:t> Сюжетно-ролевые игры</a:t>
                      </a:r>
                    </a:p>
                    <a:p>
                      <a:pPr algn="just">
                        <a:buFont typeface="Wingdings" pitchFamily="2" charset="2"/>
                        <a:buChar char="§"/>
                      </a:pPr>
                      <a:r>
                        <a:rPr lang="ru-RU" sz="1600" b="1" dirty="0" smtClean="0"/>
                        <a:t> Выставки рисунков</a:t>
                      </a:r>
                    </a:p>
                    <a:p>
                      <a:pPr algn="just">
                        <a:buFont typeface="Wingdings" pitchFamily="2" charset="2"/>
                        <a:buChar char="§"/>
                      </a:pPr>
                      <a:r>
                        <a:rPr lang="ru-RU" sz="1600" b="1" dirty="0" smtClean="0"/>
                        <a:t> Занятия</a:t>
                      </a:r>
                    </a:p>
                    <a:p>
                      <a:pPr algn="just">
                        <a:buFont typeface="Wingdings" pitchFamily="2" charset="2"/>
                        <a:buChar char="§"/>
                      </a:pPr>
                      <a:r>
                        <a:rPr lang="ru-RU" sz="1600" b="1" dirty="0" smtClean="0"/>
                        <a:t> Знакомство с фольклором</a:t>
                      </a:r>
                      <a:endParaRPr lang="ru-RU" sz="16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buFont typeface="Wingdings" pitchFamily="2" charset="2"/>
                        <a:buChar char="§"/>
                      </a:pPr>
                      <a:r>
                        <a:rPr lang="ru-RU" sz="1600" dirty="0" smtClean="0"/>
                        <a:t> </a:t>
                      </a:r>
                      <a:r>
                        <a:rPr lang="ru-RU" sz="1600" b="1" dirty="0" smtClean="0"/>
                        <a:t>Беседы с детьми о семье, родственниках</a:t>
                      </a:r>
                    </a:p>
                    <a:p>
                      <a:pPr algn="just">
                        <a:buFont typeface="Wingdings" pitchFamily="2" charset="2"/>
                        <a:buChar char="§"/>
                      </a:pPr>
                      <a:r>
                        <a:rPr lang="ru-RU" sz="1600" b="1" dirty="0" smtClean="0"/>
                        <a:t> Рассказы о своём детстве, школьных годах, о семейных традициях, реликвиях, о своей профессии</a:t>
                      </a:r>
                    </a:p>
                    <a:p>
                      <a:pPr algn="just">
                        <a:buFont typeface="Wingdings" pitchFamily="2" charset="2"/>
                        <a:buChar char="§"/>
                      </a:pPr>
                      <a:r>
                        <a:rPr lang="ru-RU" sz="1600" b="1" dirty="0" smtClean="0"/>
                        <a:t> Заполнение альбома «Я и моя семья»</a:t>
                      </a:r>
                    </a:p>
                    <a:p>
                      <a:pPr algn="just">
                        <a:buFont typeface="Wingdings" pitchFamily="2" charset="2"/>
                        <a:buChar char="§"/>
                      </a:pPr>
                      <a:r>
                        <a:rPr lang="ru-RU" sz="1600" b="1" baseline="0" dirty="0" smtClean="0"/>
                        <a:t>Чтение художеств. литературы</a:t>
                      </a:r>
                      <a:endParaRPr lang="ru-RU" sz="16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buFont typeface="Wingdings" pitchFamily="2" charset="2"/>
                        <a:buChar char="§"/>
                      </a:pPr>
                      <a:r>
                        <a:rPr lang="ru-RU" sz="1600" b="1" dirty="0" smtClean="0"/>
                        <a:t> Консультация</a:t>
                      </a:r>
                      <a:r>
                        <a:rPr lang="ru-RU" sz="1600" b="1" baseline="0" dirty="0" smtClean="0"/>
                        <a:t> </a:t>
                      </a:r>
                      <a:r>
                        <a:rPr lang="ru-RU" sz="1600" b="1" dirty="0" smtClean="0"/>
                        <a:t>«Современная семья и её роль в духовно-нравственном</a:t>
                      </a:r>
                      <a:r>
                        <a:rPr lang="ru-RU" sz="1600" b="1" baseline="0" dirty="0" smtClean="0"/>
                        <a:t> развитии ребёнка</a:t>
                      </a:r>
                      <a:r>
                        <a:rPr lang="ru-RU" sz="1600" b="1" dirty="0" smtClean="0"/>
                        <a:t>», Как создать родословную</a:t>
                      </a:r>
                      <a:r>
                        <a:rPr lang="ru-RU" sz="1600" b="1" baseline="0" dirty="0" smtClean="0"/>
                        <a:t> семьи»</a:t>
                      </a:r>
                      <a:endParaRPr lang="ru-RU" sz="1600" b="1" dirty="0" smtClean="0"/>
                    </a:p>
                    <a:p>
                      <a:pPr algn="just">
                        <a:buFont typeface="Wingdings" pitchFamily="2" charset="2"/>
                        <a:buChar char="§"/>
                      </a:pPr>
                      <a:r>
                        <a:rPr lang="ru-RU" sz="1600" b="1" dirty="0" smtClean="0"/>
                        <a:t> Индивидуальные беседы</a:t>
                      </a:r>
                    </a:p>
                    <a:p>
                      <a:pPr algn="just">
                        <a:buFont typeface="Wingdings" pitchFamily="2" charset="2"/>
                        <a:buChar char="§"/>
                      </a:pPr>
                      <a:r>
                        <a:rPr lang="ru-RU" sz="1600" b="1" dirty="0" smtClean="0"/>
                        <a:t> Акция «Пусть прогулка станет интересней»</a:t>
                      </a:r>
                      <a:r>
                        <a:rPr lang="ru-RU" sz="1600" b="1" baseline="0" dirty="0" smtClean="0"/>
                        <a:t> (благоустройство участка детского сада)</a:t>
                      </a:r>
                    </a:p>
                    <a:p>
                      <a:pPr algn="just">
                        <a:buFont typeface="Wingdings" pitchFamily="2" charset="2"/>
                        <a:buChar char="§"/>
                      </a:pPr>
                      <a:r>
                        <a:rPr lang="ru-RU" sz="1600" b="1" baseline="0" dirty="0" smtClean="0"/>
                        <a:t> Привлечение к сбору материала для реализации проекта</a:t>
                      </a:r>
                      <a:endParaRPr lang="ru-RU" sz="1600" b="1" dirty="0" smtClean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600" b="1" dirty="0" smtClean="0"/>
                        <a:t> Изучение истории составления</a:t>
                      </a:r>
                      <a:r>
                        <a:rPr lang="ru-RU" sz="1600" b="1" baseline="0" dirty="0" smtClean="0"/>
                        <a:t> </a:t>
                      </a:r>
                      <a:r>
                        <a:rPr lang="ru-RU" sz="1600" b="1" dirty="0" smtClean="0"/>
                        <a:t>родословной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600" b="1" dirty="0" smtClean="0"/>
                        <a:t> Подбор художественной литературы по теме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600" b="1" dirty="0" smtClean="0"/>
                        <a:t> Оформление папки-передвижки «Семь «Я»</a:t>
                      </a:r>
                    </a:p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1600" b="1" dirty="0" smtClean="0"/>
                        <a:t> Оформление альбома  «Моя дружная семья»</a:t>
                      </a:r>
                      <a:endParaRPr lang="ru-RU" sz="1600" b="1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116632"/>
            <a:ext cx="73771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Совместная деятельность воспитателей и детей:</a:t>
            </a:r>
            <a:endParaRPr lang="ru-RU" sz="2400" b="1" u="sng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6093296"/>
            <a:ext cx="8892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2060"/>
                </a:solidFill>
              </a:rPr>
              <a:t>Чтение художественной литературы по теме «Семья»</a:t>
            </a:r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5" name="Picture 2" descr="C:\Лена\family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87816" y="116632"/>
            <a:ext cx="1656184" cy="1394189"/>
          </a:xfrm>
          <a:prstGeom prst="rect">
            <a:avLst/>
          </a:prstGeom>
          <a:noFill/>
        </p:spPr>
      </p:pic>
      <p:pic>
        <p:nvPicPr>
          <p:cNvPr id="3" name="Picture 2" descr="C:\Users\-xXx-\Desktop\Новая папка (4)\Новая папка\105_PANA\P10508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571480"/>
            <a:ext cx="7000924" cy="564360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Лена\family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87816" y="116632"/>
            <a:ext cx="1656184" cy="1394189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1763688" y="6093296"/>
            <a:ext cx="564776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Беседа «Моя дружная семья»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285728"/>
            <a:ext cx="4429156" cy="34817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43372" y="2928934"/>
            <a:ext cx="4799363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259632" y="5877272"/>
            <a:ext cx="701204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</a:rPr>
              <a:t>Рассматривание семейных альбомов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2050" name="Picture 2" descr="C:\Users\-xXx-\Desktop\Новая папка (4)\Новая папка\105_PANA\P105085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10" y="214290"/>
            <a:ext cx="8195546" cy="5715040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605</TotalTime>
  <Words>698</Words>
  <Application>Microsoft Office PowerPoint</Application>
  <PresentationFormat>Экран (4:3)</PresentationFormat>
  <Paragraphs>83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Dunder Mifflin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Кирилл</dc:creator>
  <cp:lastModifiedBy>Admin</cp:lastModifiedBy>
  <cp:revision>71</cp:revision>
  <dcterms:created xsi:type="dcterms:W3CDTF">2012-01-22T11:48:45Z</dcterms:created>
  <dcterms:modified xsi:type="dcterms:W3CDTF">2015-10-17T04:20:51Z</dcterms:modified>
</cp:coreProperties>
</file>